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256" r:id="rId2"/>
    <p:sldId id="499" r:id="rId3"/>
    <p:sldId id="536" r:id="rId4"/>
    <p:sldId id="500" r:id="rId5"/>
    <p:sldId id="537" r:id="rId6"/>
    <p:sldId id="501" r:id="rId7"/>
    <p:sldId id="502" r:id="rId8"/>
    <p:sldId id="539" r:id="rId9"/>
    <p:sldId id="538" r:id="rId10"/>
    <p:sldId id="565" r:id="rId11"/>
    <p:sldId id="566" r:id="rId12"/>
    <p:sldId id="585" r:id="rId13"/>
    <p:sldId id="588" r:id="rId14"/>
    <p:sldId id="540" r:id="rId15"/>
    <p:sldId id="541" r:id="rId16"/>
    <p:sldId id="589" r:id="rId17"/>
    <p:sldId id="590" r:id="rId18"/>
    <p:sldId id="569" r:id="rId19"/>
    <p:sldId id="572" r:id="rId20"/>
    <p:sldId id="573" r:id="rId21"/>
    <p:sldId id="592" r:id="rId22"/>
    <p:sldId id="593" r:id="rId23"/>
    <p:sldId id="591" r:id="rId24"/>
    <p:sldId id="575" r:id="rId25"/>
    <p:sldId id="577" r:id="rId26"/>
    <p:sldId id="598" r:id="rId27"/>
    <p:sldId id="599" r:id="rId28"/>
    <p:sldId id="578" r:id="rId29"/>
    <p:sldId id="612" r:id="rId30"/>
    <p:sldId id="613" r:id="rId31"/>
    <p:sldId id="545" r:id="rId32"/>
    <p:sldId id="546" r:id="rId33"/>
    <p:sldId id="547" r:id="rId34"/>
    <p:sldId id="604" r:id="rId35"/>
    <p:sldId id="609" r:id="rId36"/>
    <p:sldId id="620" r:id="rId37"/>
    <p:sldId id="611" r:id="rId38"/>
    <p:sldId id="580" r:id="rId39"/>
    <p:sldId id="605" r:id="rId40"/>
    <p:sldId id="621" r:id="rId41"/>
    <p:sldId id="615" r:id="rId42"/>
    <p:sldId id="616" r:id="rId43"/>
    <p:sldId id="617" r:id="rId44"/>
    <p:sldId id="618" r:id="rId45"/>
    <p:sldId id="629" r:id="rId46"/>
    <p:sldId id="623" r:id="rId47"/>
    <p:sldId id="625" r:id="rId48"/>
    <p:sldId id="548" r:id="rId49"/>
    <p:sldId id="549" r:id="rId50"/>
    <p:sldId id="550" r:id="rId51"/>
    <p:sldId id="622" r:id="rId52"/>
    <p:sldId id="630" r:id="rId53"/>
    <p:sldId id="631" r:id="rId54"/>
    <p:sldId id="584" r:id="rId55"/>
    <p:sldId id="632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900" kern="1200">
        <a:solidFill>
          <a:schemeClr val="hlink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88388" autoAdjust="0"/>
  </p:normalViewPr>
  <p:slideViewPr>
    <p:cSldViewPr>
      <p:cViewPr varScale="1">
        <p:scale>
          <a:sx n="73" d="100"/>
          <a:sy n="73" d="100"/>
        </p:scale>
        <p:origin x="19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908B68-DD04-49B4-B045-24C917E7DC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635C6EF-47B2-4481-9075-A4733F03C4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DEB188C-91B5-44D3-848A-9BD730B68F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 da biste uredili stilove teksta matrice</a:t>
            </a:r>
          </a:p>
          <a:p>
            <a:pPr lvl="1"/>
            <a:r>
              <a:rPr lang="en-US" noProof="0"/>
              <a:t>Druga razina</a:t>
            </a:r>
          </a:p>
          <a:p>
            <a:pPr lvl="2"/>
            <a:r>
              <a:rPr lang="en-US" noProof="0"/>
              <a:t>Treća razina</a:t>
            </a:r>
          </a:p>
          <a:p>
            <a:pPr lvl="3"/>
            <a:r>
              <a:rPr lang="en-US" noProof="0"/>
              <a:t>Četvrta razina</a:t>
            </a:r>
          </a:p>
          <a:p>
            <a:pPr lvl="4"/>
            <a:r>
              <a:rPr lang="en-US" noProof="0"/>
              <a:t>Peta razina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F93CAA1-1AA5-4831-9C3F-6F9068D0C1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148574B-1BC5-4CEA-9E2B-812C0B85A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60CBEF19-8B7B-41E1-A48B-E99286B7CD0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11C3EA-B60D-4A61-BE90-21328CC22FE1}" type="slidenum">
              <a:rPr lang="en-US" altLang="sr-Latn-RS" smtClean="0"/>
              <a:pPr>
                <a:spcBef>
                  <a:spcPct val="0"/>
                </a:spcBef>
              </a:pPr>
              <a:t>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F6D93-514C-4EFC-A0E7-19445C883AAB}" type="slidenum">
              <a:rPr lang="en-US" altLang="sr-Latn-RS" smtClean="0"/>
              <a:pPr>
                <a:spcBef>
                  <a:spcPct val="0"/>
                </a:spcBef>
              </a:pPr>
              <a:t>10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A5E803-690D-430A-A127-CED0CAF50D1E}" type="slidenum">
              <a:rPr lang="en-US" altLang="sr-Latn-RS" smtClean="0"/>
              <a:pPr>
                <a:spcBef>
                  <a:spcPct val="0"/>
                </a:spcBef>
              </a:pPr>
              <a:t>11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20E46-AE11-43A6-81A0-1A6E516EB96F}" type="slidenum">
              <a:rPr lang="en-US" altLang="sr-Latn-RS" smtClean="0"/>
              <a:pPr>
                <a:spcBef>
                  <a:spcPct val="0"/>
                </a:spcBef>
              </a:pPr>
              <a:t>12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E2A503-5762-4559-811A-2EDD1965F2F4}" type="slidenum">
              <a:rPr lang="en-US" altLang="sr-Latn-RS" smtClean="0"/>
              <a:pPr>
                <a:spcBef>
                  <a:spcPct val="0"/>
                </a:spcBef>
              </a:pPr>
              <a:t>13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6BA037-625E-4EE2-9695-5BDCD385021C}" type="slidenum">
              <a:rPr lang="en-US" altLang="sr-Latn-RS" smtClean="0"/>
              <a:pPr>
                <a:spcBef>
                  <a:spcPct val="0"/>
                </a:spcBef>
              </a:pPr>
              <a:t>14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FC8E5D-BE70-4781-9809-744AD2D7F702}" type="slidenum">
              <a:rPr lang="en-US" altLang="sr-Latn-RS" smtClean="0"/>
              <a:pPr>
                <a:spcBef>
                  <a:spcPct val="0"/>
                </a:spcBef>
              </a:pPr>
              <a:t>15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46A76-FFF7-4472-9EAB-BB75611A7EF4}" type="slidenum">
              <a:rPr lang="en-US" altLang="sr-Latn-RS" smtClean="0"/>
              <a:pPr>
                <a:spcBef>
                  <a:spcPct val="0"/>
                </a:spcBef>
              </a:pPr>
              <a:t>16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3572D-528E-45D5-8C7F-0951EDFD978C}" type="slidenum">
              <a:rPr lang="en-US" altLang="sr-Latn-RS" smtClean="0"/>
              <a:pPr>
                <a:spcBef>
                  <a:spcPct val="0"/>
                </a:spcBef>
              </a:pPr>
              <a:t>17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849D5C-7412-4C6B-80AA-482B2050AA92}" type="slidenum">
              <a:rPr lang="en-US" altLang="sr-Latn-RS" smtClean="0"/>
              <a:pPr>
                <a:spcBef>
                  <a:spcPct val="0"/>
                </a:spcBef>
              </a:pPr>
              <a:t>18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76E96A-5551-481D-9A1E-218340BDA251}" type="slidenum">
              <a:rPr lang="en-US" altLang="sr-Latn-RS" smtClean="0"/>
              <a:pPr>
                <a:spcBef>
                  <a:spcPct val="0"/>
                </a:spcBef>
              </a:pPr>
              <a:t>19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389327-C1B7-44D1-865B-8A83F2E0D5E3}" type="slidenum">
              <a:rPr lang="en-US" altLang="sr-Latn-RS" smtClean="0"/>
              <a:pPr>
                <a:spcBef>
                  <a:spcPct val="0"/>
                </a:spcBef>
              </a:pPr>
              <a:t>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E149E3-8EF3-4F16-9EE4-F2FE11999D11}" type="slidenum">
              <a:rPr lang="en-US" altLang="sr-Latn-RS" smtClean="0"/>
              <a:pPr>
                <a:spcBef>
                  <a:spcPct val="0"/>
                </a:spcBef>
              </a:pPr>
              <a:t>20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E3247-31B4-4608-B5E4-0F78FC75ADE2}" type="slidenum">
              <a:rPr lang="en-US" altLang="sr-Latn-RS" smtClean="0"/>
              <a:pPr>
                <a:spcBef>
                  <a:spcPct val="0"/>
                </a:spcBef>
              </a:pPr>
              <a:t>21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4866B-189D-49C6-9E1F-04E72111F78E}" type="slidenum">
              <a:rPr lang="en-US" altLang="sr-Latn-RS" smtClean="0"/>
              <a:pPr>
                <a:spcBef>
                  <a:spcPct val="0"/>
                </a:spcBef>
              </a:pPr>
              <a:t>22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CC82A-5DD5-4A5B-B918-74441E17B630}" type="slidenum">
              <a:rPr lang="en-US" altLang="sr-Latn-RS" smtClean="0"/>
              <a:pPr>
                <a:spcBef>
                  <a:spcPct val="0"/>
                </a:spcBef>
              </a:pPr>
              <a:t>23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2670B-D3BC-4F60-89F4-C5E94F900694}" type="slidenum">
              <a:rPr lang="en-US" altLang="sr-Latn-RS" smtClean="0"/>
              <a:pPr>
                <a:spcBef>
                  <a:spcPct val="0"/>
                </a:spcBef>
              </a:pPr>
              <a:t>24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57EBB-6B3F-40C6-9361-C6EA1D632E3F}" type="slidenum">
              <a:rPr lang="en-US" altLang="sr-Latn-RS" smtClean="0"/>
              <a:pPr>
                <a:spcBef>
                  <a:spcPct val="0"/>
                </a:spcBef>
              </a:pPr>
              <a:t>25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CDC44-20FE-4F16-A8FF-6AFAB0F6057C}" type="slidenum">
              <a:rPr lang="en-US" altLang="sr-Latn-RS" smtClean="0"/>
              <a:pPr>
                <a:spcBef>
                  <a:spcPct val="0"/>
                </a:spcBef>
              </a:pPr>
              <a:t>26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D0C452-C5C2-445C-9BD4-1B9DAA14BF57}" type="slidenum">
              <a:rPr lang="en-US" altLang="sr-Latn-RS" smtClean="0"/>
              <a:pPr>
                <a:spcBef>
                  <a:spcPct val="0"/>
                </a:spcBef>
              </a:pPr>
              <a:t>27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13904-6B2C-4BE0-9D6A-26B2584F5867}" type="slidenum">
              <a:rPr lang="en-US" altLang="sr-Latn-RS" smtClean="0"/>
              <a:pPr>
                <a:spcBef>
                  <a:spcPct val="0"/>
                </a:spcBef>
              </a:pPr>
              <a:t>28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03EA50-172A-417A-AE10-39749AFD44E2}" type="slidenum">
              <a:rPr lang="en-US" altLang="sr-Latn-RS" smtClean="0"/>
              <a:pPr>
                <a:spcBef>
                  <a:spcPct val="0"/>
                </a:spcBef>
              </a:pPr>
              <a:t>29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E8593-0E38-4979-A4E2-B52463339959}" type="slidenum">
              <a:rPr lang="en-US" altLang="sr-Latn-RS" smtClean="0"/>
              <a:pPr>
                <a:spcBef>
                  <a:spcPct val="0"/>
                </a:spcBef>
              </a:pPr>
              <a:t>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1B372-42AA-4DBC-983E-B998380E05A5}" type="slidenum">
              <a:rPr lang="en-US" altLang="sr-Latn-RS" smtClean="0"/>
              <a:pPr>
                <a:spcBef>
                  <a:spcPct val="0"/>
                </a:spcBef>
              </a:pPr>
              <a:t>30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501F0-5CB7-4EC6-837C-C4317171AB60}" type="slidenum">
              <a:rPr lang="en-US" altLang="sr-Latn-RS" smtClean="0"/>
              <a:pPr>
                <a:spcBef>
                  <a:spcPct val="0"/>
                </a:spcBef>
              </a:pPr>
              <a:t>31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367E1F-7981-4F2F-A486-2E44E7AA397F}" type="slidenum">
              <a:rPr lang="en-US" altLang="sr-Latn-RS" smtClean="0"/>
              <a:pPr>
                <a:spcBef>
                  <a:spcPct val="0"/>
                </a:spcBef>
              </a:pPr>
              <a:t>32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70B97-43B0-4C5D-970C-1CAFBE220413}" type="slidenum">
              <a:rPr lang="en-US" altLang="sr-Latn-RS" smtClean="0"/>
              <a:pPr>
                <a:spcBef>
                  <a:spcPct val="0"/>
                </a:spcBef>
              </a:pPr>
              <a:t>33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C67654-25D0-4821-A381-6756FE657346}" type="slidenum">
              <a:rPr lang="en-US" altLang="sr-Latn-RS" smtClean="0"/>
              <a:pPr>
                <a:spcBef>
                  <a:spcPct val="0"/>
                </a:spcBef>
              </a:pPr>
              <a:t>34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5A96C-904C-406C-AA05-FBAB851DC27C}" type="slidenum">
              <a:rPr lang="en-US" altLang="sr-Latn-RS" smtClean="0"/>
              <a:pPr>
                <a:spcBef>
                  <a:spcPct val="0"/>
                </a:spcBef>
              </a:pPr>
              <a:t>35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01C657-B2A7-4B16-BC5E-4BCA4A7D41F3}" type="slidenum">
              <a:rPr lang="en-US" altLang="sr-Latn-RS"/>
              <a:pPr algn="r" eaLnBrk="1" hangingPunct="1">
                <a:spcBef>
                  <a:spcPct val="0"/>
                </a:spcBef>
              </a:pPr>
              <a:t>36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9C5B82-BE94-4B5A-BCB5-1CD7BF7EA295}" type="slidenum">
              <a:rPr lang="en-US" altLang="sr-Latn-RS" smtClean="0"/>
              <a:pPr>
                <a:spcBef>
                  <a:spcPct val="0"/>
                </a:spcBef>
              </a:pPr>
              <a:t>37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413453-399D-4FFA-93DB-8360AA310D77}" type="slidenum">
              <a:rPr lang="en-US" altLang="sr-Latn-RS" smtClean="0"/>
              <a:pPr>
                <a:spcBef>
                  <a:spcPct val="0"/>
                </a:spcBef>
              </a:pPr>
              <a:t>38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3B7138-68E6-4936-A240-F0DA3B21B501}" type="slidenum">
              <a:rPr lang="en-US" altLang="sr-Latn-RS" smtClean="0"/>
              <a:pPr>
                <a:spcBef>
                  <a:spcPct val="0"/>
                </a:spcBef>
              </a:pPr>
              <a:t>39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726F0-03BC-4FDC-AE7B-15AE098F08FB}" type="slidenum">
              <a:rPr lang="en-US" altLang="sr-Latn-RS" smtClean="0"/>
              <a:pPr>
                <a:spcBef>
                  <a:spcPct val="0"/>
                </a:spcBef>
              </a:pPr>
              <a:t>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D0E6CA-3C57-41AD-A4BE-CEB425E30F4D}" type="slidenum">
              <a:rPr lang="en-US" altLang="sr-Latn-RS" smtClean="0"/>
              <a:pPr>
                <a:spcBef>
                  <a:spcPct val="0"/>
                </a:spcBef>
              </a:pPr>
              <a:t>40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F761B3-EB04-4DE9-893F-EA3EAFF31E07}" type="slidenum">
              <a:rPr lang="en-US" altLang="sr-Latn-RS" smtClean="0"/>
              <a:pPr>
                <a:spcBef>
                  <a:spcPct val="0"/>
                </a:spcBef>
              </a:pPr>
              <a:t>41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BBB2E7-C0C2-43DC-AD80-FC7AB0B7D0E1}" type="slidenum">
              <a:rPr lang="en-US" altLang="sr-Latn-RS" smtClean="0"/>
              <a:pPr>
                <a:spcBef>
                  <a:spcPct val="0"/>
                </a:spcBef>
              </a:pPr>
              <a:t>42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92747B-FE3B-4111-888E-CF8169BE3F65}" type="slidenum">
              <a:rPr lang="en-US" altLang="sr-Latn-RS" smtClean="0"/>
              <a:pPr>
                <a:spcBef>
                  <a:spcPct val="0"/>
                </a:spcBef>
              </a:pPr>
              <a:t>44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6635AF-1257-4A1A-9D25-851803148FD0}" type="slidenum">
              <a:rPr lang="en-US" altLang="sr-Latn-RS" smtClean="0"/>
              <a:pPr>
                <a:spcBef>
                  <a:spcPct val="0"/>
                </a:spcBef>
              </a:pPr>
              <a:t>45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19DDF-3FD5-467B-8863-B2DC94D1D06F}" type="slidenum">
              <a:rPr lang="en-US" altLang="sr-Latn-RS" smtClean="0"/>
              <a:pPr>
                <a:spcBef>
                  <a:spcPct val="0"/>
                </a:spcBef>
              </a:pPr>
              <a:t>47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F408E-9300-49D8-917A-3E8FF825B11C}" type="slidenum">
              <a:rPr lang="en-US" altLang="sr-Latn-RS" smtClean="0"/>
              <a:pPr>
                <a:spcBef>
                  <a:spcPct val="0"/>
                </a:spcBef>
              </a:pPr>
              <a:t>48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54F6C-E5FD-4930-82FE-05A24CEEB802}" type="slidenum">
              <a:rPr lang="en-US" altLang="sr-Latn-RS" smtClean="0"/>
              <a:pPr>
                <a:spcBef>
                  <a:spcPct val="0"/>
                </a:spcBef>
              </a:pPr>
              <a:t>49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8DCA1-1510-4814-B629-F1AFD2C1E30D}" type="slidenum">
              <a:rPr lang="en-US" altLang="sr-Latn-RS" smtClean="0"/>
              <a:pPr>
                <a:spcBef>
                  <a:spcPct val="0"/>
                </a:spcBef>
              </a:pPr>
              <a:t>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5FE00-E176-438B-B0EC-51D13D4FBA9E}" type="slidenum">
              <a:rPr lang="en-US" altLang="sr-Latn-RS" smtClean="0"/>
              <a:pPr>
                <a:spcBef>
                  <a:spcPct val="0"/>
                </a:spcBef>
              </a:pPr>
              <a:t>50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04C369-E462-4725-9243-79522B64818A}" type="slidenum">
              <a:rPr lang="en-US" altLang="sr-Latn-RS" smtClean="0"/>
              <a:pPr>
                <a:spcBef>
                  <a:spcPct val="0"/>
                </a:spcBef>
              </a:pPr>
              <a:t>51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3BC93-EC75-4DD7-B65D-359D09F90DFF}" type="slidenum">
              <a:rPr lang="en-US" altLang="sr-Latn-RS" smtClean="0"/>
              <a:pPr>
                <a:spcBef>
                  <a:spcPct val="0"/>
                </a:spcBef>
              </a:pPr>
              <a:t>52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8FFF8-BDF2-4E0E-B48A-AB399C53191C}" type="slidenum">
              <a:rPr lang="en-US" altLang="sr-Latn-RS" smtClean="0"/>
              <a:pPr>
                <a:spcBef>
                  <a:spcPct val="0"/>
                </a:spcBef>
              </a:pPr>
              <a:t>53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1F9F94-CBEE-4220-9113-D0A0E589835F}" type="slidenum">
              <a:rPr lang="en-US" altLang="sr-Latn-RS" smtClean="0"/>
              <a:pPr>
                <a:spcBef>
                  <a:spcPct val="0"/>
                </a:spcBef>
              </a:pPr>
              <a:t>54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31403F-D230-4C35-871F-7668B2160A2E}" type="slidenum">
              <a:rPr lang="en-US" altLang="sr-Latn-RS" smtClean="0"/>
              <a:pPr>
                <a:spcBef>
                  <a:spcPct val="0"/>
                </a:spcBef>
              </a:pPr>
              <a:t>55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FDAA5-7F09-4DE8-BAEF-CA75E1052A53}" type="slidenum">
              <a:rPr lang="en-US" altLang="sr-Latn-RS" smtClean="0"/>
              <a:pPr>
                <a:spcBef>
                  <a:spcPct val="0"/>
                </a:spcBef>
              </a:pPr>
              <a:t>8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B1B9E-51A9-4156-84BA-7AB79ECF0D07}" type="slidenum">
              <a:rPr lang="en-US" altLang="sr-Latn-RS" smtClean="0"/>
              <a:pPr>
                <a:spcBef>
                  <a:spcPct val="0"/>
                </a:spcBef>
              </a:pPr>
              <a:t>9</a:t>
            </a:fld>
            <a:endParaRPr lang="en-U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F700544-7F8B-4BAA-9806-C4F8586551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E332BE7-7E1F-425E-9E71-2A22F0AD1AC4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60 w 4917"/>
                <a:gd name="T3" fmla="*/ 0 h 1000"/>
                <a:gd name="T4" fmla="*/ 6524 w 4917"/>
                <a:gd name="T5" fmla="*/ 664 h 1000"/>
                <a:gd name="T6" fmla="*/ 5861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D614E77F-3ECC-41CA-9C2F-BFF5258F3B9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378AF35-5F2F-43FB-A37C-CB85A9E0F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3118-0960-4C3D-B1E9-AE507F891897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C7C65E5-983A-4982-B12C-A2B6BB92F1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A95045B-9D52-4563-B1BD-D53C0DBA725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29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063E5-9972-4661-9472-15186EB1C2C8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EBE0-82B0-486E-8C8E-F02D8878BBD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6517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58763"/>
            <a:ext cx="1981200" cy="5761037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58763"/>
            <a:ext cx="5791200" cy="5761037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BF9-88B8-4F50-B11E-71748E35D743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C914-7B7A-48CD-827D-E829245D323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282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258763"/>
            <a:ext cx="7526337" cy="914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37FC-26EF-4B3D-9E64-3C3B5B4C063C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F65D-3AEA-4B3D-BE01-68D837CB642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1453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258763"/>
            <a:ext cx="7526337" cy="914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1D32-D433-4D79-883F-2A2D68D3F1F1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0787-3494-402A-973A-4C95446D1D3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027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8763"/>
            <a:ext cx="752633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C3D2-7F13-47CF-A626-D8470049B873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857B-D0D4-436C-8D4B-EEA1102EDF4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1345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8763"/>
            <a:ext cx="752633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3C6E-2A62-446D-8257-F65FCBCD5D5E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D5EC-4F10-4444-898D-09FB413389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618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8763"/>
            <a:ext cx="752633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CFDA-0BF0-4E53-8D33-63044D3B26B9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B44B-2070-498E-8F07-54DC4015DC6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8665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D6B3-7AF2-4BCB-BC52-4890B4AB3DF1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B847-3617-470B-A46D-82D8AB6582D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36FF-3600-4B0C-83FD-3F2EBC21F8F6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7A9-6379-4F1D-ADC2-75E3EF99CED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4153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A48F-4185-4192-81D9-4B3DB57B0A64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7B99-B557-496D-90FD-778F8BAFE21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3292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3873-0608-4E90-B2DE-1506A428FF56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E268-3906-4497-8E85-53C56EB29D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8767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3F91-80EA-491D-8230-02FB228922CA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1835-0D40-4F66-B762-751E75D5D81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152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CD32-AA70-4771-961A-D1C2B70F3917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10D2-EF7B-421A-BA67-35C7F34A859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4528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7C69-6DD0-4051-865B-C4E3780F2BB0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CA3B-276B-47F5-8371-0711742DAF9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8416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4665-A5B9-42EE-B2E8-C48863C9D522}" type="datetime1">
              <a:rPr lang="en-US"/>
              <a:pPr>
                <a:defRPr/>
              </a:pPr>
              <a:t>10/17/2018</a:t>
            </a:fld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E977-B5C7-46CA-A172-B6D1184FFE4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(c) S.Šutalo i D.Grundler, 2009.</a:t>
            </a:r>
            <a:r>
              <a:rPr lang="hr-HR" sz="1400"/>
              <a:t>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7231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-14288" y="120650"/>
            <a:ext cx="8977313" cy="6235700"/>
            <a:chOff x="-9" y="76"/>
            <a:chExt cx="5655" cy="3928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9495BB8E-E322-438E-AEB0-E50C57B925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" y="369"/>
              <a:ext cx="5514" cy="3635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90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/>
            </p:cNvSpPr>
            <p:nvPr userDrawn="1"/>
          </p:nvSpPr>
          <p:spPr bwMode="blackWhite">
            <a:xfrm>
              <a:off x="-9" y="7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833 w 7000"/>
                <a:gd name="T3" fmla="*/ 0 h 1000"/>
                <a:gd name="T4" fmla="*/ 4129 w 7000"/>
                <a:gd name="T5" fmla="*/ 295 h 1000"/>
                <a:gd name="T6" fmla="*/ 3834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4101" name="Line 5">
              <a:extLst>
                <a:ext uri="{FF2B5EF4-FFF2-40B4-BE49-F238E27FC236}">
                  <a16:creationId xmlns:a16="http://schemas.microsoft.com/office/drawing/2014/main" id="{83D69447-D2C2-43DB-87B6-E8BAAF9A0C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836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4102" name="Rectangle 6">
            <a:extLst>
              <a:ext uri="{FF2B5EF4-FFF2-40B4-BE49-F238E27FC236}">
                <a16:creationId xmlns:a16="http://schemas.microsoft.com/office/drawing/2014/main" id="{B755E559-129E-44CF-9C7E-609CB009A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8763"/>
            <a:ext cx="75263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 naslova matrice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Kliknite da biste uredili stilove teksta matrice</a:t>
            </a:r>
          </a:p>
          <a:p>
            <a:pPr lvl="1"/>
            <a:r>
              <a:rPr lang="en-US" altLang="sr-Latn-RS" smtClean="0"/>
              <a:t>Druga razina</a:t>
            </a:r>
          </a:p>
          <a:p>
            <a:pPr lvl="2"/>
            <a:r>
              <a:rPr lang="en-US" altLang="sr-Latn-RS" smtClean="0"/>
              <a:t>Treća razina</a:t>
            </a:r>
          </a:p>
          <a:p>
            <a:pPr lvl="3"/>
            <a:r>
              <a:rPr lang="en-US" altLang="sr-Latn-RS" smtClean="0"/>
              <a:t>Četvrta razina</a:t>
            </a:r>
          </a:p>
          <a:p>
            <a:pPr lvl="4"/>
            <a:r>
              <a:rPr lang="en-US" altLang="sr-Latn-RS" smtClean="0"/>
              <a:t>Peta razina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CE9EF954-18B8-41AE-A82A-850115AE2B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08D23D-897F-4352-A931-6FC1C1D4BC2E}" type="datetime1">
              <a:rPr lang="en-US"/>
              <a:pPr>
                <a:defRPr/>
              </a:pPr>
              <a:t>10/17/2018</a:t>
            </a:fld>
            <a:endParaRPr lang="en-US" dirty="0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3F5578C7-DC8F-42F8-987B-9D1E4C5E59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dirty="0">
                <a:solidFill>
                  <a:schemeClr val="tx1"/>
                </a:solidFill>
                <a:effectLst/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F2F1F945-6544-41FC-8CA9-ADC3A1B7B9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1750"/>
            <a:ext cx="3887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441325" indent="-441325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4651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4986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906588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4pPr>
      <a:lvl5pPr marL="2314575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5pPr>
      <a:lvl6pPr marL="27717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6pPr>
      <a:lvl7pPr marL="32289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7pPr>
      <a:lvl8pPr marL="36861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8pPr>
      <a:lvl9pPr marL="4143375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BA7CC6B-DB2B-473C-98BC-743CFC42E7E3}" type="slidenum">
              <a:rPr lang="en-US" altLang="sr-Latn-RS" sz="12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sr-Latn-RS" sz="1200" smtClean="0">
              <a:latin typeface="Arial Black" panose="020B0A040201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34C4417-25DA-43E6-93DE-D3585A05FB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427163"/>
            <a:ext cx="8137525" cy="160972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>
                <a:cs typeface="Times New Roman" pitchFamily="18" charset="0"/>
              </a:rPr>
              <a:t>Osnovna građa računala</a:t>
            </a:r>
            <a:endParaRPr lang="en-US" sz="5400"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16013" y="4868863"/>
            <a:ext cx="640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hr-HR" altLang="sr-Latn-RS" sz="2000" dirty="0"/>
              <a:t>Vesna </a:t>
            </a:r>
            <a:r>
              <a:rPr lang="hr-HR" altLang="sr-Latn-RS" sz="2000" dirty="0" err="1"/>
              <a:t>Ivančičević</a:t>
            </a:r>
            <a:endParaRPr lang="en-US" altLang="sr-Latn-R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2539421-2DE6-46D2-8598-76454F11F4D5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33508" name="Rectangle 4">
            <a:extLst>
              <a:ext uri="{FF2B5EF4-FFF2-40B4-BE49-F238E27FC236}">
                <a16:creationId xmlns:a16="http://schemas.microsoft.com/office/drawing/2014/main" id="{85DE3936-1F4F-4D34-95A3-9E8E2EF9B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Procesor</a:t>
            </a:r>
            <a:endParaRPr lang="en-US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058025" cy="4419600"/>
          </a:xfrm>
        </p:spPr>
        <p:txBody>
          <a:bodyPr/>
          <a:lstStyle/>
          <a:p>
            <a:r>
              <a:rPr lang="en-US" altLang="sr-Latn-RS" smtClean="0"/>
              <a:t>Procesori </a:t>
            </a:r>
            <a:r>
              <a:rPr lang="en-US" altLang="sr-Latn-RS" smtClean="0">
                <a:solidFill>
                  <a:schemeClr val="hlink"/>
                </a:solidFill>
              </a:rPr>
              <a:t>odjednom</a:t>
            </a:r>
            <a:r>
              <a:rPr lang="en-US" altLang="sr-Latn-RS" smtClean="0"/>
              <a:t> mogu </a:t>
            </a:r>
            <a:r>
              <a:rPr lang="en-US" altLang="sr-Latn-RS" smtClean="0">
                <a:solidFill>
                  <a:schemeClr val="hlink"/>
                </a:solidFill>
              </a:rPr>
              <a:t>obraditi više bitova</a:t>
            </a:r>
            <a:r>
              <a:rPr lang="hr-HR" altLang="sr-Latn-RS" smtClean="0"/>
              <a:t>.</a:t>
            </a:r>
            <a:r>
              <a:rPr lang="en-US" altLang="sr-Latn-RS" smtClean="0"/>
              <a:t> </a:t>
            </a:r>
            <a:endParaRPr lang="hr-HR" altLang="sr-Latn-RS" smtClean="0"/>
          </a:p>
          <a:p>
            <a:r>
              <a:rPr lang="en-US" altLang="sr-Latn-RS" smtClean="0">
                <a:solidFill>
                  <a:schemeClr val="hlink"/>
                </a:solidFill>
              </a:rPr>
              <a:t>Što više bitova</a:t>
            </a:r>
            <a:r>
              <a:rPr lang="en-US" altLang="sr-Latn-RS" smtClean="0"/>
              <a:t> procesor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>
                <a:solidFill>
                  <a:schemeClr val="hlink"/>
                </a:solidFill>
              </a:rPr>
              <a:t>odjednom </a:t>
            </a:r>
            <a:r>
              <a:rPr lang="en-US" altLang="sr-Latn-RS" smtClean="0"/>
              <a:t>može obraditi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to će </a:t>
            </a:r>
            <a:r>
              <a:rPr lang="en-US" altLang="sr-Latn-RS" smtClean="0">
                <a:solidFill>
                  <a:schemeClr val="hlink"/>
                </a:solidFill>
              </a:rPr>
              <a:t>više podataka</a:t>
            </a:r>
            <a:r>
              <a:rPr lang="en-US" altLang="sr-Latn-RS" smtClean="0"/>
              <a:t> moći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obraditi </a:t>
            </a:r>
            <a:r>
              <a:rPr lang="en-US" altLang="sr-Latn-RS" smtClean="0">
                <a:solidFill>
                  <a:schemeClr val="hlink"/>
                </a:solidFill>
              </a:rPr>
              <a:t>u jedinici vremena</a:t>
            </a:r>
            <a:r>
              <a:rPr lang="hr-HR" altLang="sr-Latn-RS" smtClean="0"/>
              <a:t>.</a:t>
            </a:r>
          </a:p>
          <a:p>
            <a:r>
              <a:rPr lang="en-US" altLang="sr-Latn-RS" smtClean="0"/>
              <a:t>Većina suvremenih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procesora obrađuje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odjednom </a:t>
            </a:r>
            <a:r>
              <a:rPr lang="en-US" altLang="sr-Latn-RS" smtClean="0">
                <a:solidFill>
                  <a:schemeClr val="hlink"/>
                </a:solidFill>
              </a:rPr>
              <a:t>32</a:t>
            </a:r>
            <a:r>
              <a:rPr lang="en-US" altLang="sr-Latn-RS" smtClean="0"/>
              <a:t> ili </a:t>
            </a:r>
            <a:r>
              <a:rPr lang="en-US" altLang="sr-Latn-RS" smtClean="0">
                <a:solidFill>
                  <a:schemeClr val="hlink"/>
                </a:solidFill>
              </a:rPr>
              <a:t>64 bita</a:t>
            </a:r>
            <a:r>
              <a:rPr lang="en-US" altLang="sr-Latn-RS" smtClean="0"/>
              <a:t>. </a:t>
            </a:r>
          </a:p>
        </p:txBody>
      </p:sp>
      <p:pic>
        <p:nvPicPr>
          <p:cNvPr id="37894" name="Picture 6" descr="43261A_Phenom_Die_WHT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22731" r="21349" b="19336"/>
          <a:stretch>
            <a:fillRect/>
          </a:stretch>
        </p:blipFill>
        <p:spPr>
          <a:xfrm>
            <a:off x="4932363" y="2276475"/>
            <a:ext cx="3598862" cy="3313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FCF567-6922-4D26-9838-C7F5219134F8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34532" name="Rectangle 4">
            <a:extLst>
              <a:ext uri="{FF2B5EF4-FFF2-40B4-BE49-F238E27FC236}">
                <a16:creationId xmlns:a16="http://schemas.microsoft.com/office/drawing/2014/main" id="{772F048E-7B42-4B39-B4FC-665DF40D8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Takt procesora</a:t>
            </a:r>
            <a:endParaRPr 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50188" cy="4419600"/>
          </a:xfrm>
        </p:spPr>
        <p:txBody>
          <a:bodyPr/>
          <a:lstStyle/>
          <a:p>
            <a:pPr>
              <a:spcAft>
                <a:spcPct val="80000"/>
              </a:spcAft>
            </a:pPr>
            <a:r>
              <a:rPr lang="hr-HR" altLang="sr-Latn-RS" smtClean="0"/>
              <a:t>Procesor podatke obrađuje </a:t>
            </a:r>
            <a:r>
              <a:rPr lang="hr-HR" altLang="sr-Latn-RS" smtClean="0">
                <a:solidFill>
                  <a:schemeClr val="hlink"/>
                </a:solidFill>
              </a:rPr>
              <a:t>u koracima</a:t>
            </a:r>
            <a:r>
              <a:rPr lang="hr-HR" altLang="sr-Latn-RS" smtClean="0"/>
              <a:t>.</a:t>
            </a:r>
          </a:p>
          <a:p>
            <a:pPr>
              <a:spcAft>
                <a:spcPct val="80000"/>
              </a:spcAft>
            </a:pPr>
            <a:r>
              <a:rPr lang="hr-HR" altLang="sr-Latn-RS" smtClean="0">
                <a:solidFill>
                  <a:schemeClr val="hlink"/>
                </a:solidFill>
              </a:rPr>
              <a:t>Najveći broj koraka </a:t>
            </a:r>
            <a:r>
              <a:rPr lang="hr-HR" altLang="sr-Latn-RS" smtClean="0"/>
              <a:t>koje </a:t>
            </a:r>
            <a:br>
              <a:rPr lang="hr-HR" altLang="sr-Latn-RS" smtClean="0"/>
            </a:br>
            <a:r>
              <a:rPr lang="hr-HR" altLang="sr-Latn-RS" smtClean="0"/>
              <a:t>procesor može obaviti </a:t>
            </a:r>
            <a:r>
              <a:rPr lang="hr-HR" altLang="sr-Latn-RS" smtClean="0">
                <a:solidFill>
                  <a:schemeClr val="hlink"/>
                </a:solidFill>
              </a:rPr>
              <a:t>u </a:t>
            </a:r>
            <a:br>
              <a:rPr lang="hr-HR" altLang="sr-Latn-RS" smtClean="0">
                <a:solidFill>
                  <a:schemeClr val="hlink"/>
                </a:solidFill>
              </a:rPr>
            </a:br>
            <a:r>
              <a:rPr lang="hr-HR" altLang="sr-Latn-RS" smtClean="0">
                <a:solidFill>
                  <a:schemeClr val="hlink"/>
                </a:solidFill>
              </a:rPr>
              <a:t>sekundi</a:t>
            </a:r>
            <a:r>
              <a:rPr lang="hr-HR" altLang="sr-Latn-RS" smtClean="0"/>
              <a:t> naziva se </a:t>
            </a:r>
            <a:r>
              <a:rPr lang="hr-HR" altLang="sr-Latn-RS" smtClean="0">
                <a:solidFill>
                  <a:schemeClr val="hlink"/>
                </a:solidFill>
              </a:rPr>
              <a:t>takt</a:t>
            </a:r>
            <a:r>
              <a:rPr lang="hr-HR" altLang="sr-Latn-RS" smtClean="0"/>
              <a:t> </a:t>
            </a:r>
            <a:br>
              <a:rPr lang="hr-HR" altLang="sr-Latn-RS" smtClean="0"/>
            </a:br>
            <a:r>
              <a:rPr lang="hr-HR" altLang="sr-Latn-RS" smtClean="0"/>
              <a:t>(engl. </a:t>
            </a:r>
            <a:r>
              <a:rPr lang="hr-HR" altLang="sr-Latn-RS" i="1" smtClean="0"/>
              <a:t>clock</a:t>
            </a:r>
            <a:r>
              <a:rPr lang="hr-HR" altLang="sr-Latn-RS" smtClean="0"/>
              <a:t>). </a:t>
            </a:r>
          </a:p>
          <a:p>
            <a:pPr>
              <a:spcAft>
                <a:spcPct val="80000"/>
              </a:spcAft>
            </a:pPr>
            <a:r>
              <a:rPr lang="hr-HR" altLang="sr-Latn-RS" smtClean="0">
                <a:solidFill>
                  <a:schemeClr val="hlink"/>
                </a:solidFill>
              </a:rPr>
              <a:t>Takt</a:t>
            </a:r>
            <a:r>
              <a:rPr lang="hr-HR" altLang="sr-Latn-RS" smtClean="0"/>
              <a:t> uvelike </a:t>
            </a:r>
            <a:r>
              <a:rPr lang="hr-HR" altLang="sr-Latn-RS" smtClean="0">
                <a:solidFill>
                  <a:schemeClr val="hlink"/>
                </a:solidFill>
              </a:rPr>
              <a:t>određuje brzinu rada procesora</a:t>
            </a:r>
            <a:r>
              <a:rPr lang="hr-HR" altLang="sr-Latn-RS" smtClean="0"/>
              <a:t>, suvremeni procesori rade s taktom od nekoliko GHz.</a:t>
            </a:r>
            <a:endParaRPr lang="en-US" altLang="sr-Latn-RS" smtClean="0"/>
          </a:p>
        </p:txBody>
      </p:sp>
      <p:pic>
        <p:nvPicPr>
          <p:cNvPr id="39942" name="Picture 6" descr="dat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230438"/>
            <a:ext cx="3168650" cy="2112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27686D6-00DA-4784-9623-20F3BE35E0BC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56036" name="Rectangle 4">
            <a:extLst>
              <a:ext uri="{FF2B5EF4-FFF2-40B4-BE49-F238E27FC236}">
                <a16:creationId xmlns:a16="http://schemas.microsoft.com/office/drawing/2014/main" id="{1D653112-575C-4077-93B9-D572CD23E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Chipset</a:t>
            </a:r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754563" cy="4419600"/>
          </a:xfrm>
        </p:spPr>
        <p:txBody>
          <a:bodyPr/>
          <a:lstStyle/>
          <a:p>
            <a:r>
              <a:rPr lang="en-US" altLang="sr-Latn-RS" smtClean="0"/>
              <a:t>Za </a:t>
            </a:r>
            <a:r>
              <a:rPr lang="en-US" altLang="sr-Latn-RS" smtClean="0">
                <a:solidFill>
                  <a:schemeClr val="hlink"/>
                </a:solidFill>
              </a:rPr>
              <a:t>povezivanje procesora s ostatkom računala</a:t>
            </a:r>
            <a:r>
              <a:rPr lang="en-US" altLang="sr-Latn-RS" smtClean="0"/>
              <a:t> rabi se skup od nekoliko</a:t>
            </a:r>
            <a:r>
              <a:rPr lang="en-US" altLang="sr-Latn-RS" smtClean="0">
                <a:solidFill>
                  <a:schemeClr val="hlink"/>
                </a:solidFill>
              </a:rPr>
              <a:t> pomoćnih integriranih krugova</a:t>
            </a:r>
            <a:r>
              <a:rPr lang="en-US" altLang="sr-Latn-RS" smtClean="0"/>
              <a:t> poznat pod nazivom engl. </a:t>
            </a:r>
            <a:r>
              <a:rPr lang="en-US" altLang="sr-Latn-RS" i="1" smtClean="0">
                <a:solidFill>
                  <a:schemeClr val="hlink"/>
                </a:solidFill>
              </a:rPr>
              <a:t>chipset</a:t>
            </a:r>
            <a:r>
              <a:rPr lang="en-US" altLang="sr-Latn-RS" smtClean="0">
                <a:solidFill>
                  <a:schemeClr val="hlink"/>
                </a:solidFill>
              </a:rPr>
              <a:t>.</a:t>
            </a:r>
            <a:r>
              <a:rPr lang="en-US" altLang="sr-Latn-RS" sz="2000" smtClean="0"/>
              <a:t> </a:t>
            </a:r>
            <a:endParaRPr lang="hr-HR" altLang="sr-Latn-RS" sz="2000" smtClean="0"/>
          </a:p>
        </p:txBody>
      </p:sp>
      <p:pic>
        <p:nvPicPr>
          <p:cNvPr id="41990" name="Picture 7" descr="x38_chipse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8110" r="-447" b="7515"/>
          <a:stretch>
            <a:fillRect/>
          </a:stretch>
        </p:blipFill>
        <p:spPr>
          <a:xfrm>
            <a:off x="5219700" y="1484313"/>
            <a:ext cx="2952750" cy="2546350"/>
          </a:xfrm>
        </p:spPr>
      </p:pic>
      <p:pic>
        <p:nvPicPr>
          <p:cNvPr id="41991" name="Picture 12" descr="ECS_P35T-A_02Tchipset juzni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4292600"/>
            <a:ext cx="5040313" cy="174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7333925-C7C9-45D7-B38E-C6389F7832C9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60130" name="Rectangle 2">
            <a:extLst>
              <a:ext uri="{FF2B5EF4-FFF2-40B4-BE49-F238E27FC236}">
                <a16:creationId xmlns:a16="http://schemas.microsoft.com/office/drawing/2014/main" id="{7E65BDE9-C0F3-4E81-9577-181DFFEB1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Chipset</a:t>
            </a:r>
            <a:endParaRPr 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24862" cy="1800225"/>
          </a:xfrm>
        </p:spPr>
        <p:txBody>
          <a:bodyPr/>
          <a:lstStyle/>
          <a:p>
            <a:r>
              <a:rPr lang="en-US" altLang="sr-Latn-RS" smtClean="0">
                <a:solidFill>
                  <a:srgbClr val="FFCC66"/>
                </a:solidFill>
              </a:rPr>
              <a:t>Svi podaci</a:t>
            </a:r>
            <a:r>
              <a:rPr lang="en-US" altLang="sr-Latn-RS" smtClean="0"/>
              <a:t> prolaze </a:t>
            </a:r>
            <a:r>
              <a:rPr lang="en-US" altLang="sr-Latn-RS" smtClean="0">
                <a:solidFill>
                  <a:srgbClr val="FFCC66"/>
                </a:solidFill>
              </a:rPr>
              <a:t>kroz </a:t>
            </a:r>
            <a:r>
              <a:rPr lang="hr-HR" altLang="sr-Latn-RS" smtClean="0">
                <a:solidFill>
                  <a:srgbClr val="FFCC66"/>
                </a:solidFill>
              </a:rPr>
              <a:t>chipset</a:t>
            </a:r>
            <a:r>
              <a:rPr lang="en-US" altLang="sr-Latn-RS" smtClean="0"/>
              <a:t> jer svi ostali dijelovi računala komuniciraju s procesorom posredstvom </a:t>
            </a:r>
            <a:r>
              <a:rPr lang="hr-HR" altLang="sr-Latn-RS" smtClean="0"/>
              <a:t>chipseta</a:t>
            </a:r>
            <a:r>
              <a:rPr lang="en-US" altLang="sr-Latn-RS" smtClean="0"/>
              <a:t>.</a:t>
            </a:r>
            <a:endParaRPr lang="hr-HR" altLang="sr-Latn-RS" smtClean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0489" r="5997" b="12700"/>
          <a:stretch>
            <a:fillRect/>
          </a:stretch>
        </p:blipFill>
        <p:spPr bwMode="auto">
          <a:xfrm>
            <a:off x="2339975" y="2852738"/>
            <a:ext cx="467995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42BFE4A-0498-4AEE-8DFE-5C90BA709425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9218228-5447-4DEF-ABC0-FD2A1BA25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Times New Roman" pitchFamily="18" charset="0"/>
              </a:rPr>
              <a:t>Memorija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altLang="sr-Latn-RS" smtClean="0">
                <a:cs typeface="Times New Roman" panose="02020603050405020304" pitchFamily="18" charset="0"/>
              </a:rPr>
              <a:t>Memorija služi </a:t>
            </a:r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za pohranu podataka i programa</a:t>
            </a:r>
            <a:r>
              <a:rPr lang="hr-HR" altLang="sr-Latn-RS" smtClean="0">
                <a:cs typeface="Times New Roman" panose="02020603050405020304" pitchFamily="18" charset="0"/>
              </a:rPr>
              <a:t> te ih po potrebi stavlja na raspolaganje ostalim dijelovima sustava.</a:t>
            </a:r>
            <a:endParaRPr lang="en-US" altLang="sr-Latn-RS" sz="2000" smtClean="0"/>
          </a:p>
        </p:txBody>
      </p:sp>
      <p:grpSp>
        <p:nvGrpSpPr>
          <p:cNvPr id="46086" name="Group 14"/>
          <p:cNvGrpSpPr>
            <a:grpSpLocks/>
          </p:cNvGrpSpPr>
          <p:nvPr/>
        </p:nvGrpSpPr>
        <p:grpSpPr bwMode="auto">
          <a:xfrm>
            <a:off x="1619250" y="1974850"/>
            <a:ext cx="6840538" cy="4156075"/>
            <a:chOff x="1020" y="1244"/>
            <a:chExt cx="4309" cy="2618"/>
          </a:xfrm>
        </p:grpSpPr>
        <p:pic>
          <p:nvPicPr>
            <p:cNvPr id="46087" name="Picture 13" descr="SRA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659"/>
              <a:ext cx="1769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10" descr="Original_1GB_DDR2_667MHz_SODIMM_PC2_5300_1_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" t="28548" r="3218" b="30067"/>
            <a:stretch>
              <a:fillRect/>
            </a:stretch>
          </p:blipFill>
          <p:spPr bwMode="auto">
            <a:xfrm rot="-771879">
              <a:off x="1020" y="2750"/>
              <a:ext cx="2222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11" descr="khx11000d3llk2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253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7" descr="ram-dim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176">
              <a:off x="2576" y="1244"/>
              <a:ext cx="2566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F45368D-C1E2-4AF5-ABE1-6B6401C63FA6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53450208-2DB4-47BB-A9AE-9527BD32D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Times New Roman" pitchFamily="18" charset="0"/>
              </a:rPr>
              <a:t>Memorija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5000"/>
              </a:spcBef>
            </a:pPr>
            <a:r>
              <a:rPr lang="hr-HR" altLang="sr-Latn-RS" smtClean="0"/>
              <a:t>S obzirom na</a:t>
            </a:r>
            <a:r>
              <a:rPr lang="hr-HR" altLang="sr-Latn-RS" smtClean="0">
                <a:solidFill>
                  <a:srgbClr val="FFCC66"/>
                </a:solidFill>
              </a:rPr>
              <a:t> mogućnost čuvanja podataka </a:t>
            </a:r>
            <a:r>
              <a:rPr lang="hr-HR" altLang="sr-Latn-RS" smtClean="0"/>
              <a:t>nakon</a:t>
            </a:r>
            <a:r>
              <a:rPr lang="hr-HR" altLang="sr-Latn-RS" smtClean="0">
                <a:solidFill>
                  <a:srgbClr val="FFCC66"/>
                </a:solidFill>
              </a:rPr>
              <a:t> nestanka napajanja, memorije</a:t>
            </a:r>
            <a:r>
              <a:rPr lang="hr-HR" altLang="sr-Latn-RS" smtClean="0"/>
              <a:t> možemo podijeliti </a:t>
            </a:r>
            <a:r>
              <a:rPr lang="hr-HR" altLang="sr-Latn-RS" smtClean="0">
                <a:solidFill>
                  <a:srgbClr val="FFCC66"/>
                </a:solidFill>
              </a:rPr>
              <a:t>u dvije skupine</a:t>
            </a:r>
            <a:r>
              <a:rPr lang="hr-HR" altLang="sr-Latn-RS" smtClean="0"/>
              <a:t>: </a:t>
            </a:r>
          </a:p>
          <a:p>
            <a:pPr lvl="1">
              <a:spcBef>
                <a:spcPct val="5000"/>
              </a:spcBef>
            </a:pPr>
            <a:r>
              <a:rPr lang="hr-HR" altLang="sr-Latn-RS" smtClean="0">
                <a:solidFill>
                  <a:srgbClr val="FFCC66"/>
                </a:solidFill>
              </a:rPr>
              <a:t>privremene memorije</a:t>
            </a:r>
          </a:p>
          <a:p>
            <a:pPr lvl="1">
              <a:spcBef>
                <a:spcPct val="5000"/>
              </a:spcBef>
            </a:pPr>
            <a:r>
              <a:rPr lang="hr-HR" altLang="sr-Latn-RS" smtClean="0">
                <a:solidFill>
                  <a:srgbClr val="FFCC66"/>
                </a:solidFill>
              </a:rPr>
              <a:t>trajne memorije</a:t>
            </a:r>
            <a:r>
              <a:rPr lang="hr-HR" altLang="sr-Latn-RS" smtClean="0"/>
              <a:t>.</a:t>
            </a:r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3D381B29-6770-45C1-9EB9-AA6A04AE48E0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1591E805-5F63-4B57-A8E1-5A727FA6F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Radna memorija</a:t>
            </a:r>
            <a:endParaRPr lang="en-US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altLang="sr-Latn-RS" smtClean="0"/>
              <a:t>R</a:t>
            </a:r>
            <a:r>
              <a:rPr lang="en-US" altLang="sr-Latn-RS" smtClean="0"/>
              <a:t>adna memorija (engl. </a:t>
            </a:r>
            <a:r>
              <a:rPr lang="en-US" altLang="sr-Latn-RS" i="1" smtClean="0"/>
              <a:t>random access memory</a:t>
            </a:r>
            <a:r>
              <a:rPr lang="en-US" altLang="sr-Latn-RS" smtClean="0"/>
              <a:t>, RAM) </a:t>
            </a:r>
            <a:r>
              <a:rPr lang="hr-HR" altLang="sr-Latn-RS" smtClean="0"/>
              <a:t>je </a:t>
            </a:r>
            <a:r>
              <a:rPr lang="hr-HR" altLang="sr-Latn-RS" smtClean="0">
                <a:solidFill>
                  <a:srgbClr val="FFCC66"/>
                </a:solidFill>
              </a:rPr>
              <a:t>privremena memorija</a:t>
            </a:r>
            <a:r>
              <a:rPr lang="hr-HR" altLang="sr-Latn-RS" smtClean="0"/>
              <a:t> koja </a:t>
            </a:r>
            <a:r>
              <a:rPr lang="pl-PL" altLang="sr-Latn-RS" smtClean="0"/>
              <a:t>podatke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č</a:t>
            </a:r>
            <a:r>
              <a:rPr lang="pl-PL" altLang="sr-Latn-RS" smtClean="0">
                <a:solidFill>
                  <a:srgbClr val="FFCC66"/>
                </a:solidFill>
              </a:rPr>
              <a:t>uva samo dok je ra</a:t>
            </a:r>
            <a:r>
              <a:rPr lang="en-US" altLang="sr-Latn-RS" smtClean="0">
                <a:solidFill>
                  <a:srgbClr val="FFCC66"/>
                </a:solidFill>
              </a:rPr>
              <a:t>č</a:t>
            </a:r>
            <a:r>
              <a:rPr lang="pl-PL" altLang="sr-Latn-RS" smtClean="0">
                <a:solidFill>
                  <a:srgbClr val="FFCC66"/>
                </a:solidFill>
              </a:rPr>
              <a:t>unalo uklju</a:t>
            </a:r>
            <a:r>
              <a:rPr lang="en-US" altLang="sr-Latn-RS" smtClean="0">
                <a:solidFill>
                  <a:srgbClr val="FFCC66"/>
                </a:solidFill>
              </a:rPr>
              <a:t>č</a:t>
            </a:r>
            <a:r>
              <a:rPr lang="pl-PL" altLang="sr-Latn-RS" smtClean="0">
                <a:solidFill>
                  <a:srgbClr val="FFCC66"/>
                </a:solidFill>
              </a:rPr>
              <a:t>eno na napajanje</a:t>
            </a:r>
            <a:r>
              <a:rPr lang="hr-HR" altLang="sr-Latn-RS" smtClean="0"/>
              <a:t>.</a:t>
            </a:r>
          </a:p>
          <a:p>
            <a:r>
              <a:rPr lang="hr-HR" altLang="sr-Latn-RS" smtClean="0">
                <a:solidFill>
                  <a:srgbClr val="FFCC66"/>
                </a:solidFill>
              </a:rPr>
              <a:t>S</a:t>
            </a:r>
            <a:r>
              <a:rPr lang="pl-PL" altLang="sr-Latn-RS" smtClean="0">
                <a:solidFill>
                  <a:srgbClr val="FFCC66"/>
                </a:solidFill>
              </a:rPr>
              <a:t> isklju</a:t>
            </a:r>
            <a:r>
              <a:rPr lang="en-US" altLang="sr-Latn-RS" smtClean="0">
                <a:solidFill>
                  <a:srgbClr val="FFCC66"/>
                </a:solidFill>
              </a:rPr>
              <a:t>č</a:t>
            </a:r>
            <a:r>
              <a:rPr lang="pl-PL" altLang="sr-Latn-RS" smtClean="0">
                <a:solidFill>
                  <a:srgbClr val="FFCC66"/>
                </a:solidFill>
              </a:rPr>
              <a:t>enjem</a:t>
            </a:r>
            <a:r>
              <a:rPr lang="pl-PL" altLang="sr-Latn-RS" smtClean="0"/>
              <a:t> ra</a:t>
            </a:r>
            <a:r>
              <a:rPr lang="en-US" altLang="sr-Latn-RS" smtClean="0"/>
              <a:t>č</a:t>
            </a:r>
            <a:r>
              <a:rPr lang="pl-PL" altLang="sr-Latn-RS" smtClean="0"/>
              <a:t>unala njen se </a:t>
            </a:r>
            <a:r>
              <a:rPr lang="pl-PL" altLang="sr-Latn-RS" smtClean="0">
                <a:solidFill>
                  <a:srgbClr val="FFCC66"/>
                </a:solidFill>
              </a:rPr>
              <a:t>sadr</a:t>
            </a:r>
            <a:r>
              <a:rPr lang="en-US" altLang="sr-Latn-RS" smtClean="0">
                <a:solidFill>
                  <a:srgbClr val="FFCC66"/>
                </a:solidFill>
              </a:rPr>
              <a:t>ž</a:t>
            </a:r>
            <a:r>
              <a:rPr lang="pl-PL" altLang="sr-Latn-RS" smtClean="0">
                <a:solidFill>
                  <a:srgbClr val="FFCC66"/>
                </a:solidFill>
              </a:rPr>
              <a:t>aj bri</a:t>
            </a:r>
            <a:r>
              <a:rPr lang="en-US" altLang="sr-Latn-RS" smtClean="0">
                <a:solidFill>
                  <a:srgbClr val="FFCC66"/>
                </a:solidFill>
              </a:rPr>
              <a:t>š</a:t>
            </a:r>
            <a:r>
              <a:rPr lang="pl-PL" altLang="sr-Latn-RS" smtClean="0">
                <a:solidFill>
                  <a:srgbClr val="FFCC66"/>
                </a:solidFill>
              </a:rPr>
              <a:t>e</a:t>
            </a:r>
            <a:r>
              <a:rPr lang="en-US" altLang="sr-Latn-RS" smtClean="0"/>
              <a:t>. </a:t>
            </a:r>
            <a:endParaRPr lang="hr-HR" altLang="sr-Latn-RS" smtClean="0"/>
          </a:p>
        </p:txBody>
      </p:sp>
      <p:pic>
        <p:nvPicPr>
          <p:cNvPr id="50182" name="Picture 7" descr="Crucial%201GB%20PC2%205300%20DDR2"/>
          <p:cNvPicPr>
            <a:picLocks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6" b="20157"/>
          <a:stretch>
            <a:fillRect/>
          </a:stretch>
        </p:blipFill>
        <p:spPr>
          <a:xfrm>
            <a:off x="4932363" y="3787775"/>
            <a:ext cx="3311525" cy="2300288"/>
          </a:xfrm>
          <a:noFill/>
        </p:spPr>
      </p:pic>
      <p:pic>
        <p:nvPicPr>
          <p:cNvPr id="50183" name="Picture 9" descr="5485-oczram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789363"/>
            <a:ext cx="3313112" cy="230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37F1D64-F988-4510-86DB-5E1072503ECE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271FAF2E-7041-4D3A-ACB6-D46119F0E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Radna memorija</a:t>
            </a:r>
            <a:endParaRPr lang="en-US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r-Latn-RS" smtClean="0"/>
              <a:t>U ovu se memoriju podaci mogu </a:t>
            </a:r>
            <a:r>
              <a:rPr lang="en-US" altLang="sr-Latn-RS" smtClean="0">
                <a:solidFill>
                  <a:srgbClr val="FFCC66"/>
                </a:solidFill>
              </a:rPr>
              <a:t>upisivati</a:t>
            </a:r>
            <a:r>
              <a:rPr lang="en-US" altLang="sr-Latn-RS" smtClean="0"/>
              <a:t>, </a:t>
            </a:r>
            <a:r>
              <a:rPr lang="en-US" altLang="sr-Latn-RS" smtClean="0">
                <a:solidFill>
                  <a:srgbClr val="FFCC66"/>
                </a:solidFill>
              </a:rPr>
              <a:t>brisati</a:t>
            </a:r>
            <a:r>
              <a:rPr lang="en-US" altLang="sr-Latn-RS" smtClean="0"/>
              <a:t> i iz nje </a:t>
            </a:r>
            <a:r>
              <a:rPr lang="en-US" altLang="sr-Latn-RS" smtClean="0">
                <a:solidFill>
                  <a:srgbClr val="FFCC66"/>
                </a:solidFill>
              </a:rPr>
              <a:t>čitati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onoliko puta koliko želimo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hr-HR" altLang="sr-Latn-RS" smtClean="0"/>
              <a:t>R</a:t>
            </a:r>
            <a:r>
              <a:rPr lang="en-US" altLang="sr-Latn-RS" smtClean="0"/>
              <a:t>edovito je </a:t>
            </a:r>
            <a:r>
              <a:rPr lang="en-US" altLang="sr-Latn-RS" smtClean="0">
                <a:solidFill>
                  <a:srgbClr val="FFCC66"/>
                </a:solidFill>
              </a:rPr>
              <a:t>ugrađena u računalo.</a:t>
            </a:r>
            <a:endParaRPr lang="hr-HR" altLang="sr-Latn-RS" smtClean="0">
              <a:solidFill>
                <a:srgbClr val="FFCC66"/>
              </a:solidFill>
            </a:endParaRPr>
          </a:p>
        </p:txBody>
      </p:sp>
      <p:grpSp>
        <p:nvGrpSpPr>
          <p:cNvPr id="52230" name="Group 12"/>
          <p:cNvGrpSpPr>
            <a:grpSpLocks/>
          </p:cNvGrpSpPr>
          <p:nvPr/>
        </p:nvGrpSpPr>
        <p:grpSpPr bwMode="auto">
          <a:xfrm>
            <a:off x="611188" y="3357563"/>
            <a:ext cx="8067675" cy="2649537"/>
            <a:chOff x="385" y="2115"/>
            <a:chExt cx="5082" cy="1669"/>
          </a:xfrm>
        </p:grpSpPr>
        <p:pic>
          <p:nvPicPr>
            <p:cNvPr id="52231" name="Picture 7" descr="469644vb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28" b="20201"/>
            <a:stretch>
              <a:fillRect/>
            </a:stretch>
          </p:blipFill>
          <p:spPr bwMode="auto">
            <a:xfrm flipH="1">
              <a:off x="3016" y="2115"/>
              <a:ext cx="2451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9" descr="ddr_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3" b="2419"/>
            <a:stretch>
              <a:fillRect/>
            </a:stretch>
          </p:blipFill>
          <p:spPr bwMode="auto">
            <a:xfrm>
              <a:off x="385" y="2115"/>
              <a:ext cx="245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10" descr="ddr ra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44" b="34576"/>
            <a:stretch>
              <a:fillRect/>
            </a:stretch>
          </p:blipFill>
          <p:spPr bwMode="auto">
            <a:xfrm>
              <a:off x="1701" y="3203"/>
              <a:ext cx="2517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30D8632-AA1B-49F0-A83B-60D133E6F00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B55AC87A-1A90-4EAE-B010-304C37090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Radna memorija</a:t>
            </a:r>
            <a:endParaRPr lang="en-US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8750" cy="4276725"/>
          </a:xfrm>
        </p:spPr>
        <p:txBody>
          <a:bodyPr/>
          <a:lstStyle/>
          <a:p>
            <a:r>
              <a:rPr lang="en-US" altLang="sr-Latn-RS" smtClean="0"/>
              <a:t>Radn</a:t>
            </a:r>
            <a:r>
              <a:rPr lang="hr-HR" altLang="sr-Latn-RS" smtClean="0"/>
              <a:t>u</a:t>
            </a:r>
            <a:r>
              <a:rPr lang="en-US" altLang="sr-Latn-RS" smtClean="0"/>
              <a:t> memorij</a:t>
            </a:r>
            <a:r>
              <a:rPr lang="hr-HR" altLang="sr-Latn-RS" smtClean="0"/>
              <a:t>u</a:t>
            </a:r>
            <a:r>
              <a:rPr lang="en-US" altLang="sr-Latn-RS" smtClean="0"/>
              <a:t> središnja jedinica za obradbu rabi </a:t>
            </a:r>
            <a:r>
              <a:rPr lang="en-US" altLang="sr-Latn-RS" smtClean="0">
                <a:solidFill>
                  <a:srgbClr val="FFCC66"/>
                </a:solidFill>
              </a:rPr>
              <a:t>za neposrednu pohranu i dobavu podataka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Za vrijeme rada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>
                <a:solidFill>
                  <a:srgbClr val="FFCC66"/>
                </a:solidFill>
              </a:rPr>
              <a:t>programi</a:t>
            </a:r>
            <a:r>
              <a:rPr lang="en-US" altLang="sr-Latn-RS" smtClean="0"/>
              <a:t> koji se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izvršavaju </a:t>
            </a:r>
            <a:r>
              <a:rPr lang="en-US" altLang="sr-Latn-RS" smtClean="0">
                <a:solidFill>
                  <a:srgbClr val="FFCC66"/>
                </a:solidFill>
              </a:rPr>
              <a:t>i podatci</a:t>
            </a:r>
            <a:r>
              <a:rPr lang="en-US" altLang="sr-Latn-RS" smtClean="0"/>
              <a:t>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>
                <a:solidFill>
                  <a:srgbClr val="FFCC66"/>
                </a:solidFill>
              </a:rPr>
              <a:t>koji se trenutačno </a:t>
            </a:r>
            <a:r>
              <a:rPr lang="hr-HR" altLang="sr-Latn-RS" smtClean="0">
                <a:solidFill>
                  <a:srgbClr val="FFCC66"/>
                </a:solidFill>
              </a:rPr>
              <a:t/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en-US" altLang="sr-Latn-RS" smtClean="0">
                <a:solidFill>
                  <a:srgbClr val="FFCC66"/>
                </a:solidFill>
              </a:rPr>
              <a:t>obrađuju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nalaze se </a:t>
            </a:r>
            <a:r>
              <a:rPr lang="hr-HR" altLang="sr-Latn-RS" smtClean="0">
                <a:solidFill>
                  <a:srgbClr val="FFCC66"/>
                </a:solidFill>
              </a:rPr>
              <a:t/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en-US" altLang="sr-Latn-RS" smtClean="0">
                <a:solidFill>
                  <a:srgbClr val="FFCC66"/>
                </a:solidFill>
              </a:rPr>
              <a:t>u radnoj memoriji.</a:t>
            </a:r>
          </a:p>
        </p:txBody>
      </p:sp>
      <p:pic>
        <p:nvPicPr>
          <p:cNvPr id="54278" name="Picture 8" descr="ra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b="10857"/>
          <a:stretch>
            <a:fillRect/>
          </a:stretch>
        </p:blipFill>
        <p:spPr bwMode="auto">
          <a:xfrm>
            <a:off x="4211638" y="2708275"/>
            <a:ext cx="40322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968B83E-04CA-4D61-BA4F-B1A01F5D722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AD5D30C3-A056-4D02-9B77-00FBA5EB9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Brza priručna memorija</a:t>
            </a:r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66088" cy="4419600"/>
          </a:xfrm>
        </p:spPr>
        <p:txBody>
          <a:bodyPr/>
          <a:lstStyle/>
          <a:p>
            <a:r>
              <a:rPr lang="hr-HR" altLang="sr-Latn-RS" smtClean="0">
                <a:solidFill>
                  <a:srgbClr val="FFCC66"/>
                </a:solidFill>
              </a:rPr>
              <a:t>Između radne memorije i procesora</a:t>
            </a:r>
            <a:r>
              <a:rPr lang="hr-HR" altLang="sr-Latn-RS" smtClean="0"/>
              <a:t> postoji </a:t>
            </a:r>
            <a:r>
              <a:rPr lang="hr-HR" altLang="sr-Latn-RS" smtClean="0">
                <a:solidFill>
                  <a:srgbClr val="FFCC66"/>
                </a:solidFill>
              </a:rPr>
              <a:t>nerazmjer u brzini</a:t>
            </a:r>
            <a:r>
              <a:rPr lang="hr-HR" altLang="sr-Latn-RS" smtClean="0"/>
              <a:t> zbog čega je ograničena ukupna brzina razmjene. </a:t>
            </a:r>
          </a:p>
          <a:p>
            <a:r>
              <a:rPr lang="hr-HR" altLang="sr-Latn-RS" smtClean="0"/>
              <a:t>Zbog toga se u računalo ugrađuje </a:t>
            </a:r>
            <a:r>
              <a:rPr lang="hr-HR" altLang="sr-Latn-RS" smtClean="0">
                <a:solidFill>
                  <a:srgbClr val="FFCC66"/>
                </a:solidFill>
              </a:rPr>
              <a:t>brza priručna memorija</a:t>
            </a:r>
            <a:r>
              <a:rPr lang="hr-HR" altLang="sr-Latn-RS" smtClean="0"/>
              <a:t> (engl. </a:t>
            </a:r>
            <a:r>
              <a:rPr lang="hr-HR" altLang="sr-Latn-RS" i="1" smtClean="0"/>
              <a:t>cache</a:t>
            </a:r>
            <a:r>
              <a:rPr lang="hr-HR" altLang="sr-Latn-RS" smtClean="0"/>
              <a:t>). </a:t>
            </a:r>
          </a:p>
          <a:p>
            <a:r>
              <a:rPr lang="hr-HR" altLang="sr-Latn-RS" smtClean="0">
                <a:solidFill>
                  <a:srgbClr val="FFCC66"/>
                </a:solidFill>
              </a:rPr>
              <a:t>Dobava podataka</a:t>
            </a:r>
            <a:r>
              <a:rPr lang="hr-HR" altLang="sr-Latn-RS" smtClean="0"/>
              <a:t> iz brze priručne memorije u procesor je </a:t>
            </a:r>
            <a:r>
              <a:rPr lang="hr-HR" altLang="sr-Latn-RS" smtClean="0">
                <a:solidFill>
                  <a:srgbClr val="FFCC66"/>
                </a:solidFill>
              </a:rPr>
              <a:t>mnogo brža nego dobava iz RAM</a:t>
            </a:r>
            <a:r>
              <a:rPr lang="hr-HR" altLang="sr-Latn-RS" smtClean="0"/>
              <a:t> memorije.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597F1C7-8A04-4F41-BC6D-7736340FB238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734A4F3E-9461-40E8-A9D2-BB43F5160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Sklopovlje računala</a:t>
            </a:r>
            <a:endParaRPr lang="en-US" u="sng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848600" cy="4248150"/>
          </a:xfrm>
        </p:spPr>
        <p:txBody>
          <a:bodyPr/>
          <a:lstStyle/>
          <a:p>
            <a:r>
              <a:rPr lang="hr-HR" altLang="sr-Latn-RS" smtClean="0"/>
              <a:t>Računalo je sastavljeno od </a:t>
            </a:r>
            <a:r>
              <a:rPr lang="hr-HR" altLang="sr-Latn-RS" smtClean="0">
                <a:solidFill>
                  <a:srgbClr val="FFCC66"/>
                </a:solidFill>
              </a:rPr>
              <a:t>niza dijelova koji se razlikuju s obzirom na svojstva i funkcije</a:t>
            </a:r>
            <a:r>
              <a:rPr lang="hr-HR" altLang="sr-Latn-RS" smtClean="0"/>
              <a:t>. Zajednički im je naziv sklopovlje (engl. </a:t>
            </a:r>
            <a:r>
              <a:rPr lang="hr-HR" altLang="sr-Latn-RS" i="1" smtClean="0"/>
              <a:t>hardware</a:t>
            </a:r>
            <a:r>
              <a:rPr lang="hr-HR" altLang="sr-Latn-RS" smtClean="0"/>
              <a:t>).</a:t>
            </a:r>
          </a:p>
        </p:txBody>
      </p:sp>
      <p:grpSp>
        <p:nvGrpSpPr>
          <p:cNvPr id="21510" name="Group 14"/>
          <p:cNvGrpSpPr>
            <a:grpSpLocks/>
          </p:cNvGrpSpPr>
          <p:nvPr/>
        </p:nvGrpSpPr>
        <p:grpSpPr bwMode="auto">
          <a:xfrm>
            <a:off x="1547813" y="3284538"/>
            <a:ext cx="5832475" cy="2741612"/>
            <a:chOff x="1066" y="1979"/>
            <a:chExt cx="3901" cy="1908"/>
          </a:xfrm>
        </p:grpSpPr>
        <p:pic>
          <p:nvPicPr>
            <p:cNvPr id="21511" name="Picture 6" descr="L171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115"/>
              <a:ext cx="977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7" descr="scsi-card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979"/>
              <a:ext cx="1094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8" descr="untit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76"/>
              <a:ext cx="1315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0" descr="ram-dim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325"/>
              <a:ext cx="1643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2" descr="Opticalqotd631-led-mice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662"/>
              <a:ext cx="113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9" descr="microprocessor-ic-chi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750"/>
              <a:ext cx="1224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E2A1D8A-958A-4B8A-AC0D-F2C22364F8A9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80FE2998-745F-49DD-81B0-F7EDC1956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Brza priručna memorija</a:t>
            </a:r>
            <a:endParaRPr lang="en-US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r-Latn-RS" smtClean="0"/>
              <a:t>Brza priručna memorija relativno je </a:t>
            </a:r>
            <a:r>
              <a:rPr lang="en-US" altLang="sr-Latn-RS" smtClean="0">
                <a:solidFill>
                  <a:srgbClr val="FFCC66"/>
                </a:solidFill>
              </a:rPr>
              <a:t>malog kapaciteta</a:t>
            </a:r>
            <a:r>
              <a:rPr lang="en-US" altLang="sr-Latn-RS" smtClean="0"/>
              <a:t> (od 1 KB do 1 MB). </a:t>
            </a:r>
          </a:p>
          <a:p>
            <a:r>
              <a:rPr lang="en-US" altLang="sr-Latn-RS" smtClean="0">
                <a:solidFill>
                  <a:srgbClr val="FFCC66"/>
                </a:solidFill>
              </a:rPr>
              <a:t>Radna memorija</a:t>
            </a:r>
            <a:r>
              <a:rPr lang="en-US" altLang="sr-Latn-RS" smtClean="0"/>
              <a:t> računala građena je </a:t>
            </a:r>
            <a:r>
              <a:rPr lang="en-US" altLang="sr-Latn-RS" smtClean="0">
                <a:solidFill>
                  <a:srgbClr val="FFCC66"/>
                </a:solidFill>
              </a:rPr>
              <a:t>od komponenti DRAM-a</a:t>
            </a:r>
            <a:r>
              <a:rPr lang="en-US" altLang="sr-Latn-RS" smtClean="0"/>
              <a:t>, a </a:t>
            </a:r>
            <a:r>
              <a:rPr lang="en-US" altLang="sr-Latn-RS" smtClean="0">
                <a:solidFill>
                  <a:srgbClr val="FFCC66"/>
                </a:solidFill>
              </a:rPr>
              <a:t>brza priručna </a:t>
            </a:r>
            <a:r>
              <a:rPr lang="en-US" altLang="sr-Latn-RS" smtClean="0"/>
              <a:t>memorija</a:t>
            </a:r>
            <a:r>
              <a:rPr lang="en-US" altLang="sr-Latn-RS" smtClean="0">
                <a:solidFill>
                  <a:srgbClr val="FFCC66"/>
                </a:solidFill>
              </a:rPr>
              <a:t> od bržih i skupljih komponenti SRAM-a</a:t>
            </a:r>
            <a:r>
              <a:rPr lang="en-US" altLang="sr-Latn-RS" smtClean="0"/>
              <a:t>.</a:t>
            </a:r>
          </a:p>
        </p:txBody>
      </p:sp>
      <p:pic>
        <p:nvPicPr>
          <p:cNvPr id="583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214813"/>
            <a:ext cx="40005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74CFF42-62B3-43A8-A755-01938E1C2BC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73442" name="Rectangle 2">
            <a:extLst>
              <a:ext uri="{FF2B5EF4-FFF2-40B4-BE49-F238E27FC236}">
                <a16:creationId xmlns:a16="http://schemas.microsoft.com/office/drawing/2014/main" id="{A19C01B9-1F96-48F1-A2F3-704425450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Brza priručna memorija, L1</a:t>
            </a:r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970463" cy="4419600"/>
          </a:xfrm>
        </p:spPr>
        <p:txBody>
          <a:bodyPr/>
          <a:lstStyle/>
          <a:p>
            <a:r>
              <a:rPr lang="en-US" altLang="sr-Latn-RS" smtClean="0"/>
              <a:t>Brza priručna memorija može biti </a:t>
            </a:r>
            <a:r>
              <a:rPr lang="en-US" altLang="sr-Latn-RS" smtClean="0">
                <a:solidFill>
                  <a:srgbClr val="FFCC66"/>
                </a:solidFill>
              </a:rPr>
              <a:t>smještena na istu pločicu poluvodiča s mikroprocesorom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Tada se naziva </a:t>
            </a:r>
            <a:r>
              <a:rPr lang="en-US" altLang="sr-Latn-RS" smtClean="0">
                <a:solidFill>
                  <a:srgbClr val="FFCC66"/>
                </a:solidFill>
              </a:rPr>
              <a:t>primarna brza priručna memorija</a:t>
            </a:r>
            <a:r>
              <a:rPr lang="en-US" altLang="sr-Latn-RS" smtClean="0"/>
              <a:t> ili </a:t>
            </a:r>
            <a:r>
              <a:rPr lang="en-US" altLang="sr-Latn-RS" b="1" smtClean="0">
                <a:solidFill>
                  <a:srgbClr val="FFCC66"/>
                </a:solidFill>
              </a:rPr>
              <a:t>L1</a:t>
            </a:r>
            <a:r>
              <a:rPr lang="en-US" altLang="sr-Latn-RS" smtClean="0"/>
              <a:t> (engl. </a:t>
            </a:r>
            <a:r>
              <a:rPr lang="en-US" altLang="sr-Latn-RS" i="1" smtClean="0"/>
              <a:t>primary cache, Level 1 cache</a:t>
            </a:r>
            <a:r>
              <a:rPr lang="en-US" altLang="sr-Latn-RS" smtClean="0"/>
              <a:t> )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i kapaciteta je od 1 do 128 KB. </a:t>
            </a:r>
            <a:endParaRPr lang="hr-HR" altLang="sr-Latn-RS" smtClean="0"/>
          </a:p>
        </p:txBody>
      </p:sp>
      <p:pic>
        <p:nvPicPr>
          <p:cNvPr id="60422" name="Picture 4" descr="45663A_01-47at56-0003-Cm_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997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78D70AC-7353-4F38-8B77-0AA587E28844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id="{1F21EACF-2957-4B53-8CAC-C5A91C5D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Brza priručna memorija</a:t>
            </a:r>
            <a:endParaRPr lang="en-US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dirty="0" err="1" smtClean="0">
                <a:solidFill>
                  <a:srgbClr val="FFCC66"/>
                </a:solidFill>
              </a:rPr>
              <a:t>Zasebno</a:t>
            </a:r>
            <a:r>
              <a:rPr lang="en-US" altLang="sr-Latn-RS" dirty="0" smtClean="0">
                <a:solidFill>
                  <a:srgbClr val="FFCC66"/>
                </a:solidFill>
              </a:rPr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izvedena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brza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priručna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memorija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koja</a:t>
            </a:r>
            <a:r>
              <a:rPr lang="en-US" altLang="sr-Latn-RS" dirty="0" smtClean="0"/>
              <a:t> se </a:t>
            </a:r>
            <a:r>
              <a:rPr lang="en-US" altLang="sr-Latn-RS" dirty="0" err="1" smtClean="0"/>
              <a:t>nalazi</a:t>
            </a:r>
            <a:r>
              <a:rPr lang="en-US" altLang="sr-Latn-RS" dirty="0" smtClean="0"/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izvan</a:t>
            </a:r>
            <a:r>
              <a:rPr lang="en-US" altLang="sr-Latn-RS" dirty="0" smtClean="0">
                <a:solidFill>
                  <a:srgbClr val="FFCC66"/>
                </a:solidFill>
              </a:rPr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procesora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naziva</a:t>
            </a:r>
            <a:r>
              <a:rPr lang="en-US" altLang="sr-Latn-RS" dirty="0" smtClean="0"/>
              <a:t> se </a:t>
            </a:r>
            <a:r>
              <a:rPr lang="en-US" altLang="sr-Latn-RS" dirty="0" err="1" smtClean="0">
                <a:solidFill>
                  <a:srgbClr val="FFCC66"/>
                </a:solidFill>
              </a:rPr>
              <a:t>sekundarna</a:t>
            </a:r>
            <a:r>
              <a:rPr lang="en-US" altLang="sr-Latn-RS" dirty="0" smtClean="0">
                <a:solidFill>
                  <a:srgbClr val="FFCC66"/>
                </a:solidFill>
              </a:rPr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brza</a:t>
            </a:r>
            <a:r>
              <a:rPr lang="en-US" altLang="sr-Latn-RS" dirty="0" smtClean="0">
                <a:solidFill>
                  <a:srgbClr val="FFCC66"/>
                </a:solidFill>
              </a:rPr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priručna</a:t>
            </a:r>
            <a:r>
              <a:rPr lang="en-US" altLang="sr-Latn-RS" dirty="0" smtClean="0">
                <a:solidFill>
                  <a:srgbClr val="FFCC66"/>
                </a:solidFill>
              </a:rPr>
              <a:t> </a:t>
            </a:r>
            <a:r>
              <a:rPr lang="en-US" altLang="sr-Latn-RS" dirty="0" err="1" smtClean="0">
                <a:solidFill>
                  <a:srgbClr val="FFCC66"/>
                </a:solidFill>
              </a:rPr>
              <a:t>memorija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ili</a:t>
            </a:r>
            <a:r>
              <a:rPr lang="en-US" altLang="sr-Latn-RS" dirty="0" smtClean="0"/>
              <a:t> </a:t>
            </a:r>
            <a:r>
              <a:rPr lang="en-US" altLang="sr-Latn-RS" dirty="0" smtClean="0">
                <a:solidFill>
                  <a:srgbClr val="FFCC66"/>
                </a:solidFill>
              </a:rPr>
              <a:t>L2</a:t>
            </a:r>
            <a:r>
              <a:rPr lang="en-US" altLang="sr-Latn-RS" dirty="0" smtClean="0"/>
              <a:t> (</a:t>
            </a:r>
            <a:r>
              <a:rPr lang="en-US" altLang="sr-Latn-RS" dirty="0" err="1" smtClean="0"/>
              <a:t>engl.</a:t>
            </a:r>
            <a:r>
              <a:rPr lang="en-US" altLang="sr-Latn-RS" dirty="0" smtClean="0"/>
              <a:t> </a:t>
            </a:r>
            <a:r>
              <a:rPr lang="en-US" altLang="sr-Latn-RS" i="1" dirty="0" smtClean="0"/>
              <a:t>second level cache , Level 2 cache</a:t>
            </a:r>
            <a:r>
              <a:rPr lang="en-US" altLang="sr-Latn-RS" dirty="0" smtClean="0"/>
              <a:t> ) </a:t>
            </a:r>
            <a:r>
              <a:rPr lang="en-US" altLang="sr-Latn-RS" dirty="0" err="1" smtClean="0"/>
              <a:t>i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kapaciteta</a:t>
            </a:r>
            <a:r>
              <a:rPr lang="en-US" altLang="sr-Latn-RS" dirty="0" smtClean="0"/>
              <a:t> je od 128 KB do </a:t>
            </a:r>
            <a:r>
              <a:rPr lang="hr-HR" altLang="sr-Latn-RS" dirty="0" smtClean="0"/>
              <a:t>n</a:t>
            </a:r>
            <a:r>
              <a:rPr lang="en-US" altLang="sr-Latn-RS" dirty="0" smtClean="0"/>
              <a:t> </a:t>
            </a:r>
            <a:r>
              <a:rPr lang="en-US" altLang="sr-Latn-RS" dirty="0" smtClean="0"/>
              <a:t>MB. </a:t>
            </a:r>
          </a:p>
        </p:txBody>
      </p:sp>
      <p:pic>
        <p:nvPicPr>
          <p:cNvPr id="62470" name="Picture 4" descr="OGG_01_050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54721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C98BEA-21F3-4FB2-90E7-2F258B3C7E0F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72420" name="Rectangle 4">
            <a:extLst>
              <a:ext uri="{FF2B5EF4-FFF2-40B4-BE49-F238E27FC236}">
                <a16:creationId xmlns:a16="http://schemas.microsoft.com/office/drawing/2014/main" id="{851A9BC0-4629-41B2-86C5-148472F84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Brza priručna memorija</a:t>
            </a:r>
            <a:endParaRPr lang="en-US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10550" cy="2133600"/>
          </a:xfrm>
        </p:spPr>
        <p:txBody>
          <a:bodyPr/>
          <a:lstStyle/>
          <a:p>
            <a:r>
              <a:rPr lang="en-US" altLang="sr-Latn-RS" smtClean="0">
                <a:solidFill>
                  <a:srgbClr val="FFCC66"/>
                </a:solidFill>
              </a:rPr>
              <a:t>L2</a:t>
            </a:r>
            <a:r>
              <a:rPr lang="en-US" altLang="sr-Latn-RS" smtClean="0"/>
              <a:t> memorija </a:t>
            </a:r>
            <a:r>
              <a:rPr lang="hr-HR" altLang="sr-Latn-RS" smtClean="0"/>
              <a:t>je </a:t>
            </a:r>
            <a:r>
              <a:rPr lang="en-US" altLang="sr-Latn-RS" smtClean="0"/>
              <a:t>mnogo </a:t>
            </a:r>
            <a:r>
              <a:rPr lang="en-US" altLang="sr-Latn-RS" smtClean="0">
                <a:solidFill>
                  <a:srgbClr val="FFCC66"/>
                </a:solidFill>
              </a:rPr>
              <a:t>brža</a:t>
            </a:r>
            <a:r>
              <a:rPr lang="en-US" altLang="sr-Latn-RS" smtClean="0"/>
              <a:t>, </a:t>
            </a:r>
            <a:r>
              <a:rPr lang="en-US" altLang="sr-Latn-RS" smtClean="0">
                <a:solidFill>
                  <a:srgbClr val="FFCC66"/>
                </a:solidFill>
              </a:rPr>
              <a:t>skuplja</a:t>
            </a:r>
            <a:r>
              <a:rPr lang="en-US" altLang="sr-Latn-RS" smtClean="0"/>
              <a:t> i </a:t>
            </a:r>
            <a:r>
              <a:rPr lang="en-US" altLang="sr-Latn-RS" smtClean="0">
                <a:solidFill>
                  <a:srgbClr val="FFCC66"/>
                </a:solidFill>
              </a:rPr>
              <a:t>manjeg kapaciteta od radne memorije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Istodobno, </a:t>
            </a:r>
            <a:r>
              <a:rPr lang="en-US" altLang="sr-Latn-RS" smtClean="0">
                <a:solidFill>
                  <a:srgbClr val="FFCC66"/>
                </a:solidFill>
              </a:rPr>
              <a:t>jeftinija</a:t>
            </a:r>
            <a:r>
              <a:rPr lang="hr-HR" altLang="sr-Latn-RS" smtClean="0">
                <a:solidFill>
                  <a:srgbClr val="FFCC66"/>
                </a:solidFill>
              </a:rPr>
              <a:t> je</a:t>
            </a:r>
            <a:r>
              <a:rPr lang="en-US" altLang="sr-Latn-RS" smtClean="0">
                <a:solidFill>
                  <a:srgbClr val="FFCC66"/>
                </a:solidFill>
              </a:rPr>
              <a:t> i sporija od L1</a:t>
            </a:r>
            <a:r>
              <a:rPr lang="en-US" altLang="sr-Latn-RS" smtClean="0"/>
              <a:t> memorije pa je na neki način kompromis između cijene i brzine pristupa.</a:t>
            </a:r>
          </a:p>
        </p:txBody>
      </p:sp>
      <p:pic>
        <p:nvPicPr>
          <p:cNvPr id="64518" name="Picture 8" descr="brzin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33825"/>
            <a:ext cx="82804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5846E5F-A469-4C1B-A1B3-6668F2AF551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5806E022-DBEF-4716-9974-CFA7F5BB9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Trajne memorije, ROM</a:t>
            </a:r>
            <a:endParaRPr 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smtClean="0">
                <a:solidFill>
                  <a:srgbClr val="FFCC66"/>
                </a:solidFill>
              </a:rPr>
              <a:t>ROM</a:t>
            </a:r>
            <a:r>
              <a:rPr lang="en-US" altLang="sr-Latn-RS" smtClean="0"/>
              <a:t> (engl. </a:t>
            </a:r>
            <a:r>
              <a:rPr lang="en-US" altLang="sr-Latn-RS" i="1" smtClean="0"/>
              <a:t>read only memory</a:t>
            </a:r>
            <a:r>
              <a:rPr lang="en-US" altLang="sr-Latn-RS" smtClean="0"/>
              <a:t>) je memorija u koju se </a:t>
            </a:r>
            <a:r>
              <a:rPr lang="en-US" altLang="sr-Latn-RS" smtClean="0">
                <a:solidFill>
                  <a:srgbClr val="FFCC66"/>
                </a:solidFill>
              </a:rPr>
              <a:t>podatci </a:t>
            </a:r>
            <a:r>
              <a:rPr lang="en-US" altLang="sr-Latn-RS" smtClean="0"/>
              <a:t>mogu </a:t>
            </a:r>
            <a:r>
              <a:rPr lang="en-US" altLang="sr-Latn-RS" smtClean="0">
                <a:solidFill>
                  <a:srgbClr val="FFCC66"/>
                </a:solidFill>
              </a:rPr>
              <a:t>upisati samo jedanput</a:t>
            </a:r>
            <a:r>
              <a:rPr lang="en-US" altLang="sr-Latn-RS" smtClean="0"/>
              <a:t>. Nakon upisa, te se podatke </a:t>
            </a:r>
            <a:r>
              <a:rPr lang="en-US" altLang="sr-Latn-RS" smtClean="0">
                <a:solidFill>
                  <a:srgbClr val="FFCC66"/>
                </a:solidFill>
              </a:rPr>
              <a:t>ne može mijenjati, brisati ili upisivati nove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Podatke u ROM </a:t>
            </a:r>
            <a:r>
              <a:rPr lang="en-US" altLang="sr-Latn-RS" smtClean="0">
                <a:solidFill>
                  <a:srgbClr val="FFCC66"/>
                </a:solidFill>
              </a:rPr>
              <a:t>upisuje </a:t>
            </a:r>
            <a:r>
              <a:rPr lang="hr-HR" altLang="sr-Latn-RS" smtClean="0">
                <a:solidFill>
                  <a:srgbClr val="FFCC66"/>
                </a:solidFill>
              </a:rPr>
              <a:t/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en-US" altLang="sr-Latn-RS" smtClean="0">
                <a:solidFill>
                  <a:srgbClr val="FFCC66"/>
                </a:solidFill>
              </a:rPr>
              <a:t>proizvođač</a:t>
            </a:r>
            <a:r>
              <a:rPr lang="en-US" altLang="sr-Latn-RS" smtClean="0"/>
              <a:t> računala. </a:t>
            </a:r>
            <a:endParaRPr lang="hr-HR" altLang="sr-Latn-RS" smtClean="0"/>
          </a:p>
          <a:p>
            <a:r>
              <a:rPr lang="en-US" altLang="sr-Latn-RS" smtClean="0"/>
              <a:t>To su npr. programi koji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se pokreću pri uključenju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računala, manji dijelovi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operacijskog sustava itd.</a:t>
            </a:r>
            <a:r>
              <a:rPr lang="hr-HR" altLang="sr-Latn-RS" smtClean="0"/>
              <a:t> </a:t>
            </a:r>
            <a:endParaRPr lang="en-US" altLang="sr-Latn-RS" smtClean="0"/>
          </a:p>
        </p:txBody>
      </p:sp>
      <p:pic>
        <p:nvPicPr>
          <p:cNvPr id="66566" name="Picture 4" descr="BI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16614" r="6541" b="9464"/>
          <a:stretch>
            <a:fillRect/>
          </a:stretch>
        </p:blipFill>
        <p:spPr bwMode="auto">
          <a:xfrm>
            <a:off x="4932363" y="3284538"/>
            <a:ext cx="33845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B97107B-BC9A-4090-9E0B-A60271CB79CE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74DE83F8-6126-4B23-85D6-5C68F36C2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Matična ploča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349500"/>
            <a:ext cx="3457575" cy="2476500"/>
          </a:xfrm>
        </p:spPr>
        <p:txBody>
          <a:bodyPr/>
          <a:lstStyle/>
          <a:p>
            <a:r>
              <a:rPr lang="en-US" altLang="sr-Latn-RS" dirty="0" err="1" smtClean="0"/>
              <a:t>Većina</a:t>
            </a:r>
            <a:r>
              <a:rPr lang="en-US" altLang="sr-Latn-RS" dirty="0" smtClean="0"/>
              <a:t> je </a:t>
            </a:r>
            <a:r>
              <a:rPr lang="en-US" altLang="sr-Latn-RS" dirty="0" err="1" smtClean="0"/>
              <a:t>osnovnih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dijelova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računala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ugrađena</a:t>
            </a:r>
            <a:r>
              <a:rPr lang="en-US" altLang="sr-Latn-RS" dirty="0" smtClean="0"/>
              <a:t> u </a:t>
            </a:r>
            <a:r>
              <a:rPr lang="en-US" altLang="sr-Latn-RS" dirty="0" err="1" smtClean="0"/>
              <a:t>kućište</a:t>
            </a:r>
            <a:r>
              <a:rPr lang="en-US" altLang="sr-Latn-RS" dirty="0" smtClean="0"/>
              <a:t>, a </a:t>
            </a:r>
            <a:r>
              <a:rPr lang="en-US" altLang="sr-Latn-RS" dirty="0" err="1" smtClean="0"/>
              <a:t>objedinjuje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ih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matična</a:t>
            </a:r>
            <a:r>
              <a:rPr lang="en-US" altLang="sr-Latn-RS" dirty="0" smtClean="0"/>
              <a:t> </a:t>
            </a:r>
            <a:r>
              <a:rPr lang="en-US" altLang="sr-Latn-RS" dirty="0" err="1" smtClean="0"/>
              <a:t>ploča</a:t>
            </a:r>
            <a:r>
              <a:rPr lang="en-US" altLang="sr-Latn-RS" dirty="0" smtClean="0"/>
              <a:t>. </a:t>
            </a:r>
          </a:p>
        </p:txBody>
      </p:sp>
      <p:pic>
        <p:nvPicPr>
          <p:cNvPr id="72710" name="Picture 7" descr="asus-m2-crosshair-boar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773238"/>
            <a:ext cx="4683125" cy="391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9562AFA-19E9-4814-B6F4-CD084D1975F7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83682" name="Rectangle 2">
            <a:extLst>
              <a:ext uri="{FF2B5EF4-FFF2-40B4-BE49-F238E27FC236}">
                <a16:creationId xmlns:a16="http://schemas.microsoft.com/office/drawing/2014/main" id="{A45FE385-ABAF-4B78-BE18-118F39F5A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Matična ploča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3457575" cy="3341687"/>
          </a:xfrm>
        </p:spPr>
        <p:txBody>
          <a:bodyPr/>
          <a:lstStyle/>
          <a:p>
            <a:r>
              <a:rPr lang="en-US" altLang="sr-Latn-RS" smtClean="0"/>
              <a:t>Matična ploča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(engl. </a:t>
            </a:r>
            <a:r>
              <a:rPr lang="en-US" altLang="sr-Latn-RS" i="1" smtClean="0"/>
              <a:t>motherboard</a:t>
            </a:r>
            <a:r>
              <a:rPr lang="en-US" altLang="sr-Latn-RS" smtClean="0"/>
              <a:t>) je </a:t>
            </a:r>
            <a:r>
              <a:rPr lang="en-US" altLang="sr-Latn-RS" smtClean="0">
                <a:solidFill>
                  <a:srgbClr val="FFCC66"/>
                </a:solidFill>
              </a:rPr>
              <a:t>tiskana ploča zadužena za povezivanje dijelova računala u jednu cjelinu</a:t>
            </a:r>
            <a:r>
              <a:rPr lang="en-US" altLang="sr-Latn-RS" smtClean="0"/>
              <a:t>. </a:t>
            </a:r>
          </a:p>
        </p:txBody>
      </p:sp>
      <p:pic>
        <p:nvPicPr>
          <p:cNvPr id="74758" name="Picture 8" descr="asus-boardbi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773238"/>
            <a:ext cx="4679950" cy="386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71DD989-2483-402D-89F6-E708F0E237E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86754" name="Rectangle 2">
            <a:extLst>
              <a:ext uri="{FF2B5EF4-FFF2-40B4-BE49-F238E27FC236}">
                <a16:creationId xmlns:a16="http://schemas.microsoft.com/office/drawing/2014/main" id="{6E64C372-DE4A-4827-944C-A0C86EA4C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Povezivanje dijelova računala</a:t>
            </a:r>
            <a:endParaRPr lang="en-US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83575" cy="4419600"/>
          </a:xfrm>
        </p:spPr>
        <p:txBody>
          <a:bodyPr/>
          <a:lstStyle/>
          <a:p>
            <a:r>
              <a:rPr lang="en-US" altLang="sr-Latn-RS" smtClean="0">
                <a:solidFill>
                  <a:srgbClr val="FFCC66"/>
                </a:solidFill>
              </a:rPr>
              <a:t>Dijelove </a:t>
            </a:r>
            <a:r>
              <a:rPr lang="en-US" altLang="sr-Latn-RS" smtClean="0"/>
              <a:t>je </a:t>
            </a:r>
            <a:r>
              <a:rPr lang="en-US" altLang="sr-Latn-RS" smtClean="0">
                <a:solidFill>
                  <a:srgbClr val="FFCC66"/>
                </a:solidFill>
              </a:rPr>
              <a:t>računala</a:t>
            </a:r>
            <a:r>
              <a:rPr lang="en-US" altLang="sr-Latn-RS" smtClean="0"/>
              <a:t> potrebno međusobno </a:t>
            </a:r>
            <a:r>
              <a:rPr lang="en-US" altLang="sr-Latn-RS" smtClean="0">
                <a:solidFill>
                  <a:srgbClr val="FFCC66"/>
                </a:solidFill>
              </a:rPr>
              <a:t>povezati električnim vodičima</a:t>
            </a:r>
            <a:r>
              <a:rPr lang="en-US" altLang="sr-Latn-RS" smtClean="0"/>
              <a:t> kako bi podaci mogli putovati od jednog dijela računala do drugog. </a:t>
            </a:r>
            <a:endParaRPr lang="hr-HR" altLang="sr-Latn-RS" smtClean="0"/>
          </a:p>
          <a:p>
            <a:r>
              <a:rPr lang="en-US" altLang="sr-Latn-RS" smtClean="0"/>
              <a:t>S obzirom na mnogo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>s</a:t>
            </a:r>
            <a:r>
              <a:rPr lang="en-US" altLang="sr-Latn-RS" smtClean="0"/>
              <a:t>astavnih dijelova, vrlo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je važan </a:t>
            </a:r>
            <a:r>
              <a:rPr lang="en-US" altLang="sr-Latn-RS" smtClean="0">
                <a:solidFill>
                  <a:srgbClr val="FFCC66"/>
                </a:solidFill>
              </a:rPr>
              <a:t>način </a:t>
            </a:r>
            <a:r>
              <a:rPr lang="en-US" altLang="sr-Latn-RS" smtClean="0"/>
              <a:t>njihova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>
                <a:solidFill>
                  <a:srgbClr val="FFCC66"/>
                </a:solidFill>
              </a:rPr>
              <a:t>povezivanja</a:t>
            </a:r>
            <a:r>
              <a:rPr lang="en-US" altLang="sr-Latn-RS" smtClean="0"/>
              <a:t>. 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0322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E618933-9348-439A-805E-3E9B15584789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25C4396D-61C8-4D18-8398-F58F8CF98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Sabirnice</a:t>
            </a:r>
            <a:endParaRPr lang="en-US"/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610100" cy="4419600"/>
          </a:xfrm>
        </p:spPr>
        <p:txBody>
          <a:bodyPr/>
          <a:lstStyle/>
          <a:p>
            <a:pPr>
              <a:spcAft>
                <a:spcPct val="60000"/>
              </a:spcAft>
            </a:pPr>
            <a:r>
              <a:rPr lang="en-US" altLang="sr-Latn-RS" smtClean="0"/>
              <a:t>Dijelovi računala se povezuju </a:t>
            </a:r>
            <a:r>
              <a:rPr lang="en-US" altLang="sr-Latn-RS" smtClean="0">
                <a:solidFill>
                  <a:srgbClr val="FFCC66"/>
                </a:solidFill>
              </a:rPr>
              <a:t>s pomoću posebnih skupina vodiča</a:t>
            </a:r>
            <a:r>
              <a:rPr lang="en-US" altLang="sr-Latn-RS" smtClean="0"/>
              <a:t> koji se nazivaju </a:t>
            </a:r>
            <a:r>
              <a:rPr lang="en-US" altLang="sr-Latn-RS" smtClean="0">
                <a:solidFill>
                  <a:srgbClr val="FFCC66"/>
                </a:solidFill>
              </a:rPr>
              <a:t>sabirnicama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pPr>
              <a:spcAft>
                <a:spcPct val="60000"/>
              </a:spcAft>
            </a:pPr>
            <a:r>
              <a:rPr lang="en-US" altLang="sr-Latn-RS" smtClean="0"/>
              <a:t>Sabirnice (engl. </a:t>
            </a:r>
            <a:r>
              <a:rPr lang="en-US" altLang="sr-Latn-RS" i="1" smtClean="0"/>
              <a:t>bus</a:t>
            </a:r>
            <a:r>
              <a:rPr lang="en-US" altLang="sr-Latn-RS" smtClean="0"/>
              <a:t>) s</a:t>
            </a:r>
            <a:r>
              <a:rPr lang="hr-HR" altLang="sr-Latn-RS" smtClean="0"/>
              <a:t>e</a:t>
            </a:r>
            <a:r>
              <a:rPr lang="en-US" altLang="sr-Latn-RS" smtClean="0"/>
              <a:t> izv</a:t>
            </a:r>
            <a:r>
              <a:rPr lang="hr-HR" altLang="sr-Latn-RS" smtClean="0"/>
              <a:t>ode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kao tiskani vodiči na površini matične ploče</a:t>
            </a:r>
            <a:r>
              <a:rPr lang="en-US" altLang="sr-Latn-RS" smtClean="0"/>
              <a:t>. </a:t>
            </a:r>
          </a:p>
        </p:txBody>
      </p:sp>
      <p:pic>
        <p:nvPicPr>
          <p:cNvPr id="78854" name="Picture 4" descr="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2718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B010AD5-8617-4939-9BA7-7C6490DD772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29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0066" name="Rectangle 2">
            <a:extLst>
              <a:ext uri="{FF2B5EF4-FFF2-40B4-BE49-F238E27FC236}">
                <a16:creationId xmlns:a16="http://schemas.microsoft.com/office/drawing/2014/main" id="{28DE6C0A-6CAD-428E-B033-8F5A56C77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Sabirnice</a:t>
            </a:r>
            <a:endParaRPr lang="en-US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5000"/>
              </a:spcAft>
            </a:pPr>
            <a:r>
              <a:rPr lang="hr-HR" altLang="sr-Latn-RS" smtClean="0"/>
              <a:t>Sabirnice se dijele na:</a:t>
            </a:r>
          </a:p>
          <a:p>
            <a:pPr lvl="1">
              <a:spcBef>
                <a:spcPct val="50000"/>
              </a:spcBef>
              <a:spcAft>
                <a:spcPct val="5000"/>
              </a:spcAft>
            </a:pPr>
            <a:r>
              <a:rPr lang="hr-HR" altLang="sr-Latn-RS" smtClean="0">
                <a:solidFill>
                  <a:srgbClr val="FFCC66"/>
                </a:solidFill>
              </a:rPr>
              <a:t>unutarnje </a:t>
            </a:r>
            <a:r>
              <a:rPr lang="hr-HR" altLang="sr-Latn-RS" smtClean="0"/>
              <a:t>sabirnice </a:t>
            </a:r>
          </a:p>
          <a:p>
            <a:pPr lvl="1">
              <a:spcBef>
                <a:spcPct val="50000"/>
              </a:spcBef>
              <a:spcAft>
                <a:spcPct val="5000"/>
              </a:spcAft>
            </a:pPr>
            <a:r>
              <a:rPr lang="hr-HR" altLang="sr-Latn-RS" smtClean="0">
                <a:solidFill>
                  <a:srgbClr val="FFCC66"/>
                </a:solidFill>
              </a:rPr>
              <a:t>vanjske </a:t>
            </a:r>
            <a:r>
              <a:rPr lang="hr-HR" altLang="sr-Latn-RS" smtClean="0"/>
              <a:t>sabirnice.</a:t>
            </a:r>
            <a:endParaRPr lang="en-US" altLang="sr-Latn-RS" smtClean="0"/>
          </a:p>
        </p:txBody>
      </p:sp>
      <p:pic>
        <p:nvPicPr>
          <p:cNvPr id="809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11" y="1643063"/>
            <a:ext cx="3889128" cy="39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49E0596-6E78-4D0B-95FB-121C79073C47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212FA4CC-CE26-40D4-B221-C791319A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Sklopovlje računala</a:t>
            </a: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altLang="sr-Latn-RS" smtClean="0"/>
              <a:t>Sklopovlje računala - svi </a:t>
            </a:r>
            <a:r>
              <a:rPr lang="hr-HR" altLang="sr-Latn-RS" smtClean="0">
                <a:solidFill>
                  <a:srgbClr val="FFCC66"/>
                </a:solidFill>
              </a:rPr>
              <a:t>električni, elektronički i mehanički dijelovi</a:t>
            </a:r>
            <a:r>
              <a:rPr lang="hr-HR" altLang="sr-Latn-RS" smtClean="0"/>
              <a:t> od kojih je građeno računalo i pojedini njegovi priključci. </a:t>
            </a:r>
            <a:endParaRPr lang="en-US" altLang="sr-Latn-RS" smtClean="0"/>
          </a:p>
        </p:txBody>
      </p:sp>
      <p:grpSp>
        <p:nvGrpSpPr>
          <p:cNvPr id="23558" name="Group 20"/>
          <p:cNvGrpSpPr>
            <a:grpSpLocks/>
          </p:cNvGrpSpPr>
          <p:nvPr/>
        </p:nvGrpSpPr>
        <p:grpSpPr bwMode="auto">
          <a:xfrm>
            <a:off x="900113" y="3429000"/>
            <a:ext cx="7129462" cy="2481263"/>
            <a:chOff x="476" y="1933"/>
            <a:chExt cx="4930" cy="1790"/>
          </a:xfrm>
        </p:grpSpPr>
        <p:pic>
          <p:nvPicPr>
            <p:cNvPr id="23559" name="Picture 17" descr="rade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00466">
              <a:off x="3334" y="1933"/>
              <a:ext cx="2072" cy="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8" descr="P2280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79"/>
              <a:ext cx="2132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9" descr="cd-burner-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59"/>
              <a:ext cx="108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1A47E1C-2131-4677-A7B3-C00C7795629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1090" name="Rectangle 2">
            <a:extLst>
              <a:ext uri="{FF2B5EF4-FFF2-40B4-BE49-F238E27FC236}">
                <a16:creationId xmlns:a16="http://schemas.microsoft.com/office/drawing/2014/main" id="{DEB8B018-0AAC-44CC-86CE-3E8FA5948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Unutarnje sabirnice</a:t>
            </a:r>
            <a:endParaRPr lang="en-US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mtClean="0"/>
              <a:t>Unutarnje sabirnice služe </a:t>
            </a:r>
            <a:r>
              <a:rPr lang="hr-HR" altLang="sr-Latn-RS" smtClean="0">
                <a:solidFill>
                  <a:srgbClr val="FFCC66"/>
                </a:solidFill>
              </a:rPr>
              <a:t>za </a:t>
            </a:r>
            <a:r>
              <a:rPr lang="en-US" altLang="sr-Latn-RS" smtClean="0">
                <a:solidFill>
                  <a:srgbClr val="FFCC66"/>
                </a:solidFill>
              </a:rPr>
              <a:t>povezivanje dijelova računala</a:t>
            </a:r>
            <a:r>
              <a:rPr lang="en-US" altLang="sr-Latn-RS" smtClean="0"/>
              <a:t> smještenih </a:t>
            </a:r>
            <a:r>
              <a:rPr lang="en-US" altLang="sr-Latn-RS" smtClean="0">
                <a:solidFill>
                  <a:srgbClr val="FFCC66"/>
                </a:solidFill>
              </a:rPr>
              <a:t>unutar kućišta</a:t>
            </a:r>
            <a:r>
              <a:rPr lang="en-US" altLang="sr-Latn-RS" smtClean="0"/>
              <a:t> i </a:t>
            </a:r>
            <a:r>
              <a:rPr lang="en-US" altLang="sr-Latn-RS" smtClean="0">
                <a:solidFill>
                  <a:srgbClr val="FFCC66"/>
                </a:solidFill>
              </a:rPr>
              <a:t>razmjenu podataka</a:t>
            </a:r>
            <a:r>
              <a:rPr lang="en-US" altLang="sr-Latn-RS" smtClean="0"/>
              <a:t> između njih</a:t>
            </a:r>
            <a:r>
              <a:rPr lang="hr-HR" altLang="sr-Latn-RS" smtClean="0"/>
              <a:t>.</a:t>
            </a:r>
            <a:r>
              <a:rPr lang="en-US" altLang="sr-Latn-RS" smtClean="0"/>
              <a:t> </a:t>
            </a:r>
            <a:endParaRPr lang="hr-HR" altLang="sr-Latn-RS" smtClean="0"/>
          </a:p>
          <a:p>
            <a:r>
              <a:rPr lang="hr-HR" altLang="sr-Latn-RS" smtClean="0"/>
              <a:t>One istodobno </a:t>
            </a:r>
            <a:r>
              <a:rPr lang="hr-HR" altLang="sr-Latn-RS" smtClean="0">
                <a:solidFill>
                  <a:srgbClr val="FFCC66"/>
                </a:solidFill>
              </a:rPr>
              <a:t>služe i za </a:t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hr-HR" altLang="sr-Latn-RS" smtClean="0">
                <a:solidFill>
                  <a:srgbClr val="FFCC66"/>
                </a:solidFill>
              </a:rPr>
              <a:t>priključak</a:t>
            </a:r>
            <a:r>
              <a:rPr lang="hr-HR" altLang="sr-Latn-RS" smtClean="0"/>
              <a:t> </a:t>
            </a:r>
            <a:r>
              <a:rPr lang="hr-HR" altLang="sr-Latn-RS" smtClean="0">
                <a:solidFill>
                  <a:srgbClr val="FFCC66"/>
                </a:solidFill>
              </a:rPr>
              <a:t>komponenti</a:t>
            </a:r>
            <a:r>
              <a:rPr lang="hr-HR" altLang="sr-Latn-RS" smtClean="0"/>
              <a:t> </a:t>
            </a:r>
            <a:br>
              <a:rPr lang="hr-HR" altLang="sr-Latn-RS" smtClean="0"/>
            </a:br>
            <a:r>
              <a:rPr lang="hr-HR" altLang="sr-Latn-RS" smtClean="0"/>
              <a:t>koje se </a:t>
            </a:r>
            <a:r>
              <a:rPr lang="hr-HR" altLang="sr-Latn-RS" smtClean="0">
                <a:solidFill>
                  <a:srgbClr val="FFCC66"/>
                </a:solidFill>
              </a:rPr>
              <a:t>ugrađuju na </a:t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hr-HR" altLang="sr-Latn-RS" smtClean="0">
                <a:solidFill>
                  <a:srgbClr val="FFCC66"/>
                </a:solidFill>
              </a:rPr>
              <a:t>matičnu ploču. </a:t>
            </a:r>
            <a:endParaRPr lang="en-US" altLang="sr-Latn-RS" smtClean="0"/>
          </a:p>
        </p:txBody>
      </p:sp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032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B7FE599-04BB-49B8-9262-E6A7AF9B75B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E4D5C8DA-746B-4321-99B4-64F49D521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Priključnice</a:t>
            </a:r>
            <a:endParaRPr lang="en-US"/>
          </a:p>
        </p:txBody>
      </p:sp>
      <p:sp>
        <p:nvSpPr>
          <p:cNvPr id="8499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60575"/>
            <a:ext cx="3886200" cy="3629025"/>
          </a:xfrm>
        </p:spPr>
        <p:txBody>
          <a:bodyPr/>
          <a:lstStyle/>
          <a:p>
            <a:r>
              <a:rPr lang="hr-HR" altLang="sr-Latn-RS" smtClean="0"/>
              <a:t>Da bi se </a:t>
            </a:r>
            <a:r>
              <a:rPr lang="hr-HR" altLang="sr-Latn-RS" smtClean="0">
                <a:solidFill>
                  <a:srgbClr val="FFCC66"/>
                </a:solidFill>
              </a:rPr>
              <a:t>dijelovi sustava mogli priključiti</a:t>
            </a:r>
            <a:r>
              <a:rPr lang="hr-HR" altLang="sr-Latn-RS" smtClean="0"/>
              <a:t> na sabirnice matične ploče, </a:t>
            </a:r>
            <a:r>
              <a:rPr lang="hr-HR" altLang="sr-Latn-RS" smtClean="0">
                <a:solidFill>
                  <a:srgbClr val="FFCC66"/>
                </a:solidFill>
              </a:rPr>
              <a:t>na sabirnicama</a:t>
            </a:r>
            <a:r>
              <a:rPr lang="hr-HR" altLang="sr-Latn-RS" smtClean="0"/>
              <a:t> su izvedene </a:t>
            </a:r>
            <a:r>
              <a:rPr lang="hr-HR" altLang="sr-Latn-RS" smtClean="0">
                <a:solidFill>
                  <a:srgbClr val="FFCC66"/>
                </a:solidFill>
              </a:rPr>
              <a:t>priključnice (utori, konektori).</a:t>
            </a:r>
            <a:endParaRPr lang="en-US" altLang="sr-Latn-RS" smtClean="0"/>
          </a:p>
        </p:txBody>
      </p:sp>
      <p:pic>
        <p:nvPicPr>
          <p:cNvPr id="84998" name="Picture 6" descr="w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4248150" cy="324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A2242B0-2C28-4BE8-8CBD-4DC85DB7BB5F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04836" name="Rectangle 4">
            <a:extLst>
              <a:ext uri="{FF2B5EF4-FFF2-40B4-BE49-F238E27FC236}">
                <a16:creationId xmlns:a16="http://schemas.microsoft.com/office/drawing/2014/main" id="{EC134B48-16F2-4EC1-9579-497C987BD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Priključnice</a:t>
            </a: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66088" cy="1684338"/>
          </a:xfrm>
        </p:spPr>
        <p:txBody>
          <a:bodyPr/>
          <a:lstStyle/>
          <a:p>
            <a:r>
              <a:rPr lang="hr-HR" altLang="sr-Latn-RS" smtClean="0"/>
              <a:t>Razlikuju se priključnice u koje se priključuju </a:t>
            </a:r>
            <a:r>
              <a:rPr lang="hr-HR" altLang="sr-Latn-RS" smtClean="0">
                <a:solidFill>
                  <a:srgbClr val="FFCC66"/>
                </a:solidFill>
              </a:rPr>
              <a:t>poluvodičke komponente poput procesora i radne memorije</a:t>
            </a:r>
            <a:r>
              <a:rPr lang="hr-HR" altLang="sr-Latn-RS" smtClean="0"/>
              <a:t>…</a:t>
            </a:r>
            <a:endParaRPr lang="en-US" altLang="sr-Latn-RS" sz="2000" smtClean="0"/>
          </a:p>
        </p:txBody>
      </p:sp>
      <p:pic>
        <p:nvPicPr>
          <p:cNvPr id="87046" name="Picture 8" descr="dimms_smal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213100"/>
            <a:ext cx="3529012" cy="2863850"/>
          </a:xfrm>
          <a:noFill/>
        </p:spPr>
      </p:pic>
      <p:pic>
        <p:nvPicPr>
          <p:cNvPr id="87047" name="Picture 12" descr="asus-boardbi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1" t="26833" r="4752" b="11525"/>
          <a:stretch>
            <a:fillRect/>
          </a:stretch>
        </p:blipFill>
        <p:spPr>
          <a:xfrm>
            <a:off x="4572000" y="3213100"/>
            <a:ext cx="3816350" cy="28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D46F8FB-F3EB-45FE-A5B5-82FFF9F836FE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06884" name="Rectangle 4">
            <a:extLst>
              <a:ext uri="{FF2B5EF4-FFF2-40B4-BE49-F238E27FC236}">
                <a16:creationId xmlns:a16="http://schemas.microsoft.com/office/drawing/2014/main" id="{2B6A8843-AFB5-4A04-8A96-F521D0331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Priključnice</a:t>
            </a:r>
            <a:endParaRPr lang="en-US"/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4652963"/>
            <a:ext cx="7924800" cy="1584325"/>
          </a:xfrm>
        </p:spPr>
        <p:txBody>
          <a:bodyPr/>
          <a:lstStyle/>
          <a:p>
            <a:r>
              <a:rPr lang="hr-HR" altLang="sr-Latn-RS" smtClean="0"/>
              <a:t>…i priključnice u koje je moguće priključiti </a:t>
            </a:r>
            <a:r>
              <a:rPr lang="hr-HR" altLang="sr-Latn-RS" smtClean="0">
                <a:solidFill>
                  <a:srgbClr val="FFCC66"/>
                </a:solidFill>
              </a:rPr>
              <a:t>dodatne sklopove</a:t>
            </a:r>
            <a:r>
              <a:rPr lang="hr-HR" altLang="sr-Latn-RS" smtClean="0"/>
              <a:t> (kartice, tiskane pločice) i na taj način lako </a:t>
            </a:r>
            <a:r>
              <a:rPr lang="hr-HR" altLang="sr-Latn-RS" smtClean="0">
                <a:solidFill>
                  <a:srgbClr val="FFCC66"/>
                </a:solidFill>
              </a:rPr>
              <a:t>proširiti sposobnosti računala.</a:t>
            </a:r>
            <a:endParaRPr lang="en-US" altLang="sr-Latn-RS" sz="2000" smtClean="0"/>
          </a:p>
        </p:txBody>
      </p:sp>
      <p:pic>
        <p:nvPicPr>
          <p:cNvPr id="89094" name="Picture 12" descr="asus-boardbig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54607" b="34772"/>
          <a:stretch>
            <a:fillRect/>
          </a:stretch>
        </p:blipFill>
        <p:spPr>
          <a:xfrm>
            <a:off x="755650" y="1557338"/>
            <a:ext cx="3600450" cy="2973387"/>
          </a:xfrm>
        </p:spPr>
      </p:pic>
      <p:pic>
        <p:nvPicPr>
          <p:cNvPr id="8909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38877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719CF6EE-C38F-4A38-9C3B-83EA54BB7FF6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620F71A1-379B-4C2C-A7A6-C4A0B9F07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Unutarnje sabirnice</a:t>
            </a:r>
            <a:endParaRPr lang="en-US"/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mtClean="0"/>
              <a:t>Kako bi se izbjegla nesukladnost priključaka i sabirnica dogovorene su </a:t>
            </a:r>
            <a:r>
              <a:rPr lang="hr-HR" altLang="sr-Latn-RS" smtClean="0">
                <a:solidFill>
                  <a:srgbClr val="FFCC66"/>
                </a:solidFill>
              </a:rPr>
              <a:t>norme sabirnica</a:t>
            </a:r>
            <a:r>
              <a:rPr lang="hr-HR" altLang="sr-Latn-RS" smtClean="0"/>
              <a:t>. </a:t>
            </a:r>
            <a:r>
              <a:rPr lang="hr-HR" altLang="sr-Latn-RS" smtClean="0">
                <a:cs typeface="Times New Roman" panose="02020603050405020304" pitchFamily="18" charset="0"/>
              </a:rPr>
              <a:t>Rasprostranjene su npr.:</a:t>
            </a:r>
            <a:endParaRPr lang="en-US" altLang="sr-Latn-RS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PCI </a:t>
            </a:r>
            <a:r>
              <a:rPr lang="hr-HR" altLang="sr-Latn-RS" smtClean="0">
                <a:cs typeface="Times New Roman" panose="02020603050405020304" pitchFamily="18" charset="0"/>
              </a:rPr>
              <a:t> sabirnica,</a:t>
            </a:r>
          </a:p>
          <a:p>
            <a:pPr lvl="1"/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PCI Express</a:t>
            </a:r>
            <a:r>
              <a:rPr lang="hr-HR" altLang="sr-Latn-RS" smtClean="0">
                <a:cs typeface="Times New Roman" panose="02020603050405020304" pitchFamily="18" charset="0"/>
              </a:rPr>
              <a:t> sabirnica.</a:t>
            </a:r>
            <a:endParaRPr lang="en-US" altLang="sr-Latn-RS" smtClean="0">
              <a:solidFill>
                <a:srgbClr val="A50021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1142" name="Picture 4" descr="sata-pci-express-pci-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14650"/>
            <a:ext cx="32400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C353637-E87A-4A28-9816-C1AB47FF8374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96994" name="Rectangle 2">
            <a:extLst>
              <a:ext uri="{FF2B5EF4-FFF2-40B4-BE49-F238E27FC236}">
                <a16:creationId xmlns:a16="http://schemas.microsoft.com/office/drawing/2014/main" id="{C901E017-8D67-41FA-88B9-CC10971B2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PCI Express sabirnica</a:t>
            </a:r>
            <a:endParaRPr lang="en-US"/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A8E36A6E-1408-4864-B2BA-07A26F7D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34288" cy="44196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PCI Express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je sabirnica koja sve više zamjenjuje PCI sabirnice.</a:t>
            </a:r>
            <a:endParaRPr lang="en-US" dirty="0"/>
          </a:p>
        </p:txBody>
      </p:sp>
      <p:pic>
        <p:nvPicPr>
          <p:cNvPr id="93190" name="Picture 5" descr="pc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47593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E404658-42F9-4FF6-95E0-1520C672B30A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95236" name="Rectangle 10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3B2B08D-3A22-400E-A766-9566BB8FCE9C}" type="slidenum">
              <a:rPr lang="en-US" altLang="sr-Latn-RS" sz="1200">
                <a:latin typeface="Arial Black" panose="020B0A04020102020204" pitchFamily="34" charset="0"/>
              </a:rPr>
              <a:pPr algn="r"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altLang="sr-Latn-RS" sz="1200">
              <a:latin typeface="Arial Black" panose="020B0A04020102020204" pitchFamily="34" charset="0"/>
            </a:endParaRPr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9441E141-9B4B-4EF7-834E-36055279C5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PCI Express sabirnica</a:t>
            </a:r>
            <a:endParaRPr lang="en-US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6E7E8A0A-4296-487E-A037-04C258AF46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396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Prednost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PCI Express sabirnice je </a:t>
            </a: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serijska arhitektura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koja omogućava </a:t>
            </a:r>
            <a:r>
              <a:rPr lang="hr-HR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povećanje osnovne brzine prijenosa podataka</a:t>
            </a:r>
            <a:r>
              <a:rPr lang="hr-HR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br>
              <a:rPr lang="hr-HR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250 </a:t>
            </a:r>
            <a:r>
              <a:rPr lang="hr-H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MBps</a:t>
            </a:r>
            <a:r>
              <a:rPr lang="hr-H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proširenjem priključnica. </a:t>
            </a:r>
          </a:p>
        </p:txBody>
      </p:sp>
      <p:pic>
        <p:nvPicPr>
          <p:cNvPr id="95240" name="Picture 7" descr="pc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771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F6E8CED-2CB1-44DD-B9B1-3D227FF7549F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37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99042" name="Rectangle 2">
            <a:extLst>
              <a:ext uri="{FF2B5EF4-FFF2-40B4-BE49-F238E27FC236}">
                <a16:creationId xmlns:a16="http://schemas.microsoft.com/office/drawing/2014/main" id="{49A673C9-DF27-47CA-B805-06AE42B63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PCI Express sabirnica</a:t>
            </a:r>
            <a:endParaRPr lang="en-US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mtClean="0"/>
              <a:t>Razvijene su </a:t>
            </a:r>
            <a:br>
              <a:rPr lang="hr-HR" altLang="sr-Latn-RS" smtClean="0"/>
            </a:br>
            <a:r>
              <a:rPr lang="hr-HR" altLang="sr-Latn-RS" smtClean="0">
                <a:solidFill>
                  <a:srgbClr val="FFCC66"/>
                </a:solidFill>
              </a:rPr>
              <a:t>x2, x4, x8, x16, x32</a:t>
            </a:r>
            <a:r>
              <a:rPr lang="hr-HR" altLang="sr-Latn-RS" smtClean="0"/>
              <a:t> </a:t>
            </a:r>
            <a:br>
              <a:rPr lang="hr-HR" altLang="sr-Latn-RS" smtClean="0"/>
            </a:br>
            <a:r>
              <a:rPr lang="hr-HR" altLang="sr-Latn-RS" smtClean="0"/>
              <a:t>inačice osnovne </a:t>
            </a:r>
            <a:br>
              <a:rPr lang="hr-HR" altLang="sr-Latn-RS" smtClean="0"/>
            </a:br>
            <a:r>
              <a:rPr lang="hr-HR" altLang="sr-Latn-RS" smtClean="0"/>
              <a:t>priključnice.</a:t>
            </a:r>
            <a:endParaRPr lang="en-US" altLang="sr-Latn-RS" smtClean="0"/>
          </a:p>
        </p:txBody>
      </p:sp>
      <p:pic>
        <p:nvPicPr>
          <p:cNvPr id="97286" name="Picture 4" descr="pci-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256698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5" descr="pc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44656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6" descr="800px-PCIEx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1"/>
          <a:stretch>
            <a:fillRect/>
          </a:stretch>
        </p:blipFill>
        <p:spPr bwMode="auto">
          <a:xfrm>
            <a:off x="4067175" y="3716338"/>
            <a:ext cx="44640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3840B67-E03F-4C08-B551-81DBB975DC2B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38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50914" name="Rectangle 2">
            <a:extLst>
              <a:ext uri="{FF2B5EF4-FFF2-40B4-BE49-F238E27FC236}">
                <a16:creationId xmlns:a16="http://schemas.microsoft.com/office/drawing/2014/main" id="{7E67CA45-B3DB-4880-8A49-8269D5E10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Komunikacija dijelova sklopovlja</a:t>
            </a:r>
            <a:endParaRPr lang="en-US"/>
          </a:p>
        </p:txBody>
      </p:sp>
      <p:pic>
        <p:nvPicPr>
          <p:cNvPr id="99333" name="Picture 5" descr="200804071530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9400" r="1601" b="10699"/>
          <a:stretch>
            <a:fillRect/>
          </a:stretch>
        </p:blipFill>
        <p:spPr bwMode="auto">
          <a:xfrm rot="897562">
            <a:off x="1685925" y="2035175"/>
            <a:ext cx="60245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27088" y="4797425"/>
            <a:ext cx="7705725" cy="129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sr-Latn-RS"/>
              <a:t>Komunikaciju s tim dijelovima sklopovlja </a:t>
            </a:r>
            <a:r>
              <a:rPr lang="hr-HR" altLang="sr-Latn-RS"/>
              <a:t>pružaju</a:t>
            </a:r>
            <a:r>
              <a:rPr lang="en-US" altLang="sr-Latn-RS"/>
              <a:t> </a:t>
            </a:r>
            <a:r>
              <a:rPr lang="en-US" altLang="sr-Latn-RS">
                <a:solidFill>
                  <a:srgbClr val="FFCC66"/>
                </a:solidFill>
              </a:rPr>
              <a:t>vanjske sabirnice</a:t>
            </a:r>
            <a:r>
              <a:rPr lang="en-US" altLang="sr-Latn-RS"/>
              <a:t> i </a:t>
            </a:r>
            <a:r>
              <a:rPr lang="en-US" altLang="sr-Latn-RS">
                <a:solidFill>
                  <a:srgbClr val="FFCC66"/>
                </a:solidFill>
              </a:rPr>
              <a:t>ulazno-izlazni sklopovi</a:t>
            </a:r>
            <a:r>
              <a:rPr lang="en-US" altLang="sr-Latn-RS"/>
              <a:t>.</a:t>
            </a:r>
            <a:endParaRPr lang="hr-HR" altLang="sr-Latn-RS"/>
          </a:p>
          <a:p>
            <a:pPr>
              <a:buFont typeface="Wingdings" panose="05000000000000000000" pitchFamily="2" charset="2"/>
              <a:buNone/>
            </a:pPr>
            <a:endParaRPr lang="en-US" altLang="sr-Latn-RS" sz="1000"/>
          </a:p>
        </p:txBody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924800" cy="1511300"/>
          </a:xfrm>
          <a:solidFill>
            <a:schemeClr val="bg1"/>
          </a:solidFill>
        </p:spPr>
        <p:txBody>
          <a:bodyPr/>
          <a:lstStyle/>
          <a:p>
            <a:endParaRPr lang="hr-HR" altLang="sr-Latn-RS" sz="1200" smtClean="0"/>
          </a:p>
          <a:p>
            <a:r>
              <a:rPr lang="hr-HR" altLang="sr-Latn-RS" smtClean="0"/>
              <a:t>M</a:t>
            </a:r>
            <a:r>
              <a:rPr lang="en-US" altLang="sr-Latn-RS" smtClean="0"/>
              <a:t>atična ploča omoguć</a:t>
            </a:r>
            <a:r>
              <a:rPr lang="hr-HR" altLang="sr-Latn-RS" smtClean="0"/>
              <a:t>ava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komunikaciju s dijelovima sklopovlja</a:t>
            </a:r>
            <a:r>
              <a:rPr lang="en-US" altLang="sr-Latn-RS" smtClean="0"/>
              <a:t> koji su </a:t>
            </a:r>
            <a:r>
              <a:rPr lang="en-US" altLang="sr-Latn-RS" smtClean="0">
                <a:solidFill>
                  <a:srgbClr val="FFCC66"/>
                </a:solidFill>
              </a:rPr>
              <a:t>smješteni izvan kućišta računala.</a:t>
            </a:r>
            <a:endParaRPr lang="hr-HR" altLang="sr-Latn-RS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67980DE-07BA-4242-8987-2E3124B60096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39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5A56818F-DFAA-4C06-A320-988C2106B2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Vanjske sabirnice</a:t>
            </a:r>
            <a:endParaRPr lang="en-US"/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smtClean="0"/>
              <a:t>Vanjske sabirnice namijenjene su </a:t>
            </a:r>
            <a:r>
              <a:rPr lang="en-US" altLang="sr-Latn-RS" smtClean="0">
                <a:solidFill>
                  <a:srgbClr val="FFCC66"/>
                </a:solidFill>
              </a:rPr>
              <a:t>priključivanju dijelova sklopovlja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smješteni</a:t>
            </a:r>
            <a:r>
              <a:rPr lang="hr-HR" altLang="sr-Latn-RS" smtClean="0">
                <a:solidFill>
                  <a:srgbClr val="FFCC66"/>
                </a:solidFill>
              </a:rPr>
              <a:t>h</a:t>
            </a:r>
            <a:r>
              <a:rPr lang="en-US" altLang="sr-Latn-RS" smtClean="0">
                <a:solidFill>
                  <a:srgbClr val="FFCC66"/>
                </a:solidFill>
              </a:rPr>
              <a:t> izvan kućišta računala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Priključnice vanjske sabirnice su uvijek izvedene tako da je na njih moguće </a:t>
            </a:r>
            <a:r>
              <a:rPr lang="en-US" altLang="sr-Latn-RS" smtClean="0">
                <a:solidFill>
                  <a:srgbClr val="FFCC66"/>
                </a:solidFill>
              </a:rPr>
              <a:t>priključiti uređaje bez otvaranja kućišta računala</a:t>
            </a:r>
            <a:r>
              <a:rPr lang="en-US" altLang="sr-Latn-RS" smtClean="0"/>
              <a:t>. </a:t>
            </a:r>
            <a:endParaRPr lang="hr-HR" altLang="sr-Latn-RS" smtClean="0"/>
          </a:p>
        </p:txBody>
      </p:sp>
      <p:pic>
        <p:nvPicPr>
          <p:cNvPr id="101382" name="Picture 6" descr="usb_fire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" b="12222"/>
          <a:stretch>
            <a:fillRect/>
          </a:stretch>
        </p:blipFill>
        <p:spPr bwMode="auto">
          <a:xfrm>
            <a:off x="3635375" y="3716338"/>
            <a:ext cx="36337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CC953F6-0070-4FCA-A338-84F4C6F572EC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37C823B9-C880-4D9B-998F-9A96E7BCF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Programska podrška</a:t>
            </a:r>
            <a:endParaRPr lang="en-US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mtClean="0"/>
              <a:t>Računalno </a:t>
            </a:r>
            <a:r>
              <a:rPr lang="hr-HR" altLang="sr-Latn-RS" smtClean="0">
                <a:solidFill>
                  <a:srgbClr val="FFCC66"/>
                </a:solidFill>
              </a:rPr>
              <a:t>sklopovlje </a:t>
            </a:r>
            <a:r>
              <a:rPr lang="hr-HR" altLang="sr-Latn-RS" smtClean="0"/>
              <a:t>će biti </a:t>
            </a:r>
            <a:r>
              <a:rPr lang="hr-HR" altLang="sr-Latn-RS" smtClean="0">
                <a:solidFill>
                  <a:srgbClr val="FFCC66"/>
                </a:solidFill>
              </a:rPr>
              <a:t>korisno</a:t>
            </a:r>
            <a:r>
              <a:rPr lang="hr-HR" altLang="sr-Latn-RS" smtClean="0"/>
              <a:t> samo ako njime </a:t>
            </a:r>
            <a:r>
              <a:rPr lang="hr-HR" altLang="sr-Latn-RS" smtClean="0">
                <a:solidFill>
                  <a:srgbClr val="FFCC66"/>
                </a:solidFill>
              </a:rPr>
              <a:t>upravljaju računalni programi</a:t>
            </a:r>
            <a:r>
              <a:rPr lang="hr-HR" altLang="sr-Latn-RS" smtClean="0"/>
              <a:t>.</a:t>
            </a:r>
            <a:r>
              <a:rPr lang="en-US" altLang="sr-Latn-RS" smtClean="0"/>
              <a:t> </a:t>
            </a:r>
            <a:endParaRPr lang="hr-HR" altLang="sr-Latn-RS" smtClean="0"/>
          </a:p>
          <a:p>
            <a:r>
              <a:rPr lang="hr-HR" altLang="sr-Latn-RS" smtClean="0">
                <a:solidFill>
                  <a:srgbClr val="FFCC66"/>
                </a:solidFill>
              </a:rPr>
              <a:t>Skup svih programa </a:t>
            </a:r>
            <a:r>
              <a:rPr lang="hr-HR" altLang="sr-Latn-RS" smtClean="0"/>
              <a:t>koji se</a:t>
            </a:r>
            <a:r>
              <a:rPr lang="hr-HR" altLang="sr-Latn-RS" smtClean="0">
                <a:solidFill>
                  <a:srgbClr val="FFCC66"/>
                </a:solidFill>
              </a:rPr>
              <a:t> mogu izvršavati na računalu</a:t>
            </a:r>
            <a:r>
              <a:rPr lang="hr-HR" altLang="sr-Latn-RS" smtClean="0"/>
              <a:t> naziva se programskom podrškom </a:t>
            </a:r>
            <a:br>
              <a:rPr lang="hr-HR" altLang="sr-Latn-RS" smtClean="0"/>
            </a:br>
            <a:r>
              <a:rPr lang="hr-HR" altLang="sr-Latn-RS" smtClean="0"/>
              <a:t>(engl. </a:t>
            </a:r>
            <a:r>
              <a:rPr lang="hr-HR" altLang="sr-Latn-RS" i="1" smtClean="0"/>
              <a:t>software</a:t>
            </a:r>
            <a:r>
              <a:rPr lang="hr-HR" altLang="sr-Latn-RS" smtClean="0"/>
              <a:t>).</a:t>
            </a:r>
            <a:endParaRPr lang="en-US" altLang="sr-Latn-RS" smtClean="0"/>
          </a:p>
        </p:txBody>
      </p:sp>
      <p:pic>
        <p:nvPicPr>
          <p:cNvPr id="25606" name="Picture 4" descr="main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5"/>
          <a:stretch>
            <a:fillRect/>
          </a:stretch>
        </p:blipFill>
        <p:spPr bwMode="auto">
          <a:xfrm>
            <a:off x="1835150" y="4221163"/>
            <a:ext cx="56165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40C81C8-0A76-4422-A005-6EBDDD0B6CC8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40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103427" name="Rectangle 12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200" dirty="0" smtClean="0"/>
              <a:t>(c) </a:t>
            </a:r>
            <a:r>
              <a:rPr lang="en-US" altLang="sr-Latn-RS" sz="1200" dirty="0" err="1" smtClean="0"/>
              <a:t>Sutalo</a:t>
            </a:r>
            <a:r>
              <a:rPr lang="en-US" altLang="sr-Latn-RS" sz="1200" dirty="0" smtClean="0"/>
              <a:t> </a:t>
            </a:r>
            <a:r>
              <a:rPr lang="en-US" altLang="sr-Latn-RS" sz="1200" dirty="0" err="1" smtClean="0"/>
              <a:t>i</a:t>
            </a:r>
            <a:r>
              <a:rPr lang="en-US" altLang="sr-Latn-RS" sz="1200" dirty="0" smtClean="0"/>
              <a:t> </a:t>
            </a:r>
            <a:r>
              <a:rPr lang="en-US" altLang="sr-Latn-RS" sz="1200" dirty="0" err="1" smtClean="0"/>
              <a:t>D.Grundler</a:t>
            </a:r>
            <a:r>
              <a:rPr lang="en-US" altLang="sr-Latn-RS" sz="1200" dirty="0" smtClean="0"/>
              <a:t>, 2009.</a:t>
            </a:r>
            <a:r>
              <a:rPr lang="hr-HR" altLang="sr-Latn-RS" sz="1400" dirty="0" smtClean="0"/>
              <a:t> </a:t>
            </a:r>
            <a:endParaRPr lang="en-US" altLang="sr-Latn-RS" sz="1400" dirty="0" smtClean="0"/>
          </a:p>
        </p:txBody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06131B56-F9F5-46A8-B70F-198C125F5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Vanjske sabirnice</a:t>
            </a:r>
            <a:endParaRPr lang="en-US"/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smtClean="0">
                <a:solidFill>
                  <a:srgbClr val="FFCC66"/>
                </a:solidFill>
              </a:rPr>
              <a:t>Na jednu se vanjsku sabirnicu</a:t>
            </a:r>
            <a:r>
              <a:rPr lang="en-US" altLang="sr-Latn-RS" smtClean="0"/>
              <a:t> može </a:t>
            </a:r>
            <a:r>
              <a:rPr lang="hr-HR" altLang="sr-Latn-RS" smtClean="0"/>
              <a:t>ugraditi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više priključnica</a:t>
            </a:r>
            <a:r>
              <a:rPr lang="hr-HR" altLang="sr-Latn-RS" smtClean="0"/>
              <a:t>.</a:t>
            </a:r>
          </a:p>
          <a:p>
            <a:r>
              <a:rPr lang="hr-HR" altLang="sr-Latn-RS" smtClean="0"/>
              <a:t>Glavna je karakteristika vanjskih sabirnica da se </a:t>
            </a:r>
            <a:r>
              <a:rPr lang="en-US" altLang="sr-Latn-RS" smtClean="0">
                <a:solidFill>
                  <a:srgbClr val="FFCC66"/>
                </a:solidFill>
              </a:rPr>
              <a:t>više uređaja</a:t>
            </a:r>
            <a:r>
              <a:rPr lang="en-US" altLang="sr-Latn-RS" smtClean="0"/>
              <a:t> može </a:t>
            </a:r>
            <a:r>
              <a:rPr lang="en-US" altLang="sr-Latn-RS" smtClean="0">
                <a:solidFill>
                  <a:srgbClr val="FFCC66"/>
                </a:solidFill>
              </a:rPr>
              <a:t>služiti istom sabirnicom. </a:t>
            </a:r>
            <a:endParaRPr lang="hr-HR" altLang="sr-Latn-RS" smtClean="0">
              <a:solidFill>
                <a:srgbClr val="FFCC66"/>
              </a:solidFill>
            </a:endParaRPr>
          </a:p>
          <a:p>
            <a:r>
              <a:rPr lang="en-US" altLang="sr-Latn-RS" smtClean="0"/>
              <a:t>U širokoj </a:t>
            </a:r>
            <a:r>
              <a:rPr lang="hr-HR" altLang="sr-Latn-RS" smtClean="0"/>
              <a:t>su </a:t>
            </a:r>
            <a:r>
              <a:rPr lang="en-US" altLang="sr-Latn-RS" smtClean="0"/>
              <a:t>uporabi sabirnice: </a:t>
            </a:r>
            <a:r>
              <a:rPr lang="en-US" altLang="sr-Latn-RS" smtClean="0">
                <a:solidFill>
                  <a:srgbClr val="FFCC66"/>
                </a:solidFill>
              </a:rPr>
              <a:t>USB i FireWire.</a:t>
            </a:r>
          </a:p>
        </p:txBody>
      </p:sp>
      <p:pic>
        <p:nvPicPr>
          <p:cNvPr id="103430" name="Picture 4" descr="fire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18056"/>
          <a:stretch>
            <a:fillRect/>
          </a:stretch>
        </p:blipFill>
        <p:spPr bwMode="auto">
          <a:xfrm>
            <a:off x="2051050" y="4365625"/>
            <a:ext cx="21605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5" descr="200px-USB_h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625"/>
            <a:ext cx="2179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D1B1F68-A2EA-4CD2-98F0-CCEEB4ABDDA7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41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3138" name="Rectangle 2">
            <a:extLst>
              <a:ext uri="{FF2B5EF4-FFF2-40B4-BE49-F238E27FC236}">
                <a16:creationId xmlns:a16="http://schemas.microsoft.com/office/drawing/2014/main" id="{FFA1C89B-8588-42AA-A83E-1C580E74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USB</a:t>
            </a:r>
            <a:endParaRPr lang="en-US"/>
          </a:p>
        </p:txBody>
      </p:sp>
      <p:sp>
        <p:nvSpPr>
          <p:cNvPr id="603139" name="Rectangle 3">
            <a:extLst>
              <a:ext uri="{FF2B5EF4-FFF2-40B4-BE49-F238E27FC236}">
                <a16:creationId xmlns:a16="http://schemas.microsoft.com/office/drawing/2014/main" id="{235333AC-3361-4AF3-9744-CDF1B93E025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3886200"/>
            <a:ext cx="8066088" cy="2133600"/>
          </a:xfrm>
        </p:spPr>
        <p:txBody>
          <a:bodyPr/>
          <a:lstStyle/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USB (engl. </a:t>
            </a:r>
            <a:r>
              <a:rPr lang="hr-HR" i="1">
                <a:effectLst>
                  <a:outerShdw blurRad="38100" dist="38100" dir="2700000" algn="tl">
                    <a:srgbClr val="000000"/>
                  </a:outerShdw>
                </a:effectLst>
              </a:rPr>
              <a:t>universal serial bus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) je najrasprostranjenija vanjska sabirnica.</a:t>
            </a:r>
          </a:p>
          <a:p>
            <a:pPr>
              <a:defRPr/>
            </a:pP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Razlikuju se </a:t>
            </a:r>
            <a:r>
              <a:rPr lang="hr-H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priključnice i priključci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 za</a:t>
            </a:r>
            <a:r>
              <a:rPr lang="hr-H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računalo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 i za </a:t>
            </a:r>
            <a:r>
              <a:rPr lang="hr-H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vanjski uređaj</a:t>
            </a:r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/>
          </a:p>
        </p:txBody>
      </p:sp>
      <p:pic>
        <p:nvPicPr>
          <p:cNvPr id="105478" name="Picture 4" descr="usb-AB-connectors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844675"/>
            <a:ext cx="2376488" cy="1584325"/>
          </a:xfrm>
          <a:noFill/>
        </p:spPr>
      </p:pic>
      <p:pic>
        <p:nvPicPr>
          <p:cNvPr id="105479" name="Picture 5" descr="USB_06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28775"/>
            <a:ext cx="1825625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D61F5D8-6F93-43FB-A6EF-928801CA7DC0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4162" name="Rectangle 2">
            <a:extLst>
              <a:ext uri="{FF2B5EF4-FFF2-40B4-BE49-F238E27FC236}">
                <a16:creationId xmlns:a16="http://schemas.microsoft.com/office/drawing/2014/main" id="{AB999631-5D12-4AF9-BBA7-B285D475F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USB</a:t>
            </a:r>
            <a:endParaRPr lang="en-US"/>
          </a:p>
        </p:txBody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257800" cy="4419600"/>
          </a:xfrm>
        </p:spPr>
        <p:txBody>
          <a:bodyPr/>
          <a:lstStyle/>
          <a:p>
            <a:r>
              <a:rPr lang="hr-HR" altLang="sr-Latn-RS" smtClean="0"/>
              <a:t>USB sabirnica je namijenjena za spajanje vanjskih uređaja kao što su skener, pisač, </a:t>
            </a:r>
            <a:r>
              <a:rPr lang="en-US" altLang="sr-Latn-RS" smtClean="0"/>
              <a:t>digitalni fotoaparat</a:t>
            </a:r>
            <a:r>
              <a:rPr lang="hr-HR" altLang="sr-Latn-RS" smtClean="0"/>
              <a:t>, itd.</a:t>
            </a:r>
          </a:p>
          <a:p>
            <a:pPr eaLnBrk="1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FFCC66"/>
              </a:buClr>
              <a:buSzPct val="75000"/>
            </a:pPr>
            <a:r>
              <a:rPr lang="hr-HR" altLang="sr-Latn-RS" smtClean="0">
                <a:cs typeface="Times New Roman" panose="02020603050405020304" pitchFamily="18" charset="0"/>
              </a:rPr>
              <a:t>Norma </a:t>
            </a:r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USB 3.0</a:t>
            </a:r>
            <a:r>
              <a:rPr lang="hr-HR" altLang="sr-Latn-RS" smtClean="0">
                <a:cs typeface="Times New Roman" panose="02020603050405020304" pitchFamily="18" charset="0"/>
              </a:rPr>
              <a:t> omogućava brzinu do </a:t>
            </a:r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4,80 Gbps.</a:t>
            </a:r>
            <a:endParaRPr lang="en-US" altLang="sr-Latn-RS" smtClean="0">
              <a:solidFill>
                <a:srgbClr val="FFCC66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7526" name="Group 4"/>
          <p:cNvGrpSpPr>
            <a:grpSpLocks/>
          </p:cNvGrpSpPr>
          <p:nvPr/>
        </p:nvGrpSpPr>
        <p:grpSpPr bwMode="auto">
          <a:xfrm>
            <a:off x="5114925" y="3929063"/>
            <a:ext cx="3378200" cy="2092325"/>
            <a:chOff x="3222" y="2067"/>
            <a:chExt cx="2128" cy="1318"/>
          </a:xfrm>
        </p:grpSpPr>
        <p:pic>
          <p:nvPicPr>
            <p:cNvPr id="107528" name="Picture 5" descr="USB-PO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115"/>
              <a:ext cx="110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166" name="Line 6">
              <a:extLst>
                <a:ext uri="{FF2B5EF4-FFF2-40B4-BE49-F238E27FC236}">
                  <a16:creationId xmlns:a16="http://schemas.microsoft.com/office/drawing/2014/main" id="{3E6B0ECB-8CBE-4D87-A77D-012133CCD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2205"/>
              <a:ext cx="29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7530" name="Text Box 7"/>
            <p:cNvSpPr txBox="1">
              <a:spLocks noChangeArrowheads="1"/>
            </p:cNvSpPr>
            <p:nvPr/>
          </p:nvSpPr>
          <p:spPr bwMode="auto">
            <a:xfrm>
              <a:off x="3222" y="2067"/>
              <a:ext cx="10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ct val="4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20000"/>
                </a:lnSpc>
                <a:spcAft>
                  <a:spcPct val="4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20000"/>
                </a:lnSpc>
                <a:spcAft>
                  <a:spcPct val="4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120000"/>
                </a:lnSpc>
                <a:spcAft>
                  <a:spcPct val="4000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hr-HR" altLang="sr-Latn-RS" sz="1800"/>
                <a:t>USB logotip</a:t>
              </a:r>
            </a:p>
          </p:txBody>
        </p:sp>
      </p:grpSp>
      <p:pic>
        <p:nvPicPr>
          <p:cNvPr id="107527" name="Picture 8" descr="USB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1837"/>
          <a:stretch>
            <a:fillRect/>
          </a:stretch>
        </p:blipFill>
        <p:spPr bwMode="auto">
          <a:xfrm>
            <a:off x="6443663" y="1628775"/>
            <a:ext cx="20875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C5F4D46-F328-4878-9D75-52CF38FBE5DD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5186" name="Rectangle 2">
            <a:extLst>
              <a:ext uri="{FF2B5EF4-FFF2-40B4-BE49-F238E27FC236}">
                <a16:creationId xmlns:a16="http://schemas.microsoft.com/office/drawing/2014/main" id="{095044DF-F818-46B7-89A0-2AB7AB560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58763"/>
            <a:ext cx="3417887" cy="914400"/>
          </a:xfrm>
        </p:spPr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USB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751387" cy="4248150"/>
          </a:xfrm>
        </p:spPr>
        <p:txBody>
          <a:bodyPr/>
          <a:lstStyle/>
          <a:p>
            <a:pPr>
              <a:spcBef>
                <a:spcPct val="65000"/>
              </a:spcBef>
              <a:spcAft>
                <a:spcPct val="0"/>
              </a:spcAft>
            </a:pPr>
            <a:r>
              <a:rPr lang="hr-HR" altLang="sr-Latn-RS" smtClean="0"/>
              <a:t>UZ </a:t>
            </a:r>
            <a:r>
              <a:rPr lang="hr-HR" altLang="sr-Latn-RS" smtClean="0">
                <a:solidFill>
                  <a:srgbClr val="FFCC66"/>
                </a:solidFill>
              </a:rPr>
              <a:t>brzinu, </a:t>
            </a:r>
            <a:r>
              <a:rPr lang="hr-HR" altLang="sr-Latn-RS" smtClean="0"/>
              <a:t>prednost USB-a </a:t>
            </a:r>
            <a:br>
              <a:rPr lang="hr-HR" altLang="sr-Latn-RS" smtClean="0"/>
            </a:br>
            <a:r>
              <a:rPr lang="hr-HR" altLang="sr-Latn-RS" smtClean="0"/>
              <a:t>je i </a:t>
            </a:r>
            <a:r>
              <a:rPr lang="hr-HR" altLang="sr-Latn-RS" smtClean="0">
                <a:solidFill>
                  <a:srgbClr val="FFCC66"/>
                </a:solidFill>
              </a:rPr>
              <a:t>napajanje</a:t>
            </a:r>
            <a:r>
              <a:rPr lang="hr-HR" altLang="sr-Latn-RS" smtClean="0"/>
              <a:t> uređaja </a:t>
            </a:r>
            <a:r>
              <a:rPr lang="hr-HR" altLang="sr-Latn-RS" smtClean="0">
                <a:solidFill>
                  <a:srgbClr val="FFCC66"/>
                </a:solidFill>
              </a:rPr>
              <a:t>iz računala</a:t>
            </a:r>
            <a:r>
              <a:rPr lang="hr-HR" altLang="sr-Latn-RS" smtClean="0"/>
              <a:t> te mogućnost </a:t>
            </a:r>
            <a:r>
              <a:rPr lang="hr-HR" altLang="sr-Latn-RS" smtClean="0">
                <a:solidFill>
                  <a:srgbClr val="FFCC66"/>
                </a:solidFill>
              </a:rPr>
              <a:t>spajanja vanjskih uređaja</a:t>
            </a:r>
            <a:r>
              <a:rPr lang="hr-HR" altLang="sr-Latn-RS" smtClean="0"/>
              <a:t> </a:t>
            </a:r>
            <a:br>
              <a:rPr lang="hr-HR" altLang="sr-Latn-RS" smtClean="0"/>
            </a:br>
            <a:r>
              <a:rPr lang="hr-HR" altLang="sr-Latn-RS" smtClean="0"/>
              <a:t>dok računalo radi.</a:t>
            </a:r>
          </a:p>
          <a:p>
            <a:pPr>
              <a:spcBef>
                <a:spcPct val="65000"/>
              </a:spcBef>
              <a:spcAft>
                <a:spcPct val="0"/>
              </a:spcAft>
            </a:pPr>
            <a:r>
              <a:rPr lang="hr-HR" altLang="sr-Latn-RS" smtClean="0"/>
              <a:t>Ako na USB sabirnicu želimo </a:t>
            </a:r>
            <a:br>
              <a:rPr lang="hr-HR" altLang="sr-Latn-RS" smtClean="0"/>
            </a:br>
            <a:r>
              <a:rPr lang="hr-HR" altLang="sr-Latn-RS" smtClean="0"/>
              <a:t>spojiti </a:t>
            </a:r>
            <a:r>
              <a:rPr lang="hr-HR" altLang="sr-Latn-RS" smtClean="0">
                <a:solidFill>
                  <a:srgbClr val="FFCC66"/>
                </a:solidFill>
              </a:rPr>
              <a:t>više vanjskih uređaja,</a:t>
            </a:r>
            <a:r>
              <a:rPr lang="hr-HR" altLang="sr-Latn-RS" smtClean="0"/>
              <a:t> </a:t>
            </a:r>
            <a:br>
              <a:rPr lang="hr-HR" altLang="sr-Latn-RS" smtClean="0"/>
            </a:br>
            <a:r>
              <a:rPr lang="hr-HR" altLang="sr-Latn-RS" smtClean="0"/>
              <a:t>potreban je </a:t>
            </a:r>
            <a:r>
              <a:rPr lang="hr-HR" altLang="sr-Latn-RS" smtClean="0">
                <a:solidFill>
                  <a:srgbClr val="FFCC66"/>
                </a:solidFill>
              </a:rPr>
              <a:t>USB koncentrator (</a:t>
            </a:r>
            <a:r>
              <a:rPr lang="hr-HR" altLang="sr-Latn-RS" i="1" smtClean="0">
                <a:solidFill>
                  <a:srgbClr val="FFCC66"/>
                </a:solidFill>
              </a:rPr>
              <a:t>hub</a:t>
            </a:r>
            <a:r>
              <a:rPr lang="hr-HR" altLang="sr-Latn-RS" smtClean="0">
                <a:solidFill>
                  <a:srgbClr val="FFCC66"/>
                </a:solidFill>
              </a:rPr>
              <a:t>).</a:t>
            </a:r>
          </a:p>
        </p:txBody>
      </p:sp>
      <p:pic>
        <p:nvPicPr>
          <p:cNvPr id="109574" name="Picture 7" descr="USB_Hub-rot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8" descr="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92600"/>
            <a:ext cx="2736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6" descr="elecom-usb-hub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3068638"/>
            <a:ext cx="1871662" cy="179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8BF74A5-6E64-46A2-8FDB-A95D301B27AF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07234" name="Rectangle 2">
            <a:extLst>
              <a:ext uri="{FF2B5EF4-FFF2-40B4-BE49-F238E27FC236}">
                <a16:creationId xmlns:a16="http://schemas.microsoft.com/office/drawing/2014/main" id="{B165AA6D-C7D9-48E8-BCBB-C8520A08A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USB koncentrator</a:t>
            </a:r>
          </a:p>
        </p:txBody>
      </p:sp>
      <p:sp>
        <p:nvSpPr>
          <p:cNvPr id="111621" name="Rectangle 3"/>
          <p:cNvSpPr>
            <a:spLocks noChangeArrowheads="1"/>
          </p:cNvSpPr>
          <p:nvPr/>
        </p:nvSpPr>
        <p:spPr bwMode="auto">
          <a:xfrm>
            <a:off x="468313" y="2205038"/>
            <a:ext cx="31670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1325" indent="-441325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300"/>
              <a:t>Na USB sabirnicu je </a:t>
            </a:r>
            <a:r>
              <a:rPr lang="hr-HR" altLang="sr-Latn-RS" sz="2300">
                <a:solidFill>
                  <a:srgbClr val="FFCC66"/>
                </a:solidFill>
              </a:rPr>
              <a:t>kombinacijom USB koncentratora</a:t>
            </a:r>
            <a:r>
              <a:rPr lang="hr-HR" altLang="sr-Latn-RS" sz="2300"/>
              <a:t>  moguće spojiti </a:t>
            </a:r>
            <a:r>
              <a:rPr lang="hr-HR" altLang="sr-Latn-RS" sz="2300">
                <a:solidFill>
                  <a:srgbClr val="FFCC66"/>
                </a:solidFill>
              </a:rPr>
              <a:t>do 127 vanjskih uređaja.</a:t>
            </a:r>
          </a:p>
        </p:txBody>
      </p:sp>
      <p:pic>
        <p:nvPicPr>
          <p:cNvPr id="111622" name="Picture 4" descr="tu2-40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133600"/>
            <a:ext cx="4970463" cy="3357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FA886DF-F6D3-4817-8FD3-5FD81DD8DB42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113667" name="Rectangle 12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200" smtClean="0"/>
              <a:t>(c) S.Šutalo i D.Grundler, 2009.</a:t>
            </a:r>
            <a:r>
              <a:rPr lang="hr-HR" altLang="sr-Latn-RS" sz="1400" smtClean="0"/>
              <a:t> </a:t>
            </a:r>
            <a:endParaRPr lang="en-US" altLang="sr-Latn-RS" sz="1400" smtClean="0"/>
          </a:p>
        </p:txBody>
      </p:sp>
      <p:sp>
        <p:nvSpPr>
          <p:cNvPr id="625666" name="Rectangle 2">
            <a:extLst>
              <a:ext uri="{FF2B5EF4-FFF2-40B4-BE49-F238E27FC236}">
                <a16:creationId xmlns:a16="http://schemas.microsoft.com/office/drawing/2014/main" id="{40089276-7F8C-467F-B269-CDFABAB97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Ulazno-izlazni sklopovi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10550" cy="4419600"/>
          </a:xfrm>
        </p:spPr>
        <p:txBody>
          <a:bodyPr/>
          <a:lstStyle/>
          <a:p>
            <a:r>
              <a:rPr lang="en-US" altLang="sr-Latn-RS" smtClean="0"/>
              <a:t>Ulazno-izlazni sklopovi omogućavaju </a:t>
            </a:r>
            <a:r>
              <a:rPr lang="en-US" altLang="sr-Latn-RS" smtClean="0">
                <a:solidFill>
                  <a:srgbClr val="FFCC66"/>
                </a:solidFill>
              </a:rPr>
              <a:t>komunikaciju s uređajima smještenim izvan kućišta računala</a:t>
            </a:r>
            <a:r>
              <a:rPr lang="en-US" altLang="sr-Latn-RS" smtClean="0"/>
              <a:t>. </a:t>
            </a:r>
          </a:p>
          <a:p>
            <a:r>
              <a:rPr lang="hr-HR" altLang="sr-Latn-RS" smtClean="0"/>
              <a:t>Oni</a:t>
            </a:r>
            <a:r>
              <a:rPr lang="en-US" altLang="sr-Latn-RS" smtClean="0"/>
              <a:t> </a:t>
            </a:r>
            <a:r>
              <a:rPr lang="hr-HR" altLang="sr-Latn-RS" smtClean="0">
                <a:solidFill>
                  <a:srgbClr val="FFCC66"/>
                </a:solidFill>
              </a:rPr>
              <a:t>povezuju </a:t>
            </a:r>
            <a:r>
              <a:rPr lang="en-US" altLang="sr-Latn-RS" smtClean="0"/>
              <a:t>računal</a:t>
            </a:r>
            <a:r>
              <a:rPr lang="hr-HR" altLang="sr-Latn-RS" smtClean="0"/>
              <a:t>o</a:t>
            </a:r>
            <a:r>
              <a:rPr lang="en-US" altLang="sr-Latn-RS" smtClean="0"/>
              <a:t> s okolinom te </a:t>
            </a:r>
            <a:r>
              <a:rPr lang="en-US" altLang="sr-Latn-RS" smtClean="0">
                <a:solidFill>
                  <a:srgbClr val="FFCC66"/>
                </a:solidFill>
              </a:rPr>
              <a:t>prenos</a:t>
            </a:r>
            <a:r>
              <a:rPr lang="hr-HR" altLang="sr-Latn-RS" smtClean="0">
                <a:solidFill>
                  <a:srgbClr val="FFCC66"/>
                </a:solidFill>
              </a:rPr>
              <a:t>e</a:t>
            </a:r>
            <a:r>
              <a:rPr lang="en-US" altLang="sr-Latn-RS" smtClean="0">
                <a:solidFill>
                  <a:srgbClr val="FFCC66"/>
                </a:solidFill>
              </a:rPr>
              <a:t> podataka</a:t>
            </a:r>
            <a:r>
              <a:rPr lang="en-US" altLang="sr-Latn-RS" smtClean="0"/>
              <a:t> između računala i okoline</a:t>
            </a:r>
            <a:r>
              <a:rPr lang="hr-HR" altLang="sr-Latn-R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3AB10B41-9FD8-4D99-80E3-34A43DEE619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15426" name="Rectangle 2">
            <a:extLst>
              <a:ext uri="{FF2B5EF4-FFF2-40B4-BE49-F238E27FC236}">
                <a16:creationId xmlns:a16="http://schemas.microsoft.com/office/drawing/2014/main" id="{C8B42794-337D-4E4B-8FB5-C50823E86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U</a:t>
            </a:r>
            <a:r>
              <a:rPr lang="en-US">
                <a:cs typeface="Times New Roman" pitchFamily="18" charset="0"/>
              </a:rPr>
              <a:t>lazno–izlazni sklopovi</a:t>
            </a:r>
            <a:endParaRPr lang="hr-HR">
              <a:cs typeface="Times New Roman" pitchFamily="18" charset="0"/>
            </a:endParaRP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1763713"/>
            <a:ext cx="8121650" cy="4098925"/>
          </a:xfrm>
          <a:noFill/>
        </p:spPr>
        <p:txBody>
          <a:bodyPr/>
          <a:lstStyle/>
          <a:p>
            <a:pPr marL="446088" indent="-446088"/>
            <a:r>
              <a:rPr lang="hr-HR" altLang="sr-Latn-RS" smtClean="0"/>
              <a:t>Za razliku od vanjskih sabirnica, ulazno-izlazni sklopovi omogućuju </a:t>
            </a:r>
            <a:r>
              <a:rPr lang="hr-HR" altLang="sr-Latn-RS" smtClean="0">
                <a:solidFill>
                  <a:srgbClr val="FFCC66"/>
                </a:solidFill>
              </a:rPr>
              <a:t>istodobni</a:t>
            </a:r>
            <a:r>
              <a:rPr lang="hr-HR" altLang="sr-Latn-RS" smtClean="0"/>
              <a:t> </a:t>
            </a:r>
            <a:r>
              <a:rPr lang="hr-HR" altLang="sr-Latn-RS" smtClean="0">
                <a:solidFill>
                  <a:srgbClr val="FFCC66"/>
                </a:solidFill>
              </a:rPr>
              <a:t>priključak samo jednog vanjskog uređaja na isti skup vodiča</a:t>
            </a:r>
            <a:r>
              <a:rPr lang="hr-HR" altLang="sr-Latn-RS" smtClean="0"/>
              <a:t>. </a:t>
            </a:r>
          </a:p>
          <a:p>
            <a:pPr marL="446088" indent="-446088"/>
            <a:r>
              <a:rPr lang="hr-HR" altLang="sr-Latn-RS" smtClean="0"/>
              <a:t>Najčešće korišteni ulazno-izlazni sklopovi su:</a:t>
            </a:r>
          </a:p>
          <a:p>
            <a:pPr marL="911225" lvl="1" indent="-285750"/>
            <a:r>
              <a:rPr lang="hr-HR" altLang="sr-Latn-RS" smtClean="0">
                <a:solidFill>
                  <a:srgbClr val="FFCC66"/>
                </a:solidFill>
              </a:rPr>
              <a:t>serijski, paralelni,</a:t>
            </a:r>
            <a:r>
              <a:rPr lang="hr-HR" altLang="sr-Latn-RS" smtClean="0"/>
              <a:t> </a:t>
            </a:r>
            <a:r>
              <a:rPr lang="hr-HR" altLang="sr-Latn-RS" smtClean="0">
                <a:solidFill>
                  <a:srgbClr val="FFCC66"/>
                </a:solidFill>
              </a:rPr>
              <a:t>PS/2</a:t>
            </a:r>
            <a:r>
              <a:rPr lang="hr-HR" altLang="sr-Latn-RS" smtClean="0"/>
              <a:t> (za miša i tipkovnicu).</a:t>
            </a:r>
            <a:endParaRPr lang="hr-HR" altLang="sr-Latn-RS" sz="1000" smtClean="0"/>
          </a:p>
        </p:txBody>
      </p:sp>
      <p:pic>
        <p:nvPicPr>
          <p:cNvPr id="115718" name="Picture 5" descr="ui sklop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53292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C33B5B3-9FAE-4BE4-A022-B9F8E2D1799E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47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19522" name="Rectangle 2">
            <a:extLst>
              <a:ext uri="{FF2B5EF4-FFF2-40B4-BE49-F238E27FC236}">
                <a16:creationId xmlns:a16="http://schemas.microsoft.com/office/drawing/2014/main" id="{9010D201-42F0-4ECA-8DCA-7A30CCAD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Serijski i paralelni U/I sklopovi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875" y="5229225"/>
            <a:ext cx="6264275" cy="1008063"/>
          </a:xfrm>
        </p:spPr>
        <p:txBody>
          <a:bodyPr/>
          <a:lstStyle/>
          <a:p>
            <a:r>
              <a:rPr lang="hr-HR" altLang="sr-Latn-RS" sz="2300" smtClean="0">
                <a:solidFill>
                  <a:srgbClr val="FFCC66"/>
                </a:solidFill>
                <a:cs typeface="Times New Roman" panose="02020603050405020304" pitchFamily="18" charset="0"/>
              </a:rPr>
              <a:t>Serijski sklop</a:t>
            </a:r>
            <a:r>
              <a:rPr lang="hr-HR" altLang="sr-Latn-RS" sz="2300" smtClean="0">
                <a:cs typeface="Times New Roman" panose="02020603050405020304" pitchFamily="18" charset="0"/>
              </a:rPr>
              <a:t> (engl. </a:t>
            </a:r>
            <a:r>
              <a:rPr lang="hr-HR" altLang="sr-Latn-RS" sz="2300" i="1" smtClean="0">
                <a:solidFill>
                  <a:srgbClr val="FFCC66"/>
                </a:solidFill>
                <a:cs typeface="Times New Roman" panose="02020603050405020304" pitchFamily="18" charset="0"/>
              </a:rPr>
              <a:t>COM</a:t>
            </a:r>
            <a:r>
              <a:rPr lang="hr-HR" altLang="sr-Latn-RS" sz="2300" i="1" smtClean="0">
                <a:cs typeface="Times New Roman" panose="02020603050405020304" pitchFamily="18" charset="0"/>
              </a:rPr>
              <a:t> port, serial port), </a:t>
            </a:r>
            <a:r>
              <a:rPr lang="hr-HR" altLang="sr-Latn-RS" sz="2300" smtClean="0"/>
              <a:t>i</a:t>
            </a:r>
            <a:r>
              <a:rPr lang="en-US" altLang="sr-Latn-RS" sz="2300" smtClean="0"/>
              <a:t>zveden s </a:t>
            </a:r>
            <a:r>
              <a:rPr lang="en-US" altLang="sr-Latn-RS" sz="2300" smtClean="0">
                <a:solidFill>
                  <a:srgbClr val="FFCC66"/>
                </a:solidFill>
              </a:rPr>
              <a:t>9</a:t>
            </a:r>
            <a:r>
              <a:rPr lang="hr-HR" altLang="sr-Latn-RS" sz="2300" smtClean="0">
                <a:solidFill>
                  <a:srgbClr val="FFCC66"/>
                </a:solidFill>
              </a:rPr>
              <a:t>-</a:t>
            </a:r>
            <a:r>
              <a:rPr lang="en-US" altLang="sr-Latn-RS" sz="2300" smtClean="0">
                <a:solidFill>
                  <a:srgbClr val="FFCC66"/>
                </a:solidFill>
              </a:rPr>
              <a:t>priključaka</a:t>
            </a:r>
            <a:r>
              <a:rPr lang="hr-HR" altLang="sr-Latn-RS" sz="2300" smtClean="0">
                <a:solidFill>
                  <a:srgbClr val="FFCC66"/>
                </a:solidFill>
              </a:rPr>
              <a:t>.</a:t>
            </a:r>
            <a:endParaRPr lang="hr-HR" altLang="sr-Latn-RS" sz="2300" smtClean="0"/>
          </a:p>
        </p:txBody>
      </p:sp>
      <p:sp>
        <p:nvSpPr>
          <p:cNvPr id="117766" name="Rectangle 4"/>
          <p:cNvSpPr>
            <a:spLocks noChangeArrowheads="1"/>
          </p:cNvSpPr>
          <p:nvPr/>
        </p:nvSpPr>
        <p:spPr bwMode="auto">
          <a:xfrm>
            <a:off x="2555875" y="1412875"/>
            <a:ext cx="6264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1325" indent="-441325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300">
                <a:solidFill>
                  <a:srgbClr val="FFCC66"/>
                </a:solidFill>
                <a:cs typeface="Times New Roman" panose="02020603050405020304" pitchFamily="18" charset="0"/>
              </a:rPr>
              <a:t>Paralelni sklop</a:t>
            </a:r>
            <a:r>
              <a:rPr lang="hr-HR" altLang="sr-Latn-RS" sz="2300">
                <a:cs typeface="Times New Roman" panose="02020603050405020304" pitchFamily="18" charset="0"/>
              </a:rPr>
              <a:t> </a:t>
            </a:r>
            <a:br>
              <a:rPr lang="hr-HR" altLang="sr-Latn-RS" sz="2300">
                <a:cs typeface="Times New Roman" panose="02020603050405020304" pitchFamily="18" charset="0"/>
              </a:rPr>
            </a:br>
            <a:r>
              <a:rPr lang="hr-HR" altLang="sr-Latn-RS" sz="2300">
                <a:cs typeface="Times New Roman" panose="02020603050405020304" pitchFamily="18" charset="0"/>
              </a:rPr>
              <a:t>(engl. </a:t>
            </a:r>
            <a:r>
              <a:rPr lang="hr-HR" altLang="sr-Latn-RS" sz="2300" i="1">
                <a:solidFill>
                  <a:srgbClr val="FFCC66"/>
                </a:solidFill>
                <a:cs typeface="Times New Roman" panose="02020603050405020304" pitchFamily="18" charset="0"/>
              </a:rPr>
              <a:t>LPT</a:t>
            </a:r>
            <a:r>
              <a:rPr lang="hr-HR" altLang="sr-Latn-RS" sz="2300" i="1">
                <a:cs typeface="Times New Roman" panose="02020603050405020304" pitchFamily="18" charset="0"/>
              </a:rPr>
              <a:t> port, printer port, paralel port), </a:t>
            </a:r>
            <a:r>
              <a:rPr lang="hr-HR" altLang="sr-Latn-RS" sz="2300">
                <a:cs typeface="Times New Roman" panose="02020603050405020304" pitchFamily="18" charset="0"/>
              </a:rPr>
              <a:t>izveden s </a:t>
            </a:r>
            <a:r>
              <a:rPr lang="hr-HR" altLang="sr-Latn-RS" sz="2300">
                <a:solidFill>
                  <a:srgbClr val="FFCC66"/>
                </a:solidFill>
                <a:cs typeface="Times New Roman" panose="02020603050405020304" pitchFamily="18" charset="0"/>
              </a:rPr>
              <a:t>25-priključaka.</a:t>
            </a:r>
            <a:endParaRPr lang="hr-HR" altLang="sr-Latn-RS" sz="2300"/>
          </a:p>
        </p:txBody>
      </p:sp>
      <p:grpSp>
        <p:nvGrpSpPr>
          <p:cNvPr id="117767" name="Group 14"/>
          <p:cNvGrpSpPr>
            <a:grpSpLocks/>
          </p:cNvGrpSpPr>
          <p:nvPr/>
        </p:nvGrpSpPr>
        <p:grpSpPr bwMode="auto">
          <a:xfrm>
            <a:off x="3348038" y="2714625"/>
            <a:ext cx="4608512" cy="2371725"/>
            <a:chOff x="1746" y="1891"/>
            <a:chExt cx="2903" cy="1494"/>
          </a:xfrm>
        </p:grpSpPr>
        <p:pic>
          <p:nvPicPr>
            <p:cNvPr id="117771" name="Picture 12" descr="ui sklopov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7"/>
            <a:stretch>
              <a:fillRect/>
            </a:stretch>
          </p:blipFill>
          <p:spPr bwMode="auto">
            <a:xfrm rot="-5400000">
              <a:off x="2601" y="1124"/>
              <a:ext cx="1194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527" name="AutoShape 7">
              <a:extLst>
                <a:ext uri="{FF2B5EF4-FFF2-40B4-BE49-F238E27FC236}">
                  <a16:creationId xmlns:a16="http://schemas.microsoft.com/office/drawing/2014/main" id="{E3FDDCB4-8DA1-47D0-A3A4-7B1152FAC6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79" y="1480"/>
              <a:ext cx="408" cy="167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619528" name="AutoShape 8">
              <a:extLst>
                <a:ext uri="{FF2B5EF4-FFF2-40B4-BE49-F238E27FC236}">
                  <a16:creationId xmlns:a16="http://schemas.microsoft.com/office/drawing/2014/main" id="{FF66AC6D-D9B3-4814-BF09-3283F3144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568"/>
              <a:ext cx="998" cy="54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619529" name="Line 9">
              <a:extLst>
                <a:ext uri="{FF2B5EF4-FFF2-40B4-BE49-F238E27FC236}">
                  <a16:creationId xmlns:a16="http://schemas.microsoft.com/office/drawing/2014/main" id="{778BE5A1-70F1-40AE-81FF-AEDC7636D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113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619530" name="Line 10">
              <a:extLst>
                <a:ext uri="{FF2B5EF4-FFF2-40B4-BE49-F238E27FC236}">
                  <a16:creationId xmlns:a16="http://schemas.microsoft.com/office/drawing/2014/main" id="{79C168AC-59EB-4C93-BC33-71F5633BC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" y="1891"/>
              <a:ext cx="29" cy="224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117768" name="Rectangle 15"/>
          <p:cNvSpPr>
            <a:spLocks noChangeArrowheads="1"/>
          </p:cNvSpPr>
          <p:nvPr/>
        </p:nvSpPr>
        <p:spPr bwMode="auto">
          <a:xfrm>
            <a:off x="428625" y="2420938"/>
            <a:ext cx="30718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1325" indent="-441325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/>
              <a:t>PS/2 vrata </a:t>
            </a:r>
            <a:br>
              <a:rPr lang="hr-HR" altLang="sr-Latn-RS"/>
            </a:br>
            <a:r>
              <a:rPr lang="hr-HR" altLang="sr-Latn-RS"/>
              <a:t>(engl.</a:t>
            </a:r>
            <a:r>
              <a:rPr lang="hr-HR" altLang="sr-Latn-RS" i="1"/>
              <a:t> PS/2 port</a:t>
            </a:r>
            <a:r>
              <a:rPr lang="hr-HR" altLang="sr-Latn-RS"/>
              <a:t>) </a:t>
            </a:r>
            <a:br>
              <a:rPr lang="hr-HR" altLang="sr-Latn-RS"/>
            </a:br>
            <a:r>
              <a:rPr lang="hr-HR" altLang="sr-Latn-RS"/>
              <a:t>služe </a:t>
            </a:r>
            <a:r>
              <a:rPr lang="hr-HR" altLang="sr-Latn-RS">
                <a:solidFill>
                  <a:srgbClr val="FFCC66"/>
                </a:solidFill>
              </a:rPr>
              <a:t>za </a:t>
            </a:r>
            <a:br>
              <a:rPr lang="hr-HR" altLang="sr-Latn-RS">
                <a:solidFill>
                  <a:srgbClr val="FFCC66"/>
                </a:solidFill>
              </a:rPr>
            </a:br>
            <a:r>
              <a:rPr lang="hr-HR" altLang="sr-Latn-RS">
                <a:solidFill>
                  <a:srgbClr val="FFCC66"/>
                </a:solidFill>
              </a:rPr>
              <a:t>spajanje </a:t>
            </a:r>
            <a:br>
              <a:rPr lang="hr-HR" altLang="sr-Latn-RS">
                <a:solidFill>
                  <a:srgbClr val="FFCC66"/>
                </a:solidFill>
              </a:rPr>
            </a:br>
            <a:r>
              <a:rPr lang="hr-HR" altLang="sr-Latn-RS">
                <a:solidFill>
                  <a:srgbClr val="FFCC66"/>
                </a:solidFill>
              </a:rPr>
              <a:t>tipkovnice </a:t>
            </a:r>
            <a:br>
              <a:rPr lang="hr-HR" altLang="sr-Latn-RS">
                <a:solidFill>
                  <a:srgbClr val="FFCC66"/>
                </a:solidFill>
              </a:rPr>
            </a:br>
            <a:r>
              <a:rPr lang="hr-HR" altLang="sr-Latn-RS">
                <a:solidFill>
                  <a:srgbClr val="FFCC66"/>
                </a:solidFill>
              </a:rPr>
              <a:t>i miša.</a:t>
            </a:r>
            <a:endParaRPr lang="en-US" altLang="sr-Latn-RS" sz="2000"/>
          </a:p>
        </p:txBody>
      </p:sp>
      <p:sp>
        <p:nvSpPr>
          <p:cNvPr id="117769" name="AutoShape 16"/>
          <p:cNvSpPr>
            <a:spLocks noChangeArrowheads="1"/>
          </p:cNvSpPr>
          <p:nvPr/>
        </p:nvSpPr>
        <p:spPr bwMode="auto">
          <a:xfrm>
            <a:off x="3492500" y="3035300"/>
            <a:ext cx="1023938" cy="16176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Latn-CS" altLang="sr-Latn-RS" sz="1800">
              <a:solidFill>
                <a:srgbClr val="A50021"/>
              </a:solidFill>
              <a:latin typeface="Garamond" panose="02020404030301010803" pitchFamily="18" charset="0"/>
            </a:endParaRPr>
          </a:p>
        </p:txBody>
      </p:sp>
      <p:sp>
        <p:nvSpPr>
          <p:cNvPr id="619537" name="Line 17">
            <a:extLst>
              <a:ext uri="{FF2B5EF4-FFF2-40B4-BE49-F238E27FC236}">
                <a16:creationId xmlns:a16="http://schemas.microsoft.com/office/drawing/2014/main" id="{3BB9BD68-6C89-480A-99E5-B1D0F46BE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0" y="3429000"/>
            <a:ext cx="6270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eaLnBrk="1" hangingPunct="1">
              <a:defRPr/>
            </a:pPr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D3F3BCBD-B302-4002-A92B-C9EBEEB4C83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48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74E86C15-6163-434F-B378-AEF6F0F82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Dodatni sklopovi</a:t>
            </a:r>
            <a:endParaRPr lang="en-US"/>
          </a:p>
        </p:txBody>
      </p:sp>
      <p:sp>
        <p:nvSpPr>
          <p:cNvPr id="11981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r-Latn-RS" smtClean="0"/>
              <a:t>Dodatni sklop</a:t>
            </a:r>
            <a:r>
              <a:rPr lang="hr-HR" altLang="sr-Latn-RS" smtClean="0"/>
              <a:t>ovi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proširuj</a:t>
            </a:r>
            <a:r>
              <a:rPr lang="hr-HR" altLang="sr-Latn-RS" smtClean="0">
                <a:solidFill>
                  <a:srgbClr val="FFCC66"/>
                </a:solidFill>
              </a:rPr>
              <a:t>u</a:t>
            </a:r>
            <a:r>
              <a:rPr lang="en-US" altLang="sr-Latn-RS" smtClean="0">
                <a:solidFill>
                  <a:srgbClr val="FFCC66"/>
                </a:solidFill>
              </a:rPr>
              <a:t> mogućnosti</a:t>
            </a:r>
            <a:r>
              <a:rPr lang="en-US" altLang="sr-Latn-RS" smtClean="0"/>
              <a:t> računala. </a:t>
            </a:r>
            <a:endParaRPr lang="hr-HR" altLang="sr-Latn-RS" smtClean="0"/>
          </a:p>
          <a:p>
            <a:r>
              <a:rPr lang="en-US" altLang="sr-Latn-RS" smtClean="0"/>
              <a:t>Njim</a:t>
            </a:r>
            <a:r>
              <a:rPr lang="hr-HR" altLang="sr-Latn-RS" smtClean="0"/>
              <a:t>a</a:t>
            </a:r>
            <a:r>
              <a:rPr lang="en-US" altLang="sr-Latn-RS" smtClean="0"/>
              <a:t> se računalu mogu dodati ili popraviti, primjerice, grafičke, zvukovne ili komunikacijske značajke</a:t>
            </a:r>
            <a:r>
              <a:rPr lang="hr-HR" altLang="sr-Latn-RS" smtClean="0"/>
              <a:t>.</a:t>
            </a:r>
            <a:endParaRPr lang="en-US" altLang="sr-Latn-RS" smtClean="0"/>
          </a:p>
        </p:txBody>
      </p:sp>
      <p:pic>
        <p:nvPicPr>
          <p:cNvPr id="119814" name="Picture 11" descr="68571-insert-wired-card-sma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989138"/>
            <a:ext cx="4391025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FC50CFA-A457-40D6-927D-F3B62C0C8468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49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2C72DB37-7FCC-4F43-8C4B-F8390D7FA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Priključak</a:t>
            </a:r>
            <a:endParaRPr lang="en-US">
              <a:cs typeface="Times New Roman" pitchFamily="18" charset="0"/>
            </a:endParaRPr>
          </a:p>
        </p:txBody>
      </p:sp>
      <p:sp>
        <p:nvSpPr>
          <p:cNvPr id="12186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10550" cy="2133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r-HR" altLang="sr-Latn-RS" smtClean="0">
                <a:cs typeface="Times New Roman" panose="02020603050405020304" pitchFamily="18" charset="0"/>
              </a:rPr>
              <a:t>Dodatni sklop (kartica ili adapter)</a:t>
            </a:r>
            <a:r>
              <a:rPr lang="hr-HR" altLang="sr-Latn-RS" smtClean="0">
                <a:solidFill>
                  <a:srgbClr val="FFCC66"/>
                </a:solidFill>
                <a:cs typeface="Times New Roman" panose="02020603050405020304" pitchFamily="18" charset="0"/>
              </a:rPr>
              <a:t> završava priključkom </a:t>
            </a:r>
            <a:r>
              <a:rPr lang="hr-HR" altLang="sr-Latn-RS" smtClean="0"/>
              <a:t>koji je moguće utaknuti </a:t>
            </a:r>
            <a:r>
              <a:rPr lang="hr-HR" altLang="sr-Latn-RS" smtClean="0">
                <a:solidFill>
                  <a:srgbClr val="FFCC66"/>
                </a:solidFill>
              </a:rPr>
              <a:t>u odgovarajuću priključnicu na matičnoj ploči računala</a:t>
            </a:r>
            <a:r>
              <a:rPr lang="hr-HR" altLang="sr-Latn-RS" smtClean="0"/>
              <a:t>.</a:t>
            </a:r>
            <a:endParaRPr lang="en-US" altLang="sr-Latn-RS" sz="2000" smtClean="0"/>
          </a:p>
        </p:txBody>
      </p:sp>
      <p:grpSp>
        <p:nvGrpSpPr>
          <p:cNvPr id="121862" name="Group 12"/>
          <p:cNvGrpSpPr>
            <a:grpSpLocks/>
          </p:cNvGrpSpPr>
          <p:nvPr/>
        </p:nvGrpSpPr>
        <p:grpSpPr bwMode="auto">
          <a:xfrm>
            <a:off x="1116013" y="3213100"/>
            <a:ext cx="6913562" cy="2778125"/>
            <a:chOff x="703" y="2024"/>
            <a:chExt cx="4355" cy="1750"/>
          </a:xfrm>
        </p:grpSpPr>
        <p:pic>
          <p:nvPicPr>
            <p:cNvPr id="121863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2024"/>
              <a:ext cx="2404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4" name="Picture 10" descr="SMedia-Ti-4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024"/>
              <a:ext cx="2313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02A6767-2286-4053-BB01-2BB022E3DE0C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89478" name="Rectangle 6">
            <a:extLst>
              <a:ext uri="{FF2B5EF4-FFF2-40B4-BE49-F238E27FC236}">
                <a16:creationId xmlns:a16="http://schemas.microsoft.com/office/drawing/2014/main" id="{89DABB84-1512-49BE-ADC7-8FBF67BC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Programska podrška</a:t>
            </a:r>
            <a:endParaRPr lang="en-US" dirty="0"/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907088" cy="4419600"/>
          </a:xfrm>
        </p:spPr>
        <p:txBody>
          <a:bodyPr/>
          <a:lstStyle/>
          <a:p>
            <a:r>
              <a:rPr lang="hr-HR" altLang="sr-Latn-RS" dirty="0" smtClean="0"/>
              <a:t>Programsku se podršku </a:t>
            </a:r>
            <a:br>
              <a:rPr lang="hr-HR" altLang="sr-Latn-RS" dirty="0" smtClean="0"/>
            </a:br>
            <a:r>
              <a:rPr lang="hr-HR" altLang="sr-Latn-RS" dirty="0" smtClean="0"/>
              <a:t>može podijeliti na:</a:t>
            </a:r>
          </a:p>
          <a:p>
            <a:pPr lvl="1"/>
            <a:r>
              <a:rPr lang="hr-HR" altLang="sr-Latn-RS" dirty="0" smtClean="0">
                <a:solidFill>
                  <a:srgbClr val="FFCC66"/>
                </a:solidFill>
              </a:rPr>
              <a:t>operacijske sustave</a:t>
            </a:r>
            <a:r>
              <a:rPr lang="hr-HR" altLang="sr-Latn-RS" dirty="0" smtClean="0"/>
              <a:t>,</a:t>
            </a:r>
          </a:p>
          <a:p>
            <a:pPr lvl="1"/>
            <a:r>
              <a:rPr lang="hr-HR" altLang="sr-Latn-RS" dirty="0" smtClean="0">
                <a:solidFill>
                  <a:srgbClr val="FFCC66"/>
                </a:solidFill>
              </a:rPr>
              <a:t>namjenske programe</a:t>
            </a:r>
            <a:r>
              <a:rPr lang="hr-HR" altLang="sr-Latn-RS" dirty="0" smtClean="0"/>
              <a:t> (aplikacije).</a:t>
            </a:r>
            <a:endParaRPr lang="en-US" altLang="sr-Latn-RS" dirty="0" smtClean="0"/>
          </a:p>
        </p:txBody>
      </p:sp>
      <p:pic>
        <p:nvPicPr>
          <p:cNvPr id="27654" name="Picture 11" descr="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149725"/>
            <a:ext cx="7848600" cy="1512888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606" y="1747839"/>
            <a:ext cx="3641810" cy="2039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C4794F9-BEB1-428B-9AFA-7EC14A4EC5DF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50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E48C29C6-9EBB-4BEC-97A1-D149877ED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>
                <a:cs typeface="Times New Roman" pitchFamily="18" charset="0"/>
              </a:rPr>
              <a:t>Dodatni sklopovi (kartice)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239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3213" cy="15414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r-HR" altLang="sr-Latn-RS" smtClean="0"/>
              <a:t>Dodatni sklopovi imaju </a:t>
            </a:r>
            <a:r>
              <a:rPr lang="hr-HR" altLang="sr-Latn-RS" smtClean="0">
                <a:solidFill>
                  <a:srgbClr val="FFCC66"/>
                </a:solidFill>
              </a:rPr>
              <a:t>priključnice </a:t>
            </a:r>
            <a:r>
              <a:rPr lang="hr-HR" altLang="sr-Latn-RS" smtClean="0"/>
              <a:t>na</a:t>
            </a:r>
            <a:r>
              <a:rPr lang="hr-HR" altLang="sr-Latn-RS" smtClean="0">
                <a:solidFill>
                  <a:srgbClr val="FFCC66"/>
                </a:solidFill>
              </a:rPr>
              <a:t> stražnjoj strani računala </a:t>
            </a:r>
            <a:r>
              <a:rPr lang="hr-HR" altLang="sr-Latn-RS" smtClean="0"/>
              <a:t>za priključak vanjskih uređaja</a:t>
            </a:r>
            <a:r>
              <a:rPr lang="hr-HR" altLang="sr-Latn-RS" smtClean="0">
                <a:solidFill>
                  <a:srgbClr val="FFCC66"/>
                </a:solidFill>
              </a:rPr>
              <a:t>.</a:t>
            </a:r>
            <a:endParaRPr lang="en-US" altLang="sr-Latn-RS" sz="2000" smtClean="0"/>
          </a:p>
        </p:txBody>
      </p:sp>
      <p:sp>
        <p:nvSpPr>
          <p:cNvPr id="513041" name="AutoShape 17">
            <a:extLst>
              <a:ext uri="{FF2B5EF4-FFF2-40B4-BE49-F238E27FC236}">
                <a16:creationId xmlns:a16="http://schemas.microsoft.com/office/drawing/2014/main" id="{AFFD2032-91E8-4603-967D-53F71512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6338"/>
            <a:ext cx="2447925" cy="576262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sr-Latn-C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23911" name="Group 25"/>
          <p:cNvGrpSpPr>
            <a:grpSpLocks/>
          </p:cNvGrpSpPr>
          <p:nvPr/>
        </p:nvGrpSpPr>
        <p:grpSpPr bwMode="auto">
          <a:xfrm>
            <a:off x="971550" y="2708275"/>
            <a:ext cx="7775575" cy="3455988"/>
            <a:chOff x="612" y="1706"/>
            <a:chExt cx="4898" cy="2177"/>
          </a:xfrm>
        </p:grpSpPr>
        <p:pic>
          <p:nvPicPr>
            <p:cNvPr id="123912" name="Picture 8" descr="por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257" y="969"/>
              <a:ext cx="930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42" name="AutoShape 18">
              <a:extLst>
                <a:ext uri="{FF2B5EF4-FFF2-40B4-BE49-F238E27FC236}">
                  <a16:creationId xmlns:a16="http://schemas.microsoft.com/office/drawing/2014/main" id="{9641CD4C-D8B5-4801-A9E2-777D8E47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339"/>
              <a:ext cx="1361" cy="544"/>
            </a:xfrm>
            <a:prstGeom prst="wedgeRectCallout">
              <a:avLst>
                <a:gd name="adj1" fmla="val 54116"/>
                <a:gd name="adj2" fmla="val -95588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priključak na grafičku karticu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3043" name="AutoShape 19">
              <a:extLst>
                <a:ext uri="{FF2B5EF4-FFF2-40B4-BE49-F238E27FC236}">
                  <a16:creationId xmlns:a16="http://schemas.microsoft.com/office/drawing/2014/main" id="{818C86DE-A8EA-4551-8947-AFD05FB0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475"/>
              <a:ext cx="816" cy="318"/>
            </a:xfrm>
            <a:prstGeom prst="wedgeRectCallout">
              <a:avLst>
                <a:gd name="adj1" fmla="val 28431"/>
                <a:gd name="adj2" fmla="val -176417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zvučnici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3045" name="AutoShape 21">
              <a:extLst>
                <a:ext uri="{FF2B5EF4-FFF2-40B4-BE49-F238E27FC236}">
                  <a16:creationId xmlns:a16="http://schemas.microsoft.com/office/drawing/2014/main" id="{8D256158-A3B0-4954-B9ED-734A56F08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3475"/>
              <a:ext cx="816" cy="318"/>
            </a:xfrm>
            <a:prstGeom prst="wedgeRectCallout">
              <a:avLst>
                <a:gd name="adj1" fmla="val -45468"/>
                <a:gd name="adj2" fmla="val -174843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slušalice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3046" name="AutoShape 22">
              <a:extLst>
                <a:ext uri="{FF2B5EF4-FFF2-40B4-BE49-F238E27FC236}">
                  <a16:creationId xmlns:a16="http://schemas.microsoft.com/office/drawing/2014/main" id="{19CF6037-9FE9-4C72-920F-F163F939E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840"/>
              <a:ext cx="816" cy="318"/>
            </a:xfrm>
            <a:prstGeom prst="wedgeRectCallout">
              <a:avLst>
                <a:gd name="adj1" fmla="val -84681"/>
                <a:gd name="adj2" fmla="val -2829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mikrofon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3047" name="AutoShape 23">
              <a:extLst>
                <a:ext uri="{FF2B5EF4-FFF2-40B4-BE49-F238E27FC236}">
                  <a16:creationId xmlns:a16="http://schemas.microsoft.com/office/drawing/2014/main" id="{F7A01394-8722-4EC6-B233-18B0A4ABE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706"/>
              <a:ext cx="771" cy="500"/>
            </a:xfrm>
            <a:prstGeom prst="wedgeRectCallout">
              <a:avLst>
                <a:gd name="adj1" fmla="val -106940"/>
                <a:gd name="adj2" fmla="val 9800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igrača palica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13048" name="AutoShape 24">
              <a:extLst>
                <a:ext uri="{FF2B5EF4-FFF2-40B4-BE49-F238E27FC236}">
                  <a16:creationId xmlns:a16="http://schemas.microsoft.com/office/drawing/2014/main" id="{D8017B5E-05B6-4BBC-9078-693E1EE2D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706"/>
              <a:ext cx="1315" cy="500"/>
            </a:xfrm>
            <a:prstGeom prst="wedgeRectCallout">
              <a:avLst>
                <a:gd name="adj1" fmla="val 32815"/>
                <a:gd name="adj2" fmla="val 10200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hr-HR" sz="22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priključak na mrežnu karticu</a:t>
              </a:r>
              <a:endPara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F92709C-F78B-4D8F-B233-FE108A6C0990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51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14402" name="Rectangle 2">
            <a:extLst>
              <a:ext uri="{FF2B5EF4-FFF2-40B4-BE49-F238E27FC236}">
                <a16:creationId xmlns:a16="http://schemas.microsoft.com/office/drawing/2014/main" id="{D0795B52-F350-421E-8947-BA8617029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Hlađenje</a:t>
            </a:r>
            <a:endParaRPr lang="en-US"/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r-Latn-RS" smtClean="0"/>
              <a:t>Svaki se </a:t>
            </a:r>
            <a:r>
              <a:rPr lang="en-US" altLang="sr-Latn-RS" smtClean="0">
                <a:solidFill>
                  <a:srgbClr val="FFCC66"/>
                </a:solidFill>
              </a:rPr>
              <a:t>elektronički uređaj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pri radu zagrijava</a:t>
            </a:r>
            <a:r>
              <a:rPr lang="en-US" altLang="sr-Latn-RS" smtClean="0"/>
              <a:t>.</a:t>
            </a:r>
            <a:endParaRPr lang="hr-HR" altLang="sr-Latn-RS" smtClean="0"/>
          </a:p>
          <a:p>
            <a:r>
              <a:rPr lang="en-US" altLang="sr-Latn-RS" smtClean="0"/>
              <a:t>Pretjerano zagrijavanje je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štetno i skra</a:t>
            </a:r>
            <a:r>
              <a:rPr lang="hr-HR" altLang="sr-Latn-RS" smtClean="0"/>
              <a:t>ćuje </a:t>
            </a:r>
            <a:r>
              <a:rPr lang="en-US" altLang="sr-Latn-RS" smtClean="0"/>
              <a:t>radni vijek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elektroničkih komponenata. </a:t>
            </a:r>
            <a:endParaRPr lang="hr-HR" altLang="sr-Latn-RS" smtClean="0"/>
          </a:p>
          <a:p>
            <a:r>
              <a:rPr lang="en-US" altLang="sr-Latn-RS" smtClean="0"/>
              <a:t>Na sklopove </a:t>
            </a:r>
            <a:r>
              <a:rPr lang="en-US" altLang="sr-Latn-RS" smtClean="0">
                <a:solidFill>
                  <a:srgbClr val="FFCC66"/>
                </a:solidFill>
              </a:rPr>
              <a:t>koji stvaraju </a:t>
            </a:r>
            <a:r>
              <a:rPr lang="hr-HR" altLang="sr-Latn-RS" smtClean="0">
                <a:solidFill>
                  <a:srgbClr val="FFCC66"/>
                </a:solidFill>
              </a:rPr>
              <a:t/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en-US" altLang="sr-Latn-RS" smtClean="0">
                <a:solidFill>
                  <a:srgbClr val="FFCC66"/>
                </a:solidFill>
              </a:rPr>
              <a:t>mnogo topline</a:t>
            </a:r>
            <a:r>
              <a:rPr lang="en-US" altLang="sr-Latn-RS" smtClean="0"/>
              <a:t> stavljaju se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hladnjaci</a:t>
            </a:r>
          </a:p>
        </p:txBody>
      </p:sp>
      <p:pic>
        <p:nvPicPr>
          <p:cNvPr id="1259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6BC87533-5B25-417C-B5A4-9DA22D8A6B51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52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3E2A7AEC-1272-4BFD-A01D-249C3B30E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Hladnjaci</a:t>
            </a:r>
            <a:endParaRPr lang="en-US"/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538663" cy="4419600"/>
          </a:xfrm>
        </p:spPr>
        <p:txBody>
          <a:bodyPr/>
          <a:lstStyle/>
          <a:p>
            <a:r>
              <a:rPr lang="hr-HR" altLang="sr-Latn-RS" smtClean="0"/>
              <a:t>Hladnjaci</a:t>
            </a:r>
            <a:r>
              <a:rPr lang="en-US" altLang="sr-Latn-RS" smtClean="0"/>
              <a:t> su </a:t>
            </a:r>
            <a:r>
              <a:rPr lang="en-US" altLang="sr-Latn-RS" smtClean="0">
                <a:solidFill>
                  <a:srgbClr val="FFCC66"/>
                </a:solidFill>
              </a:rPr>
              <a:t>metalni dijelovi</a:t>
            </a:r>
            <a:r>
              <a:rPr lang="en-US" altLang="sr-Latn-RS" smtClean="0"/>
              <a:t> (obično od aluminija koji dobro vodi toplinu) </a:t>
            </a:r>
            <a:r>
              <a:rPr lang="hr-HR" altLang="sr-Latn-RS" smtClean="0">
                <a:solidFill>
                  <a:srgbClr val="FFCC66"/>
                </a:solidFill>
              </a:rPr>
              <a:t>preko čije se</a:t>
            </a:r>
            <a:r>
              <a:rPr lang="en-US" altLang="sr-Latn-RS" smtClean="0">
                <a:solidFill>
                  <a:srgbClr val="FFCC66"/>
                </a:solidFill>
              </a:rPr>
              <a:t> površin</a:t>
            </a:r>
            <a:r>
              <a:rPr lang="hr-HR" altLang="sr-Latn-RS" smtClean="0">
                <a:solidFill>
                  <a:srgbClr val="FFCC66"/>
                </a:solidFill>
              </a:rPr>
              <a:t>e </a:t>
            </a:r>
            <a:r>
              <a:rPr lang="en-US" altLang="sr-Latn-RS" smtClean="0">
                <a:solidFill>
                  <a:srgbClr val="FFCC66"/>
                </a:solidFill>
              </a:rPr>
              <a:t>toplin</a:t>
            </a:r>
            <a:r>
              <a:rPr lang="hr-HR" altLang="sr-Latn-RS" smtClean="0">
                <a:solidFill>
                  <a:srgbClr val="FFCC66"/>
                </a:solidFill>
              </a:rPr>
              <a:t>a</a:t>
            </a:r>
            <a:r>
              <a:rPr lang="en-US" altLang="sr-Latn-RS" smtClean="0">
                <a:solidFill>
                  <a:srgbClr val="FFCC66"/>
                </a:solidFill>
              </a:rPr>
              <a:t>  isijava</a:t>
            </a:r>
            <a:r>
              <a:rPr lang="hr-HR" altLang="sr-Latn-RS" smtClean="0">
                <a:solidFill>
                  <a:srgbClr val="FFCC66"/>
                </a:solidFill>
              </a:rPr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u okolinu</a:t>
            </a:r>
            <a:r>
              <a:rPr lang="hr-HR" altLang="sr-Latn-RS" smtClean="0"/>
              <a:t>.</a:t>
            </a:r>
            <a:endParaRPr lang="en-US" altLang="sr-Latn-RS" smtClean="0"/>
          </a:p>
        </p:txBody>
      </p:sp>
      <p:pic>
        <p:nvPicPr>
          <p:cNvPr id="128006" name="Picture 4" descr="hladnj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089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C2B6846D-4AD0-4E44-9063-DCE7EFA1940B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53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27714" name="Rectangle 2">
            <a:extLst>
              <a:ext uri="{FF2B5EF4-FFF2-40B4-BE49-F238E27FC236}">
                <a16:creationId xmlns:a16="http://schemas.microsoft.com/office/drawing/2014/main" id="{B005B664-63D9-4EE4-A56E-956114EAA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Ventilatori</a:t>
            </a:r>
            <a:endParaRPr lang="en-US"/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610100" cy="4419600"/>
          </a:xfrm>
        </p:spPr>
        <p:txBody>
          <a:bodyPr/>
          <a:lstStyle/>
          <a:p>
            <a:r>
              <a:rPr lang="hr-HR" altLang="sr-Latn-RS" smtClean="0"/>
              <a:t>R</a:t>
            </a:r>
            <a:r>
              <a:rPr lang="en-US" altLang="sr-Latn-RS" smtClean="0"/>
              <a:t>ačunala se rashlađuju</a:t>
            </a:r>
            <a:r>
              <a:rPr lang="hr-HR" altLang="sr-Latn-RS" smtClean="0"/>
              <a:t> i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ispuhivanjem toplog zraka i upuhivanjem hladnijeg zraka</a:t>
            </a:r>
            <a:r>
              <a:rPr lang="en-US" altLang="sr-Latn-RS" smtClean="0"/>
              <a:t> pomoću ventilatora. </a:t>
            </a:r>
            <a:endParaRPr lang="hr-HR" altLang="sr-Latn-RS" smtClean="0"/>
          </a:p>
          <a:p>
            <a:r>
              <a:rPr lang="en-US" altLang="sr-Latn-RS" smtClean="0"/>
              <a:t>U računalu se obično nalazi nekoliko ventilatora.</a:t>
            </a:r>
          </a:p>
        </p:txBody>
      </p:sp>
      <p:pic>
        <p:nvPicPr>
          <p:cNvPr id="130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18611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429BFFBB-723D-4863-871C-93FBE74F0699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54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555012" name="Rectangle 4">
            <a:extLst>
              <a:ext uri="{FF2B5EF4-FFF2-40B4-BE49-F238E27FC236}">
                <a16:creationId xmlns:a16="http://schemas.microsoft.com/office/drawing/2014/main" id="{90403504-223F-4367-BA15-CE6BD271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Ventilatori</a:t>
            </a:r>
            <a:endParaRPr lang="en-US"/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altLang="sr-Latn-RS" smtClean="0"/>
              <a:t>Ventilator se npr.</a:t>
            </a:r>
            <a:r>
              <a:rPr lang="en-US" altLang="sr-Latn-RS" smtClean="0"/>
              <a:t> ugrađ</a:t>
            </a:r>
            <a:r>
              <a:rPr lang="hr-HR" altLang="sr-Latn-RS" smtClean="0"/>
              <a:t>uje</a:t>
            </a:r>
            <a:r>
              <a:rPr lang="en-US" altLang="sr-Latn-RS" smtClean="0"/>
              <a:t> </a:t>
            </a:r>
            <a:r>
              <a:rPr lang="en-US" altLang="sr-Latn-RS" smtClean="0">
                <a:solidFill>
                  <a:srgbClr val="FFCC66"/>
                </a:solidFill>
              </a:rPr>
              <a:t>neposredno na hladnjak procesora</a:t>
            </a:r>
            <a:r>
              <a:rPr lang="en-US" altLang="sr-Latn-RS" smtClean="0"/>
              <a:t>. </a:t>
            </a:r>
            <a:endParaRPr lang="hr-HR" altLang="sr-Latn-RS" smtClean="0"/>
          </a:p>
          <a:p>
            <a:r>
              <a:rPr lang="en-US" altLang="sr-Latn-RS" smtClean="0"/>
              <a:t>Suvremeni procesori se u radu toliko zagriju da bi bez hladnjaka i ventilatora prestali raditi za nekoliko minuta. </a:t>
            </a:r>
          </a:p>
        </p:txBody>
      </p:sp>
      <p:pic>
        <p:nvPicPr>
          <p:cNvPr id="132102" name="Picture 6" descr="hladnjak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267"/>
          <a:stretch>
            <a:fillRect/>
          </a:stretch>
        </p:blipFill>
        <p:spPr>
          <a:xfrm>
            <a:off x="4648200" y="1866900"/>
            <a:ext cx="3886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1A5B0FE-6F92-4A83-86CB-2A45C3AB91F7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55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9D9C258F-712E-4269-AB9B-2FB253223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Hlađenje tekućinom</a:t>
            </a: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sr-Latn-RS" smtClean="0"/>
              <a:t>Kod nekih se računala procesor hladi </a:t>
            </a:r>
            <a:r>
              <a:rPr lang="en-US" altLang="sr-Latn-RS" smtClean="0">
                <a:solidFill>
                  <a:srgbClr val="FFCC66"/>
                </a:solidFill>
              </a:rPr>
              <a:t>tekućinom</a:t>
            </a:r>
            <a:r>
              <a:rPr lang="en-US" altLang="sr-Latn-RS" smtClean="0"/>
              <a:t> što je </a:t>
            </a:r>
            <a:r>
              <a:rPr lang="en-US" altLang="sr-Latn-RS" smtClean="0">
                <a:solidFill>
                  <a:srgbClr val="FFCC66"/>
                </a:solidFill>
              </a:rPr>
              <a:t>bolje, ali je i skuplje</a:t>
            </a:r>
            <a:r>
              <a:rPr lang="en-US" altLang="sr-Latn-RS" smtClean="0"/>
              <a:t> te zahtjeva ugradnju dodatnog uređaja za hlađenje.</a:t>
            </a:r>
            <a:r>
              <a:rPr lang="en-US" altLang="sr-Latn-RS" sz="2000" smtClean="0"/>
              <a:t> </a:t>
            </a:r>
          </a:p>
          <a:p>
            <a:endParaRPr lang="en-US" altLang="sr-Latn-RS" sz="2000" smtClean="0"/>
          </a:p>
          <a:p>
            <a:endParaRPr lang="en-US" altLang="sr-Latn-RS" sz="2000" smtClean="0"/>
          </a:p>
        </p:txBody>
      </p:sp>
      <p:pic>
        <p:nvPicPr>
          <p:cNvPr id="134150" name="Picture 6" descr="untitle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1685925"/>
            <a:ext cx="360045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A81AB5B-21F2-42C1-9EDB-05998B2A5A57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74D24E1B-2103-404F-B11C-E47827860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Digitalni računalni sustav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1042988" y="2133600"/>
            <a:ext cx="3889375" cy="1511300"/>
          </a:xfrm>
          <a:prstGeom prst="roundRect">
            <a:avLst>
              <a:gd name="adj" fmla="val 16667"/>
            </a:avLst>
          </a:prstGeom>
          <a:noFill/>
          <a:ln w="349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Latn-CS" altLang="sr-Latn-RS" sz="1800">
              <a:latin typeface="Garamond" panose="02020404030301010803" pitchFamily="18" charset="0"/>
            </a:endParaRPr>
          </a:p>
        </p:txBody>
      </p:sp>
      <p:sp>
        <p:nvSpPr>
          <p:cNvPr id="29702" name="AutoShape 4"/>
          <p:cNvSpPr>
            <a:spLocks noChangeArrowheads="1"/>
          </p:cNvSpPr>
          <p:nvPr/>
        </p:nvSpPr>
        <p:spPr bwMode="auto">
          <a:xfrm>
            <a:off x="5724525" y="2133600"/>
            <a:ext cx="2376488" cy="1511300"/>
          </a:xfrm>
          <a:prstGeom prst="roundRect">
            <a:avLst>
              <a:gd name="adj" fmla="val 16667"/>
            </a:avLst>
          </a:prstGeom>
          <a:noFill/>
          <a:ln w="349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Latn-CS" altLang="sr-Latn-RS" sz="1800">
              <a:latin typeface="Garamond" panose="02020404030301010803" pitchFamily="18" charset="0"/>
            </a:endParaRPr>
          </a:p>
        </p:txBody>
      </p:sp>
      <p:sp>
        <p:nvSpPr>
          <p:cNvPr id="29703" name="AutoShape 5"/>
          <p:cNvSpPr>
            <a:spLocks noChangeArrowheads="1"/>
          </p:cNvSpPr>
          <p:nvPr/>
        </p:nvSpPr>
        <p:spPr bwMode="auto">
          <a:xfrm>
            <a:off x="2916238" y="4364038"/>
            <a:ext cx="3889375" cy="1511300"/>
          </a:xfrm>
          <a:prstGeom prst="roundRect">
            <a:avLst>
              <a:gd name="adj" fmla="val 16667"/>
            </a:avLst>
          </a:prstGeom>
          <a:noFill/>
          <a:ln w="349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sr-Latn-CS" altLang="sr-Latn-RS" sz="1800">
              <a:latin typeface="Garamond" panose="02020404030301010803" pitchFamily="18" charset="0"/>
            </a:endParaRPr>
          </a:p>
        </p:txBody>
      </p:sp>
      <p:sp>
        <p:nvSpPr>
          <p:cNvPr id="434182" name="Rectangle 6">
            <a:extLst>
              <a:ext uri="{FF2B5EF4-FFF2-40B4-BE49-F238E27FC236}">
                <a16:creationId xmlns:a16="http://schemas.microsoft.com/office/drawing/2014/main" id="{BB9C61EF-AA5F-45BD-9108-CCA25E05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276475"/>
            <a:ext cx="39592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125" indent="-273050" eaLnBrk="1" hangingPunct="1">
              <a:defRPr/>
            </a:pPr>
            <a:r>
              <a:rPr lang="hr-H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RAČUNALO:</a:t>
            </a:r>
            <a:endParaRPr lang="hr-HR" sz="22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 marL="365125" indent="-273050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sklopovlje (engl</a:t>
            </a:r>
            <a:r>
              <a:rPr lang="hr-HR" sz="22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r-HR" sz="22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hardware</a:t>
            </a: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  <a:endParaRPr lang="hr-HR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 marL="365125" indent="-273050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programi (engl. </a:t>
            </a:r>
            <a:r>
              <a:rPr lang="hr-HR" sz="22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software</a:t>
            </a: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434183" name="Rectangle 7">
            <a:extLst>
              <a:ext uri="{FF2B5EF4-FFF2-40B4-BE49-F238E27FC236}">
                <a16:creationId xmlns:a16="http://schemas.microsoft.com/office/drawing/2014/main" id="{03E3B879-F0B5-4E3C-9256-6FEACC3C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205038"/>
            <a:ext cx="2159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638" indent="-274638" eaLnBrk="1" hangingPunct="1">
              <a:defRPr/>
            </a:pPr>
            <a:r>
              <a:rPr lang="hr-H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ČOVJEK:</a:t>
            </a:r>
            <a:endParaRPr lang="hr-HR" sz="22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 marL="274638" indent="-274638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konstruktor</a:t>
            </a:r>
            <a:endParaRPr lang="hr-HR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 marL="274638" indent="-274638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programer</a:t>
            </a:r>
            <a:endParaRPr lang="hr-HR" sz="2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Symbol" pitchFamily="18" charset="2"/>
            </a:endParaRPr>
          </a:p>
          <a:p>
            <a:pPr marL="274638" indent="-274638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korisnik</a:t>
            </a:r>
          </a:p>
        </p:txBody>
      </p:sp>
      <p:sp>
        <p:nvSpPr>
          <p:cNvPr id="434184" name="Text Box 8">
            <a:extLst>
              <a:ext uri="{FF2B5EF4-FFF2-40B4-BE49-F238E27FC236}">
                <a16:creationId xmlns:a16="http://schemas.microsoft.com/office/drawing/2014/main" id="{A6684E0D-342F-4014-B23E-DB3821E6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4537075"/>
            <a:ext cx="39608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125" indent="-349250" eaLnBrk="1" hangingPunct="1">
              <a:defRPr/>
            </a:pPr>
            <a:r>
              <a:rPr lang="hr-H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ULAZNO-IZLAZNI UREĐAJI</a:t>
            </a:r>
            <a:endParaRPr lang="hr-HR" sz="22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marL="365125" indent="-349250" eaLnBrk="1" hangingPunct="1">
              <a:buClr>
                <a:srgbClr val="FFCC66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omogućuju međusobnu komunikaciju</a:t>
            </a:r>
          </a:p>
        </p:txBody>
      </p:sp>
      <p:sp>
        <p:nvSpPr>
          <p:cNvPr id="434185" name="AutoShape 9">
            <a:extLst>
              <a:ext uri="{FF2B5EF4-FFF2-40B4-BE49-F238E27FC236}">
                <a16:creationId xmlns:a16="http://schemas.microsoft.com/office/drawing/2014/main" id="{E24CFB44-3AAF-482C-9116-5E32D86E2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789363"/>
            <a:ext cx="647700" cy="5032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34186" name="AutoShape 10">
            <a:extLst>
              <a:ext uri="{FF2B5EF4-FFF2-40B4-BE49-F238E27FC236}">
                <a16:creationId xmlns:a16="http://schemas.microsoft.com/office/drawing/2014/main" id="{9764D46D-4908-4A4A-A2B9-26D958DB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89363"/>
            <a:ext cx="647700" cy="5032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4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4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4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4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4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4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3158039-7D36-4485-A92A-C64383E21454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30FE6381-4F44-42DA-B8BF-DFD58CA90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Times New Roman" pitchFamily="18" charset="0"/>
              </a:rPr>
              <a:t>T</a:t>
            </a:r>
            <a:r>
              <a:rPr lang="hr-HR" sz="4000">
                <a:cs typeface="Times New Roman" pitchFamily="18" charset="0"/>
              </a:rPr>
              <a:t>emeljna</a:t>
            </a:r>
            <a:r>
              <a:rPr lang="en-US" sz="4000">
                <a:cs typeface="Times New Roman" pitchFamily="18" charset="0"/>
              </a:rPr>
              <a:t> </a:t>
            </a:r>
            <a:r>
              <a:rPr lang="hr-HR" sz="4000">
                <a:cs typeface="Times New Roman" pitchFamily="18" charset="0"/>
              </a:rPr>
              <a:t>građa računala</a:t>
            </a:r>
            <a:endParaRPr lang="hr-HR" sz="4000"/>
          </a:p>
        </p:txBody>
      </p:sp>
      <p:pic>
        <p:nvPicPr>
          <p:cNvPr id="31749" name="Picture 3" descr="ne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5532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1606B097-6B11-4972-B5A8-6EB33BF16B40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493570" name="Rectangle 2">
            <a:extLst>
              <a:ext uri="{FF2B5EF4-FFF2-40B4-BE49-F238E27FC236}">
                <a16:creationId xmlns:a16="http://schemas.microsoft.com/office/drawing/2014/main" id="{7359AA35-4FBB-4492-880D-9FC9224FC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Središnja jedinica za obradu</a:t>
            </a:r>
            <a:endParaRPr lang="en-US">
              <a:cs typeface="Times New Roman" pitchFamily="18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3213" cy="4419600"/>
          </a:xfrm>
        </p:spPr>
        <p:txBody>
          <a:bodyPr/>
          <a:lstStyle/>
          <a:p>
            <a:r>
              <a:rPr lang="hr-HR" altLang="sr-Latn-RS" smtClean="0">
                <a:solidFill>
                  <a:srgbClr val="FFCC66"/>
                </a:solidFill>
              </a:rPr>
              <a:t>Z</a:t>
            </a:r>
            <a:r>
              <a:rPr lang="en-US" altLang="sr-Latn-RS" smtClean="0">
                <a:solidFill>
                  <a:srgbClr val="FFCC66"/>
                </a:solidFill>
              </a:rPr>
              <a:t>adata</a:t>
            </a:r>
            <a:r>
              <a:rPr lang="hr-HR" altLang="sr-Latn-RS" smtClean="0">
                <a:solidFill>
                  <a:srgbClr val="FFCC66"/>
                </a:solidFill>
              </a:rPr>
              <a:t>k  središnje jedinice za obradu </a:t>
            </a:r>
            <a:r>
              <a:rPr lang="hr-HR" altLang="sr-Latn-RS" smtClean="0"/>
              <a:t>je:</a:t>
            </a:r>
          </a:p>
          <a:p>
            <a:pPr lvl="1"/>
            <a:r>
              <a:rPr lang="hr-HR" altLang="sr-Latn-RS" smtClean="0">
                <a:solidFill>
                  <a:srgbClr val="FFCC66"/>
                </a:solidFill>
              </a:rPr>
              <a:t>obrada</a:t>
            </a:r>
            <a:r>
              <a:rPr lang="en-US" altLang="sr-Latn-RS" smtClean="0"/>
              <a:t> podat</a:t>
            </a:r>
            <a:r>
              <a:rPr lang="hr-HR" altLang="sr-Latn-RS" smtClean="0"/>
              <a:t>a</a:t>
            </a:r>
            <a:r>
              <a:rPr lang="en-US" altLang="sr-Latn-RS" smtClean="0"/>
              <a:t>k</a:t>
            </a:r>
            <a:r>
              <a:rPr lang="hr-HR" altLang="sr-Latn-RS" smtClean="0"/>
              <a:t>a,</a:t>
            </a:r>
          </a:p>
          <a:p>
            <a:pPr lvl="1"/>
            <a:r>
              <a:rPr lang="hr-HR" altLang="sr-Latn-RS" smtClean="0">
                <a:solidFill>
                  <a:srgbClr val="FFCC66"/>
                </a:solidFill>
              </a:rPr>
              <a:t>upravljanje </a:t>
            </a:r>
            <a:r>
              <a:rPr lang="en-US" altLang="sr-Latn-RS" smtClean="0"/>
              <a:t>protok</a:t>
            </a:r>
            <a:r>
              <a:rPr lang="hr-HR" altLang="sr-Latn-RS" smtClean="0"/>
              <a:t>om</a:t>
            </a:r>
            <a:r>
              <a:rPr lang="en-US" altLang="sr-Latn-RS" smtClean="0"/>
              <a:t> podataka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između pojedinih dijelova </a:t>
            </a: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en-US" altLang="sr-Latn-RS" smtClean="0"/>
              <a:t>sustava</a:t>
            </a:r>
            <a:r>
              <a:rPr lang="hr-HR" altLang="sr-Latn-RS" smtClean="0"/>
              <a:t>,</a:t>
            </a:r>
          </a:p>
          <a:p>
            <a:pPr lvl="1"/>
            <a:r>
              <a:rPr lang="hr-HR" altLang="sr-Latn-RS" smtClean="0">
                <a:solidFill>
                  <a:srgbClr val="FFCC66"/>
                </a:solidFill>
              </a:rPr>
              <a:t>usklađivanje i nadzor</a:t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en-US" altLang="sr-Latn-RS" smtClean="0"/>
              <a:t> rad</a:t>
            </a:r>
            <a:r>
              <a:rPr lang="hr-HR" altLang="sr-Latn-RS" smtClean="0"/>
              <a:t>a</a:t>
            </a:r>
            <a:r>
              <a:rPr lang="en-US" altLang="sr-Latn-RS" smtClean="0"/>
              <a:t> cijelog sustava</a:t>
            </a:r>
            <a:r>
              <a:rPr lang="hr-HR" altLang="sr-Latn-RS" smtClean="0"/>
              <a:t>.</a:t>
            </a:r>
            <a:endParaRPr lang="en-US" altLang="sr-Latn-RS" smtClean="0"/>
          </a:p>
        </p:txBody>
      </p:sp>
      <p:pic>
        <p:nvPicPr>
          <p:cNvPr id="33798" name="Picture 7" descr="microprocessor-ic-chi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276475"/>
            <a:ext cx="3390900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1681951-D79B-4686-A31B-5F345EB2B594}" type="slidenum">
              <a:rPr lang="en-US" altLang="sr-Latn-RS" sz="1000" smtClean="0">
                <a:latin typeface="Arial Black" panose="020B0A04020102020204" pitchFamily="34" charset="0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sr-Latn-RS" sz="1000" smtClean="0">
              <a:latin typeface="Arial Black" panose="020B0A04020102020204" pitchFamily="34" charset="0"/>
            </a:endParaRP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sr-Latn-RS" sz="1200" dirty="0" smtClean="0"/>
              <a:t>(c) </a:t>
            </a:r>
            <a:r>
              <a:rPr lang="en-US" altLang="sr-Latn-RS" sz="1200" dirty="0" err="1" smtClean="0"/>
              <a:t>S.Šutalo</a:t>
            </a:r>
            <a:r>
              <a:rPr lang="en-US" altLang="sr-Latn-RS" sz="1200" dirty="0" smtClean="0"/>
              <a:t> </a:t>
            </a:r>
            <a:r>
              <a:rPr lang="en-US" altLang="sr-Latn-RS" sz="1200" dirty="0" err="1" smtClean="0"/>
              <a:t>i</a:t>
            </a:r>
            <a:r>
              <a:rPr lang="en-US" altLang="sr-Latn-RS" sz="1200" dirty="0" smtClean="0"/>
              <a:t> </a:t>
            </a:r>
            <a:r>
              <a:rPr lang="en-US" altLang="sr-Latn-RS" sz="1200" dirty="0" err="1" smtClean="0"/>
              <a:t>D.Grundler</a:t>
            </a:r>
            <a:r>
              <a:rPr lang="en-US" altLang="sr-Latn-RS" sz="1200" dirty="0" smtClean="0"/>
              <a:t>, 2009.</a:t>
            </a:r>
            <a:r>
              <a:rPr lang="hr-HR" altLang="sr-Latn-RS" sz="1400" dirty="0" smtClean="0"/>
              <a:t> </a:t>
            </a:r>
            <a:endParaRPr lang="en-US" altLang="sr-Latn-RS" sz="1400" dirty="0" smtClean="0"/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375FD562-1B66-4461-8771-3B1688595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cs typeface="Times New Roman" pitchFamily="18" charset="0"/>
              </a:rPr>
              <a:t>Središnja jedinica za obradu</a:t>
            </a:r>
            <a:endParaRPr lang="en-US">
              <a:cs typeface="Times New Roman" pitchFamily="18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94650" cy="2133600"/>
          </a:xfrm>
        </p:spPr>
        <p:txBody>
          <a:bodyPr/>
          <a:lstStyle/>
          <a:p>
            <a:pPr defTabSz="990600"/>
            <a:r>
              <a:rPr lang="hr-HR" altLang="sr-Latn-RS" smtClean="0">
                <a:cs typeface="Times New Roman" panose="02020603050405020304" pitchFamily="18" charset="0"/>
              </a:rPr>
              <a:t>Središnja jedinica za obradu</a:t>
            </a:r>
            <a:r>
              <a:rPr lang="hr-HR" altLang="sr-Latn-RS" smtClean="0"/>
              <a:t> (engl</a:t>
            </a:r>
            <a:r>
              <a:rPr lang="hr-HR" altLang="sr-Latn-RS" i="1" smtClean="0"/>
              <a:t>. CPU</a:t>
            </a:r>
            <a:r>
              <a:rPr lang="hr-HR" altLang="sr-Latn-RS" smtClean="0"/>
              <a:t>) sastavljena je od </a:t>
            </a:r>
            <a:r>
              <a:rPr lang="hr-HR" altLang="sr-Latn-RS" smtClean="0">
                <a:solidFill>
                  <a:srgbClr val="FFCC66"/>
                </a:solidFill>
              </a:rPr>
              <a:t>dva </a:t>
            </a:r>
            <a:r>
              <a:rPr lang="hr-HR" altLang="sr-Latn-RS" smtClean="0"/>
              <a:t>osnovna</a:t>
            </a:r>
            <a:r>
              <a:rPr lang="hr-HR" altLang="sr-Latn-RS" smtClean="0">
                <a:solidFill>
                  <a:srgbClr val="FFCC66"/>
                </a:solidFill>
              </a:rPr>
              <a:t> dijela:</a:t>
            </a:r>
            <a:br>
              <a:rPr lang="hr-HR" altLang="sr-Latn-RS" smtClean="0">
                <a:solidFill>
                  <a:srgbClr val="FFCC66"/>
                </a:solidFill>
              </a:rPr>
            </a:br>
            <a:endParaRPr lang="hr-HR" altLang="sr-Latn-RS" sz="800" smtClean="0">
              <a:solidFill>
                <a:srgbClr val="FFCC66"/>
              </a:solidFill>
            </a:endParaRPr>
          </a:p>
          <a:p>
            <a:pPr marL="990600" lvl="1" indent="-369888" defTabSz="990600"/>
            <a:r>
              <a:rPr lang="hr-HR" altLang="sr-Latn-RS" smtClean="0">
                <a:solidFill>
                  <a:srgbClr val="FFCC66"/>
                </a:solidFill>
              </a:rPr>
              <a:t>aritmetičko logičke </a:t>
            </a:r>
            <a:br>
              <a:rPr lang="hr-HR" altLang="sr-Latn-RS" smtClean="0">
                <a:solidFill>
                  <a:srgbClr val="FFCC66"/>
                </a:solidFill>
              </a:rPr>
            </a:br>
            <a:r>
              <a:rPr lang="hr-HR" altLang="sr-Latn-RS" smtClean="0">
                <a:solidFill>
                  <a:srgbClr val="FFCC66"/>
                </a:solidFill>
              </a:rPr>
              <a:t>jedinice,</a:t>
            </a:r>
            <a:endParaRPr lang="hr-HR" altLang="sr-Latn-RS" smtClean="0"/>
          </a:p>
          <a:p>
            <a:pPr marL="990600" lvl="1" indent="-369888" defTabSz="990600"/>
            <a:r>
              <a:rPr lang="hr-HR" altLang="sr-Latn-RS" smtClean="0">
                <a:solidFill>
                  <a:srgbClr val="FFCC66"/>
                </a:solidFill>
              </a:rPr>
              <a:t>upravljačke jedinice.</a:t>
            </a:r>
            <a:endParaRPr lang="en-US" altLang="sr-Latn-RS" sz="2000" smtClean="0"/>
          </a:p>
        </p:txBody>
      </p:sp>
      <p:pic>
        <p:nvPicPr>
          <p:cNvPr id="35846" name="Picture 8" descr="proces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" b="13470"/>
          <a:stretch>
            <a:fillRect/>
          </a:stretch>
        </p:blipFill>
        <p:spPr>
          <a:xfrm>
            <a:off x="4643438" y="2636838"/>
            <a:ext cx="3887787" cy="2449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obljeno">
  <a:themeElements>
    <a:clrScheme name="">
      <a:dk1>
        <a:srgbClr val="BECBD8"/>
      </a:dk1>
      <a:lt1>
        <a:srgbClr val="FFFFFF"/>
      </a:lt1>
      <a:dk2>
        <a:srgbClr val="232949"/>
      </a:dk2>
      <a:lt2>
        <a:srgbClr val="FFFFFF"/>
      </a:lt2>
      <a:accent1>
        <a:srgbClr val="0099CC"/>
      </a:accent1>
      <a:accent2>
        <a:srgbClr val="B5DBE3"/>
      </a:accent2>
      <a:accent3>
        <a:srgbClr val="ACACB1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66"/>
      </a:hlink>
      <a:folHlink>
        <a:srgbClr val="475171"/>
      </a:folHlink>
    </a:clrScheme>
    <a:fontScheme name="Zaoblje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Zaobljeno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obljeno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1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2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3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424C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4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2F4D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5">
        <a:dk1>
          <a:srgbClr val="BECBD8"/>
        </a:dk1>
        <a:lt1>
          <a:srgbClr val="FFFFFF"/>
        </a:lt1>
        <a:dk2>
          <a:srgbClr val="232949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CB1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3C4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obljeno 16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66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1461</Words>
  <Application>Microsoft Office PowerPoint</Application>
  <PresentationFormat>Prikaz na zaslonu (4:3)</PresentationFormat>
  <Paragraphs>283</Paragraphs>
  <Slides>55</Slides>
  <Notes>55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55</vt:i4>
      </vt:variant>
    </vt:vector>
  </HeadingPairs>
  <TitlesOfParts>
    <vt:vector size="62" baseType="lpstr">
      <vt:lpstr>Arial</vt:lpstr>
      <vt:lpstr>Wingdings</vt:lpstr>
      <vt:lpstr>Times New Roman</vt:lpstr>
      <vt:lpstr>Arial Black</vt:lpstr>
      <vt:lpstr>Garamond</vt:lpstr>
      <vt:lpstr>Symbol</vt:lpstr>
      <vt:lpstr>Zaobljeno</vt:lpstr>
      <vt:lpstr>Osnovna građa računala</vt:lpstr>
      <vt:lpstr>Sklopovlje računala</vt:lpstr>
      <vt:lpstr>Sklopovlje računala</vt:lpstr>
      <vt:lpstr>Programska podrška</vt:lpstr>
      <vt:lpstr>Programska podrška</vt:lpstr>
      <vt:lpstr>Digitalni računalni sustav</vt:lpstr>
      <vt:lpstr>Temeljna građa računala</vt:lpstr>
      <vt:lpstr>Središnja jedinica za obradu</vt:lpstr>
      <vt:lpstr>Središnja jedinica za obradu</vt:lpstr>
      <vt:lpstr>Procesor</vt:lpstr>
      <vt:lpstr>Takt procesora</vt:lpstr>
      <vt:lpstr>Chipset</vt:lpstr>
      <vt:lpstr>Chipset</vt:lpstr>
      <vt:lpstr>Memorija</vt:lpstr>
      <vt:lpstr>Memorija</vt:lpstr>
      <vt:lpstr>Radna memorija</vt:lpstr>
      <vt:lpstr>Radna memorija</vt:lpstr>
      <vt:lpstr>Radna memorija</vt:lpstr>
      <vt:lpstr>Brza priručna memorija</vt:lpstr>
      <vt:lpstr>Brza priručna memorija</vt:lpstr>
      <vt:lpstr>Brza priručna memorija, L1</vt:lpstr>
      <vt:lpstr>Brza priručna memorija</vt:lpstr>
      <vt:lpstr>Brza priručna memorija</vt:lpstr>
      <vt:lpstr>Trajne memorije, ROM</vt:lpstr>
      <vt:lpstr>Matična ploča</vt:lpstr>
      <vt:lpstr>Matična ploča</vt:lpstr>
      <vt:lpstr>Povezivanje dijelova računala</vt:lpstr>
      <vt:lpstr>Sabirnice</vt:lpstr>
      <vt:lpstr>Sabirnice</vt:lpstr>
      <vt:lpstr>Unutarnje sabirnice</vt:lpstr>
      <vt:lpstr>Priključnice</vt:lpstr>
      <vt:lpstr>Priključnice</vt:lpstr>
      <vt:lpstr>Priključnice</vt:lpstr>
      <vt:lpstr>Unutarnje sabirnice</vt:lpstr>
      <vt:lpstr>PCI Express sabirnica</vt:lpstr>
      <vt:lpstr>PCI Express sabirnica</vt:lpstr>
      <vt:lpstr>PCI Express sabirnica</vt:lpstr>
      <vt:lpstr>Komunikacija dijelova sklopovlja</vt:lpstr>
      <vt:lpstr>Vanjske sabirnice</vt:lpstr>
      <vt:lpstr>Vanjske sabirnice</vt:lpstr>
      <vt:lpstr>USB</vt:lpstr>
      <vt:lpstr>USB</vt:lpstr>
      <vt:lpstr>USB</vt:lpstr>
      <vt:lpstr>USB koncentrator</vt:lpstr>
      <vt:lpstr>Ulazno-izlazni sklopovi</vt:lpstr>
      <vt:lpstr>Ulazno–izlazni sklopovi</vt:lpstr>
      <vt:lpstr>Serijski i paralelni U/I sklopovi</vt:lpstr>
      <vt:lpstr>Dodatni sklopovi</vt:lpstr>
      <vt:lpstr>Priključak</vt:lpstr>
      <vt:lpstr>Dodatni sklopovi (kartice)</vt:lpstr>
      <vt:lpstr>Hlađenje</vt:lpstr>
      <vt:lpstr>Hladnjaci</vt:lpstr>
      <vt:lpstr>Ventilatori</vt:lpstr>
      <vt:lpstr>Ventilatori</vt:lpstr>
      <vt:lpstr>Hlađenje tekućinom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2007</dc:title>
  <dc:creator>Ostali</dc:creator>
  <cp:lastModifiedBy>sanja perman</cp:lastModifiedBy>
  <cp:revision>382</cp:revision>
  <dcterms:created xsi:type="dcterms:W3CDTF">2008-06-17T13:53:05Z</dcterms:created>
  <dcterms:modified xsi:type="dcterms:W3CDTF">2018-10-17T09:36:26Z</dcterms:modified>
</cp:coreProperties>
</file>