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2"/>
  </p:notesMasterIdLst>
  <p:sldIdLst>
    <p:sldId id="256" r:id="rId2"/>
    <p:sldId id="257" r:id="rId3"/>
    <p:sldId id="259" r:id="rId4"/>
    <p:sldId id="272" r:id="rId5"/>
    <p:sldId id="260" r:id="rId6"/>
    <p:sldId id="274" r:id="rId7"/>
    <p:sldId id="262" r:id="rId8"/>
    <p:sldId id="264" r:id="rId9"/>
    <p:sldId id="271" r:id="rId10"/>
    <p:sldId id="270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 varScale="1">
        <p:scale>
          <a:sx n="87" d="100"/>
          <a:sy n="8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E8530-771F-412C-9A6C-27AF73A9E031}" type="datetimeFigureOut">
              <a:rPr lang="hr-HR" smtClean="0"/>
              <a:t>14.5.2017.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9B3CA-98D3-472E-A2D6-74A91AA6D4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5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01D5-8391-4A19-B820-E78B1A9B813A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73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714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95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3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99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09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80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88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0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83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5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93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86BA3A6-4D70-4418-B334-1019E3A8551C}" type="datetimeFigureOut">
              <a:rPr lang="hr-HR" smtClean="0"/>
              <a:pPr/>
              <a:t>14.5.2017.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0F202EE-C06F-44EF-9571-5A1D1BE075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2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1196752"/>
            <a:ext cx="7730052" cy="1661936"/>
          </a:xfrm>
        </p:spPr>
        <p:txBody>
          <a:bodyPr>
            <a:normAutofit/>
          </a:bodyPr>
          <a:lstStyle/>
          <a:p>
            <a:r>
              <a:rPr lang="hr-HR" sz="5400" dirty="0" smtClean="0"/>
              <a:t>Škola ambasador Europskog parlamenta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https://scontent-vie1-1.xx.fbcdn.net/v/t34.0-12/16443618_1301145893256893_1082919227_n.png?oh=1e19741e122d05a6cd0ed5ae06014a9c&amp;oe=5898FA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573016"/>
            <a:ext cx="5743575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832" y="0"/>
            <a:ext cx="922183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Robert Schuman (1886. – 1963.)</a:t>
            </a:r>
            <a:endParaRPr lang="hr-B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" b="355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BA" dirty="0" smtClean="0"/>
              <a:t>Utemeljitelj Europske zajednice ugljena i čelika</a:t>
            </a:r>
            <a:endParaRPr lang="hr-BA" dirty="0"/>
          </a:p>
        </p:txBody>
      </p:sp>
      <p:pic>
        <p:nvPicPr>
          <p:cNvPr id="1028" name="Picture 4" descr="Slikovni rezultat za european coal and steel commun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21009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331640" y="404664"/>
            <a:ext cx="5995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502604"/>
                </a:solidFill>
              </a:rPr>
              <a:t>Kratka povijest Europske unije</a:t>
            </a:r>
            <a:endParaRPr lang="hr-HR" sz="3200" b="1" dirty="0">
              <a:solidFill>
                <a:srgbClr val="502604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043608" y="1268760"/>
            <a:ext cx="720080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600" b="1" dirty="0" smtClean="0"/>
              <a:t>1951.  Europska zajednica za ugljen i čelik</a:t>
            </a:r>
            <a:r>
              <a:rPr lang="pl-PL" sz="1600" dirty="0" smtClean="0"/>
              <a:t>(</a:t>
            </a:r>
            <a:r>
              <a:rPr lang="hr-HR" sz="1600" dirty="0" smtClean="0"/>
              <a:t> Njemačka, Francuska, Belgija, Nizozemska, Luksemburg i Italija)</a:t>
            </a:r>
          </a:p>
          <a:p>
            <a:pPr>
              <a:buFont typeface="Wingdings" pitchFamily="2" charset="2"/>
              <a:buChar char="q"/>
            </a:pPr>
            <a:r>
              <a:rPr lang="pl-PL" sz="1600" b="1" dirty="0" smtClean="0"/>
              <a:t>1957. Europske ekonomske zajednice </a:t>
            </a:r>
            <a:r>
              <a:rPr lang="pl-PL" sz="1600" dirty="0" smtClean="0"/>
              <a:t>i </a:t>
            </a:r>
            <a:r>
              <a:rPr lang="pl-PL" sz="1600" b="1" dirty="0" smtClean="0"/>
              <a:t>Europske zajednice za atomsku energiju</a:t>
            </a:r>
            <a:r>
              <a:rPr lang="pl-PL" sz="1600" dirty="0" smtClean="0"/>
              <a:t>(</a:t>
            </a:r>
            <a:r>
              <a:rPr lang="hr-HR" sz="1600" dirty="0" smtClean="0"/>
              <a:t> Danska, Irska i Ujedinjeno Kraljevstvo -1973.)</a:t>
            </a:r>
          </a:p>
          <a:p>
            <a:pPr>
              <a:buFont typeface="Wingdings" pitchFamily="2" charset="2"/>
              <a:buChar char="q"/>
            </a:pPr>
            <a:r>
              <a:rPr lang="hr-HR" sz="1600" b="1" dirty="0" smtClean="0"/>
              <a:t>1979.  Europski</a:t>
            </a:r>
            <a:r>
              <a:rPr lang="hr-HR" sz="1600" u="sng" dirty="0" smtClean="0"/>
              <a:t> </a:t>
            </a:r>
            <a:r>
              <a:rPr lang="hr-HR" sz="1600" b="1" dirty="0" smtClean="0"/>
              <a:t>parlament</a:t>
            </a:r>
            <a:r>
              <a:rPr lang="hr-HR" sz="1600" dirty="0" smtClean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hr-HR" sz="1600" dirty="0" smtClean="0"/>
              <a:t>1981.  Grčka</a:t>
            </a:r>
          </a:p>
          <a:p>
            <a:pPr>
              <a:buFont typeface="Wingdings" pitchFamily="2" charset="2"/>
              <a:buChar char="q"/>
            </a:pPr>
            <a:r>
              <a:rPr lang="hr-HR" sz="1600" dirty="0" smtClean="0"/>
              <a:t>1986.  Španjolska i Portugal</a:t>
            </a:r>
            <a:endParaRPr lang="hr-HR" sz="1600" dirty="0"/>
          </a:p>
        </p:txBody>
      </p:sp>
      <p:sp>
        <p:nvSpPr>
          <p:cNvPr id="6" name="Strelica dolje 5"/>
          <p:cNvSpPr/>
          <p:nvPr/>
        </p:nvSpPr>
        <p:spPr>
          <a:xfrm>
            <a:off x="4355976" y="3140968"/>
            <a:ext cx="432048" cy="720080"/>
          </a:xfrm>
          <a:prstGeom prst="downArrow">
            <a:avLst>
              <a:gd name="adj1" fmla="val 28622"/>
              <a:gd name="adj2" fmla="val 371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411760" y="38610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1. studenog 1993. </a:t>
            </a:r>
            <a:r>
              <a:rPr lang="hr-HR" b="1" dirty="0" smtClean="0"/>
              <a:t>EUROPSKA UNIJA</a:t>
            </a:r>
            <a:endParaRPr lang="hr-HR" b="1" dirty="0"/>
          </a:p>
        </p:txBody>
      </p:sp>
      <p:sp>
        <p:nvSpPr>
          <p:cNvPr id="9" name="Strelica dolje 8"/>
          <p:cNvSpPr/>
          <p:nvPr/>
        </p:nvSpPr>
        <p:spPr>
          <a:xfrm>
            <a:off x="4355976" y="4221088"/>
            <a:ext cx="432048" cy="576064"/>
          </a:xfrm>
          <a:prstGeom prst="downArrow">
            <a:avLst>
              <a:gd name="adj1" fmla="val 17103"/>
              <a:gd name="adj2" fmla="val 371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1187624" y="4869160"/>
            <a:ext cx="7056784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1400" dirty="0" smtClean="0"/>
              <a:t>1995. Švedska,Austrija i Finska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 smtClean="0"/>
              <a:t>2004.</a:t>
            </a:r>
            <a:r>
              <a:rPr lang="vi-VN" sz="1400" dirty="0" smtClean="0"/>
              <a:t>Češka,Slovačka,Poljska,Malta,Cipar,Slovenija,Mađarska,Estonija</a:t>
            </a:r>
            <a:r>
              <a:rPr lang="hr-HR" sz="1400" dirty="0" smtClean="0"/>
              <a:t>,</a:t>
            </a:r>
          </a:p>
          <a:p>
            <a:r>
              <a:rPr lang="vi-VN" sz="1400" dirty="0" smtClean="0"/>
              <a:t> Latvija i Litva</a:t>
            </a:r>
            <a:endParaRPr lang="hr-HR" sz="1400" dirty="0" smtClean="0"/>
          </a:p>
          <a:p>
            <a:pPr>
              <a:buFont typeface="Wingdings" pitchFamily="2" charset="2"/>
              <a:buChar char="q"/>
            </a:pPr>
            <a:r>
              <a:rPr lang="hr-HR" sz="1400" dirty="0" smtClean="0"/>
              <a:t>2007. Bugarska i Rumunjska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 smtClean="0"/>
              <a:t>2013. Hrvatska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5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10" y="0"/>
            <a:ext cx="91649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Slikovni rezultat za European United Left–Nordic Green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368" y="3152938"/>
            <a:ext cx="2143140" cy="1601943"/>
          </a:xfrm>
          <a:prstGeom prst="rect">
            <a:avLst/>
          </a:prstGeom>
          <a:noFill/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274890" y="-341547"/>
            <a:ext cx="7269480" cy="1325562"/>
          </a:xfrm>
        </p:spPr>
        <p:txBody>
          <a:bodyPr/>
          <a:lstStyle/>
          <a:p>
            <a:r>
              <a:rPr lang="hr-HR" dirty="0" smtClean="0"/>
              <a:t>Europski parlament</a:t>
            </a:r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274890" y="1009798"/>
            <a:ext cx="7498080" cy="1500198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hr-HR" dirty="0" smtClean="0"/>
              <a:t>750 predstavnika i predsjednik</a:t>
            </a:r>
          </a:p>
          <a:p>
            <a:pPr>
              <a:buBlip>
                <a:blip r:embed="rId4"/>
              </a:buBlip>
            </a:pPr>
            <a:r>
              <a:rPr lang="hr-HR" dirty="0" smtClean="0"/>
              <a:t>8 klubova  +  nezavisni</a:t>
            </a:r>
          </a:p>
          <a:p>
            <a:pPr>
              <a:buBlip>
                <a:blip r:embed="rId4"/>
              </a:buBlip>
            </a:pPr>
            <a:endParaRPr lang="hr-HR" dirty="0" smtClean="0"/>
          </a:p>
          <a:p>
            <a:pPr>
              <a:buBlip>
                <a:blip r:embed="rId4"/>
              </a:buBlip>
            </a:pPr>
            <a:endParaRPr lang="hr-HR" dirty="0" smtClean="0"/>
          </a:p>
          <a:p>
            <a:pPr>
              <a:buBlip>
                <a:blip r:embed="rId4"/>
              </a:buBlip>
            </a:pPr>
            <a:endParaRPr lang="hr-HR" dirty="0" smtClean="0"/>
          </a:p>
          <a:p>
            <a:pPr>
              <a:buBlip>
                <a:blip r:embed="rId4"/>
              </a:buBlip>
            </a:pPr>
            <a:endParaRPr lang="hr-HR" dirty="0" smtClean="0"/>
          </a:p>
          <a:p>
            <a:pPr>
              <a:buBlip>
                <a:blip r:embed="rId4"/>
              </a:buBlip>
            </a:pPr>
            <a:endParaRPr lang="hr-HR" dirty="0" smtClean="0"/>
          </a:p>
          <a:p>
            <a:pPr>
              <a:buBlip>
                <a:blip r:embed="rId4"/>
              </a:buBlip>
            </a:pPr>
            <a:endParaRPr lang="hr-HR" dirty="0"/>
          </a:p>
        </p:txBody>
      </p:sp>
      <p:pic>
        <p:nvPicPr>
          <p:cNvPr id="6146" name="Picture 2" descr="Slikovni rezultat za e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28" y="2081368"/>
            <a:ext cx="2399203" cy="1285884"/>
          </a:xfrm>
          <a:prstGeom prst="rect">
            <a:avLst/>
          </a:prstGeom>
          <a:noFill/>
        </p:spPr>
      </p:pic>
      <p:pic>
        <p:nvPicPr>
          <p:cNvPr id="6150" name="Picture 6" descr="Slikovni rezultat za s&amp;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8839" y="2295682"/>
            <a:ext cx="3029951" cy="714380"/>
          </a:xfrm>
          <a:prstGeom prst="rect">
            <a:avLst/>
          </a:prstGeom>
          <a:noFill/>
        </p:spPr>
      </p:pic>
      <p:pic>
        <p:nvPicPr>
          <p:cNvPr id="6154" name="Picture 10" descr="Slikovni rezultat za ecr European Conservatives and Reformis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204" y="3438690"/>
            <a:ext cx="2381250" cy="1143001"/>
          </a:xfrm>
          <a:prstGeom prst="rect">
            <a:avLst/>
          </a:prstGeom>
          <a:noFill/>
        </p:spPr>
      </p:pic>
      <p:pic>
        <p:nvPicPr>
          <p:cNvPr id="6156" name="Picture 12" descr="Slikovni rezultat za The Greens–European Free Allia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653136"/>
            <a:ext cx="2286016" cy="1828813"/>
          </a:xfrm>
          <a:prstGeom prst="rect">
            <a:avLst/>
          </a:prstGeom>
          <a:noFill/>
        </p:spPr>
      </p:pic>
      <p:pic>
        <p:nvPicPr>
          <p:cNvPr id="6160" name="Picture 16" descr="Slikovni rezultat za Europe of Nations and Freedom en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328" y="4867450"/>
            <a:ext cx="2286000" cy="1123950"/>
          </a:xfrm>
          <a:prstGeom prst="rect">
            <a:avLst/>
          </a:prstGeom>
          <a:noFill/>
        </p:spPr>
      </p:pic>
      <p:pic>
        <p:nvPicPr>
          <p:cNvPr id="6162" name="Picture 18" descr="Slikovni rezultat za Europe of Freedom and Direct Democrac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60972" y="2224244"/>
            <a:ext cx="2357454" cy="2219634"/>
          </a:xfrm>
          <a:prstGeom prst="rect">
            <a:avLst/>
          </a:prstGeom>
          <a:noFill/>
        </p:spPr>
      </p:pic>
      <p:sp>
        <p:nvSpPr>
          <p:cNvPr id="6164" name="AutoShape 20" descr="Alliance of Liberals and Democrats for Eur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166" name="AutoShape 22" descr="Slikovni rezultat za al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168" name="AutoShape 24" descr="Slikovni rezultat za al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170" name="AutoShape 26" descr="Slikovni rezultat za al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172" name="AutoShape 28" descr="Slikovni rezultat za al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74" name="Picture 30" descr="Slikovni rezultat za alde alliance of liberals and democrats for europ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8426" y="4867450"/>
            <a:ext cx="2667000" cy="1504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.png"/>
          <p:cNvPicPr>
            <a:picLocks noChangeAspect="1"/>
          </p:cNvPicPr>
          <p:nvPr/>
        </p:nvPicPr>
        <p:blipFill>
          <a:blip r:embed="rId2" cstate="print"/>
          <a:srcRect l="11345"/>
          <a:stretch>
            <a:fillRect/>
          </a:stretch>
        </p:blipFill>
        <p:spPr>
          <a:xfrm>
            <a:off x="251520" y="0"/>
            <a:ext cx="8172399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3923928" cy="2864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STUDIRANJE-Što je potrebno za upis na fakultet u EU?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Standardizirani testovi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Životopis i motivacijsko pismo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Esej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Preporuke profesora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Podaci o financijskom stanju obitelji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Prijepis ocjena i podaci o položenoj državnoj maturi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Intervjui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173</TotalTime>
  <Words>75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Verdana</vt:lpstr>
      <vt:lpstr>Wingdings</vt:lpstr>
      <vt:lpstr>Wingdings 2</vt:lpstr>
      <vt:lpstr>View</vt:lpstr>
      <vt:lpstr>Škola ambasador Europskog parlamenta</vt:lpstr>
      <vt:lpstr>Robert Schuman (1886. – 1963.)</vt:lpstr>
      <vt:lpstr>PowerPoint Presentation</vt:lpstr>
      <vt:lpstr>PowerPoint Presentation</vt:lpstr>
      <vt:lpstr>PowerPoint Presentation</vt:lpstr>
      <vt:lpstr>Europski parlament</vt:lpstr>
      <vt:lpstr>PowerPoint Presentation</vt:lpstr>
      <vt:lpstr>PowerPoint Presentation</vt:lpstr>
      <vt:lpstr>STUDIRANJE-Što je potrebno za upis na fakultet u EU?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Luka</cp:lastModifiedBy>
  <cp:revision>18</cp:revision>
  <dcterms:created xsi:type="dcterms:W3CDTF">2017-03-26T14:13:10Z</dcterms:created>
  <dcterms:modified xsi:type="dcterms:W3CDTF">2017-05-14T21:52:04Z</dcterms:modified>
</cp:coreProperties>
</file>