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8628-7A57-4980-9893-0CBB3D6CD69D}" type="datetimeFigureOut">
              <a:rPr lang="sr-Latn-CS" smtClean="0"/>
              <a:pPr/>
              <a:t>11.5.2017</a:t>
            </a:fld>
            <a:endParaRPr lang="hr-HR"/>
          </a:p>
        </p:txBody>
      </p:sp>
      <p:sp>
        <p:nvSpPr>
          <p:cNvPr id="20" name="Rezervirano mjesto podnožj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1C3C85-97E8-471B-BD14-3C2B7AF097F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8628-7A57-4980-9893-0CBB3D6CD69D}" type="datetimeFigureOut">
              <a:rPr lang="sr-Latn-CS" smtClean="0"/>
              <a:pPr/>
              <a:t>11.5.2017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1C3C85-97E8-471B-BD14-3C2B7AF097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8628-7A57-4980-9893-0CBB3D6CD69D}" type="datetimeFigureOut">
              <a:rPr lang="sr-Latn-CS" smtClean="0"/>
              <a:pPr/>
              <a:t>11.5.2017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1C3C85-97E8-471B-BD14-3C2B7AF097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8628-7A57-4980-9893-0CBB3D6CD69D}" type="datetimeFigureOut">
              <a:rPr lang="sr-Latn-CS" smtClean="0"/>
              <a:pPr/>
              <a:t>11.5.2017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1C3C85-97E8-471B-BD14-3C2B7AF097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8628-7A57-4980-9893-0CBB3D6CD69D}" type="datetimeFigureOut">
              <a:rPr lang="sr-Latn-CS" smtClean="0"/>
              <a:pPr/>
              <a:t>11.5.2017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1C3C85-97E8-471B-BD14-3C2B7AF097F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8628-7A57-4980-9893-0CBB3D6CD69D}" type="datetimeFigureOut">
              <a:rPr lang="sr-Latn-CS" smtClean="0"/>
              <a:pPr/>
              <a:t>11.5.2017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1C3C85-97E8-471B-BD14-3C2B7AF097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8628-7A57-4980-9893-0CBB3D6CD69D}" type="datetimeFigureOut">
              <a:rPr lang="sr-Latn-CS" smtClean="0"/>
              <a:pPr/>
              <a:t>11.5.2017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1C3C85-97E8-471B-BD14-3C2B7AF097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8628-7A57-4980-9893-0CBB3D6CD69D}" type="datetimeFigureOut">
              <a:rPr lang="sr-Latn-CS" smtClean="0"/>
              <a:pPr/>
              <a:t>11.5.2017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1C3C85-97E8-471B-BD14-3C2B7AF097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8628-7A57-4980-9893-0CBB3D6CD69D}" type="datetimeFigureOut">
              <a:rPr lang="sr-Latn-CS" smtClean="0"/>
              <a:pPr/>
              <a:t>11.5.2017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1C3C85-97E8-471B-BD14-3C2B7AF097F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Pravokut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8628-7A57-4980-9893-0CBB3D6CD69D}" type="datetimeFigureOut">
              <a:rPr lang="sr-Latn-CS" smtClean="0"/>
              <a:pPr/>
              <a:t>11.5.2017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1C3C85-97E8-471B-BD14-3C2B7AF097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EF8628-7A57-4980-9893-0CBB3D6CD69D}" type="datetimeFigureOut">
              <a:rPr lang="sr-Latn-CS" smtClean="0"/>
              <a:pPr/>
              <a:t>11.5.2017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1C3C85-97E8-471B-BD14-3C2B7AF097F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9" name="Dijagram toka: Postupak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jagram toka: Postupak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6EF8628-7A57-4980-9893-0CBB3D6CD69D}" type="datetimeFigureOut">
              <a:rPr lang="sr-Latn-CS" smtClean="0"/>
              <a:pPr/>
              <a:t>11.5.2017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71C3C85-97E8-471B-BD14-3C2B7AF097F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Pravokut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Opuzen-%20sgh\Downloads\Codecision-%20Press%20START%20to%20see%20how%20it%20works.mp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068970"/>
          </a:xfrm>
        </p:spPr>
        <p:txBody>
          <a:bodyPr>
            <a:noAutofit/>
          </a:bodyPr>
          <a:lstStyle/>
          <a:p>
            <a:pPr algn="ctr"/>
            <a:r>
              <a:rPr lang="hr-HR" sz="4400" dirty="0" smtClean="0">
                <a:solidFill>
                  <a:srgbClr val="F2D83C"/>
                </a:solidFill>
                <a:cs typeface="Arial" pitchFamily="34" charset="0"/>
              </a:rPr>
              <a:t>Škola ambasador </a:t>
            </a:r>
            <a:br>
              <a:rPr lang="hr-HR" sz="4400" dirty="0" smtClean="0">
                <a:solidFill>
                  <a:srgbClr val="F2D83C"/>
                </a:solidFill>
                <a:cs typeface="Arial" pitchFamily="34" charset="0"/>
              </a:rPr>
            </a:br>
            <a:r>
              <a:rPr lang="hr-HR" sz="4400" dirty="0" smtClean="0">
                <a:solidFill>
                  <a:srgbClr val="F2D83C"/>
                </a:solidFill>
                <a:cs typeface="Arial" pitchFamily="34" charset="0"/>
              </a:rPr>
              <a:t>Europskoga </a:t>
            </a:r>
            <a:br>
              <a:rPr lang="hr-HR" sz="4400" dirty="0" smtClean="0">
                <a:solidFill>
                  <a:srgbClr val="F2D83C"/>
                </a:solidFill>
                <a:cs typeface="Arial" pitchFamily="34" charset="0"/>
              </a:rPr>
            </a:br>
            <a:r>
              <a:rPr lang="hr-HR" sz="4400" dirty="0" smtClean="0">
                <a:solidFill>
                  <a:srgbClr val="F2D83C"/>
                </a:solidFill>
                <a:cs typeface="Arial" pitchFamily="34" charset="0"/>
              </a:rPr>
              <a:t>parlamenta</a:t>
            </a:r>
            <a:endParaRPr lang="hr-HR" sz="4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28728" y="2500306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hr-HR" sz="3600" spc="50" dirty="0" smtClean="0">
                <a:ln w="1270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3. modul: Donošenje odluka</a:t>
            </a:r>
            <a:endParaRPr lang="hr-HR" sz="3600" dirty="0"/>
          </a:p>
        </p:txBody>
      </p:sp>
      <p:pic>
        <p:nvPicPr>
          <p:cNvPr id="4" name="Picture 2" descr="https://scontent-vie1-1.xx.fbcdn.net/v/t34.0-12/16443618_1301145893256893_1082919227_n.png?oh=1e19741e122d05a6cd0ed5ae06014a9c&amp;oe=5898FA6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143248"/>
            <a:ext cx="5743575" cy="3143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357290" y="142852"/>
            <a:ext cx="7406640" cy="71164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Donošenje odluka ukratko</a:t>
            </a:r>
            <a:endParaRPr lang="hr-HR" dirty="0"/>
          </a:p>
        </p:txBody>
      </p:sp>
      <p:pic>
        <p:nvPicPr>
          <p:cNvPr id="6" name="Codecision- Press START to see how it works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57290" y="928670"/>
            <a:ext cx="7524802" cy="56436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Donošenje odluka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28728" y="1428736"/>
            <a:ext cx="7498080" cy="4800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hr-HR" dirty="0" smtClean="0"/>
              <a:t>Prijedlog Komisije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Prvo čitanje u Parlamentu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Prvo čitanje u Vijeću</a:t>
            </a:r>
          </a:p>
          <a:p>
            <a:pPr lvl="1">
              <a:buFont typeface="Courier New" pitchFamily="49" charset="0"/>
              <a:buChar char="o"/>
            </a:pPr>
            <a:r>
              <a:rPr lang="hr-HR" dirty="0" smtClean="0"/>
              <a:t>Većina prijedloga prihvaćena 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Drugo čitanje u Parlamentu</a:t>
            </a:r>
          </a:p>
          <a:p>
            <a:pPr marL="870966" lvl="1" indent="-514350"/>
            <a:r>
              <a:rPr lang="hr-HR" dirty="0" smtClean="0"/>
              <a:t>Prihvaćen, neprihvaćen ili daljnja obrada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Drugo čitanje u vijeću 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Mirenje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Treća čitanja</a:t>
            </a:r>
          </a:p>
          <a:p>
            <a:pPr lvl="1">
              <a:buFont typeface="Courier New" pitchFamily="49" charset="0"/>
              <a:buChar char="o"/>
            </a:pPr>
            <a:r>
              <a:rPr lang="hr-HR" dirty="0" smtClean="0"/>
              <a:t>Prihvaćeno ili odbijeno</a:t>
            </a:r>
          </a:p>
          <a:p>
            <a:endParaRPr lang="hr-H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57290" y="0"/>
            <a:ext cx="7498080" cy="1143000"/>
          </a:xfrm>
        </p:spPr>
        <p:txBody>
          <a:bodyPr/>
          <a:lstStyle/>
          <a:p>
            <a:r>
              <a:rPr lang="hr-HR" dirty="0" smtClean="0"/>
              <a:t>Donošenje odluka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14414" y="1000108"/>
            <a:ext cx="7719274" cy="5643602"/>
          </a:xfrm>
        </p:spPr>
        <p:txBody>
          <a:bodyPr>
            <a:normAutofit/>
          </a:bodyPr>
          <a:lstStyle/>
          <a:p>
            <a:r>
              <a:rPr lang="hr-HR" sz="2600" dirty="0" smtClean="0">
                <a:latin typeface="Gill Sans MT" pitchFamily="34" charset="-18"/>
              </a:rPr>
              <a:t>G</a:t>
            </a:r>
            <a:r>
              <a:rPr lang="vi-VN" sz="2600" dirty="0" smtClean="0">
                <a:latin typeface="Gill Sans MT" pitchFamily="34" charset="-18"/>
              </a:rPr>
              <a:t>rađanska </a:t>
            </a:r>
            <a:r>
              <a:rPr lang="vi-VN" sz="2600" smtClean="0">
                <a:latin typeface="Gill Sans MT" pitchFamily="34" charset="-18"/>
              </a:rPr>
              <a:t>inicijativa </a:t>
            </a:r>
            <a:r>
              <a:rPr lang="hr-HR" sz="2600" smtClean="0">
                <a:latin typeface="Gill Sans MT" pitchFamily="34" charset="-18"/>
              </a:rPr>
              <a:t> </a:t>
            </a:r>
            <a:r>
              <a:rPr lang="hr-HR" sz="2600" dirty="0" smtClean="0">
                <a:latin typeface="Gill Sans MT" pitchFamily="34" charset="-18"/>
              </a:rPr>
              <a:t>≥ 1 000 </a:t>
            </a:r>
            <a:r>
              <a:rPr lang="hr-HR" sz="2600" dirty="0" err="1" smtClean="0">
                <a:latin typeface="Gill Sans MT" pitchFamily="34" charset="-18"/>
              </a:rPr>
              <a:t>000</a:t>
            </a:r>
            <a:r>
              <a:rPr lang="hr-HR" sz="2600" dirty="0" smtClean="0">
                <a:latin typeface="Gill Sans MT" pitchFamily="34" charset="-18"/>
              </a:rPr>
              <a:t> </a:t>
            </a:r>
            <a:r>
              <a:rPr lang="vi-VN" sz="2600" dirty="0" smtClean="0">
                <a:latin typeface="Gill Sans MT" pitchFamily="34" charset="-18"/>
              </a:rPr>
              <a:t>potpisa </a:t>
            </a:r>
            <a:r>
              <a:rPr lang="vi-VN" sz="2600" dirty="0" smtClean="0">
                <a:latin typeface="Gill Sans MT" pitchFamily="34" charset="-18"/>
              </a:rPr>
              <a:t>građana </a:t>
            </a:r>
            <a:r>
              <a:rPr lang="vi-VN" sz="2600" dirty="0" smtClean="0">
                <a:latin typeface="Gill Sans MT" pitchFamily="34" charset="-18"/>
              </a:rPr>
              <a:t>EU</a:t>
            </a:r>
            <a:r>
              <a:rPr lang="hr-HR" sz="2600" dirty="0" smtClean="0">
                <a:latin typeface="Gill Sans MT" pitchFamily="34" charset="-18"/>
              </a:rPr>
              <a:t> iz bar 7 zemalja</a:t>
            </a:r>
            <a:endParaRPr lang="vi-VN" sz="2600" dirty="0" smtClean="0">
              <a:latin typeface="Gill Sans MT" pitchFamily="34" charset="-18"/>
            </a:endParaRPr>
          </a:p>
          <a:p>
            <a:r>
              <a:rPr lang="hr-HR" sz="2600" dirty="0" smtClean="0">
                <a:latin typeface="Gill Sans MT" pitchFamily="34" charset="-18"/>
              </a:rPr>
              <a:t>L</a:t>
            </a:r>
            <a:r>
              <a:rPr lang="vi-VN" sz="2600" dirty="0" smtClean="0">
                <a:latin typeface="Gill Sans MT" pitchFamily="34" charset="-18"/>
              </a:rPr>
              <a:t>obiranje kod </a:t>
            </a:r>
            <a:r>
              <a:rPr lang="vi-VN" sz="2600" dirty="0" smtClean="0">
                <a:latin typeface="Gill Sans MT" pitchFamily="34" charset="-18"/>
              </a:rPr>
              <a:t>zastupnika </a:t>
            </a:r>
            <a:r>
              <a:rPr lang="vi-VN" sz="2600" dirty="0" smtClean="0">
                <a:latin typeface="Gill Sans MT" pitchFamily="34" charset="-18"/>
              </a:rPr>
              <a:t>EP-a </a:t>
            </a:r>
          </a:p>
          <a:p>
            <a:r>
              <a:rPr lang="hr-HR" sz="2600" dirty="0" smtClean="0">
                <a:latin typeface="Gill Sans MT" pitchFamily="34" charset="-18"/>
              </a:rPr>
              <a:t>Z</a:t>
            </a:r>
            <a:r>
              <a:rPr lang="vi-VN" sz="2600" dirty="0" smtClean="0">
                <a:latin typeface="Gill Sans MT" pitchFamily="34" charset="-18"/>
              </a:rPr>
              <a:t>atražiti </a:t>
            </a:r>
            <a:r>
              <a:rPr lang="hr-HR" sz="2600" dirty="0" smtClean="0">
                <a:latin typeface="Gill Sans MT" pitchFamily="34" charset="-18"/>
              </a:rPr>
              <a:t>p</a:t>
            </a:r>
            <a:r>
              <a:rPr lang="vi-VN" sz="2600" dirty="0" smtClean="0">
                <a:latin typeface="Gill Sans MT" pitchFamily="34" charset="-18"/>
              </a:rPr>
              <a:t>arlamentar</a:t>
            </a:r>
            <a:r>
              <a:rPr lang="hr-HR" sz="2600" dirty="0" smtClean="0">
                <a:latin typeface="Gill Sans MT" pitchFamily="34" charset="-18"/>
              </a:rPr>
              <a:t>ni</a:t>
            </a:r>
            <a:r>
              <a:rPr lang="vi-VN" sz="2600" dirty="0" smtClean="0">
                <a:latin typeface="Gill Sans MT" pitchFamily="34" charset="-18"/>
              </a:rPr>
              <a:t> odbor </a:t>
            </a:r>
            <a:r>
              <a:rPr lang="vi-VN" sz="2600" dirty="0" smtClean="0">
                <a:latin typeface="Gill Sans MT" pitchFamily="34" charset="-18"/>
              </a:rPr>
              <a:t>da sastavi izvješće na vlastitu inicijativu</a:t>
            </a:r>
          </a:p>
          <a:p>
            <a:r>
              <a:rPr lang="hr-HR" sz="2600" dirty="0" smtClean="0">
                <a:latin typeface="Gill Sans MT" pitchFamily="34" charset="-18"/>
              </a:rPr>
              <a:t>P</a:t>
            </a:r>
            <a:r>
              <a:rPr lang="vi-VN" sz="2600" dirty="0" smtClean="0">
                <a:latin typeface="Gill Sans MT" pitchFamily="34" charset="-18"/>
              </a:rPr>
              <a:t>itanje </a:t>
            </a:r>
            <a:r>
              <a:rPr lang="vi-VN" sz="2600" dirty="0" smtClean="0">
                <a:latin typeface="Gill Sans MT" pitchFamily="34" charset="-18"/>
              </a:rPr>
              <a:t>Komisiji</a:t>
            </a:r>
            <a:endParaRPr lang="vi-VN" sz="2600" dirty="0" smtClean="0">
              <a:latin typeface="Gill Sans MT" pitchFamily="34" charset="-18"/>
            </a:endParaRPr>
          </a:p>
          <a:p>
            <a:r>
              <a:rPr lang="hr-HR" sz="2600" dirty="0" smtClean="0">
                <a:latin typeface="Gill Sans MT" pitchFamily="34" charset="-18"/>
              </a:rPr>
              <a:t>P</a:t>
            </a:r>
            <a:r>
              <a:rPr lang="vi-VN" sz="2600" dirty="0" smtClean="0">
                <a:latin typeface="Gill Sans MT" pitchFamily="34" charset="-18"/>
              </a:rPr>
              <a:t>isana izjava </a:t>
            </a:r>
            <a:r>
              <a:rPr lang="vi-VN" sz="2600" dirty="0" smtClean="0">
                <a:latin typeface="Gill Sans MT" pitchFamily="34" charset="-18"/>
              </a:rPr>
              <a:t>koj</a:t>
            </a:r>
            <a:r>
              <a:rPr lang="hr-HR" sz="2600" dirty="0" smtClean="0">
                <a:latin typeface="Gill Sans MT" pitchFamily="34" charset="-18"/>
              </a:rPr>
              <a:t>u s potpisima više od polovice zastupnika EP-a šalju Komisiji</a:t>
            </a:r>
            <a:endParaRPr lang="vi-VN" sz="2600" dirty="0" smtClean="0">
              <a:latin typeface="Gill Sans MT" pitchFamily="34" charset="-18"/>
            </a:endParaRPr>
          </a:p>
          <a:p>
            <a:r>
              <a:rPr lang="hr-HR" sz="2600" dirty="0" smtClean="0">
                <a:latin typeface="Gill Sans MT" pitchFamily="34" charset="-18"/>
              </a:rPr>
              <a:t>P</a:t>
            </a:r>
            <a:r>
              <a:rPr lang="vi-VN" sz="2600" dirty="0" smtClean="0">
                <a:latin typeface="Gill Sans MT" pitchFamily="34" charset="-18"/>
              </a:rPr>
              <a:t>odnošenje predstavke Europskom </a:t>
            </a:r>
            <a:r>
              <a:rPr lang="vi-VN" sz="2600" dirty="0" smtClean="0">
                <a:latin typeface="Gill Sans MT" pitchFamily="34" charset="-18"/>
              </a:rPr>
              <a:t>parlamentu</a:t>
            </a:r>
            <a:endParaRPr lang="vi-VN" sz="2600" dirty="0" smtClean="0">
              <a:latin typeface="Gill Sans MT" pitchFamily="34" charset="-18"/>
            </a:endParaRPr>
          </a:p>
          <a:p>
            <a:endParaRPr lang="hr-HR" sz="2400" dirty="0">
              <a:latin typeface="Gill Sans MT" pitchFamily="34" charset="-18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7715272" y="6596390"/>
            <a:ext cx="15716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00" dirty="0" smtClean="0"/>
              <a:t>Darija Filipović</a:t>
            </a:r>
            <a:endParaRPr lang="hr-H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Prilagođeno 24">
      <a:dk1>
        <a:srgbClr val="0D2429"/>
      </a:dk1>
      <a:lt1>
        <a:sysClr val="window" lastClr="FFFFFF"/>
      </a:lt1>
      <a:dk2>
        <a:srgbClr val="C58C00"/>
      </a:dk2>
      <a:lt2>
        <a:srgbClr val="1B4853"/>
      </a:lt2>
      <a:accent1>
        <a:srgbClr val="3891A7"/>
      </a:accent1>
      <a:accent2>
        <a:srgbClr val="FDEF39"/>
      </a:accent2>
      <a:accent3>
        <a:srgbClr val="C32D2E"/>
      </a:accent3>
      <a:accent4>
        <a:srgbClr val="84AA33"/>
      </a:accent4>
      <a:accent5>
        <a:srgbClr val="554509"/>
      </a:accent5>
      <a:accent6>
        <a:srgbClr val="002060"/>
      </a:accent6>
      <a:hlink>
        <a:srgbClr val="8DC765"/>
      </a:hlink>
      <a:folHlink>
        <a:srgbClr val="AA8A14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</TotalTime>
  <Words>103</Words>
  <Application>Microsoft Office PowerPoint</Application>
  <PresentationFormat>Prikaz na zaslonu (4:3)</PresentationFormat>
  <Paragraphs>22</Paragraphs>
  <Slides>4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5" baseType="lpstr">
      <vt:lpstr>Solsticij</vt:lpstr>
      <vt:lpstr>Škola ambasador  Europskoga  parlamenta</vt:lpstr>
      <vt:lpstr>Donošenje odluka ukratko</vt:lpstr>
      <vt:lpstr>Donošenje odluka</vt:lpstr>
      <vt:lpstr>Donošenje odluka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ambasador  Europskoga  parlamenta</dc:title>
  <dc:creator>Opuzen- sgh</dc:creator>
  <cp:lastModifiedBy>Opuzen- sgh</cp:lastModifiedBy>
  <cp:revision>13</cp:revision>
  <dcterms:created xsi:type="dcterms:W3CDTF">2017-04-26T15:35:00Z</dcterms:created>
  <dcterms:modified xsi:type="dcterms:W3CDTF">2017-05-11T14:46:13Z</dcterms:modified>
</cp:coreProperties>
</file>