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7" r:id="rId4"/>
    <p:sldId id="278" r:id="rId5"/>
    <p:sldId id="257" r:id="rId6"/>
    <p:sldId id="258" r:id="rId7"/>
    <p:sldId id="259" r:id="rId8"/>
    <p:sldId id="260" r:id="rId9"/>
    <p:sldId id="265" r:id="rId10"/>
    <p:sldId id="264" r:id="rId11"/>
    <p:sldId id="262" r:id="rId12"/>
    <p:sldId id="263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3" r:id="rId21"/>
    <p:sldId id="274" r:id="rId22"/>
    <p:sldId id="272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iljana\Desktop\mjese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The visible part of the Moon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List1!$B$6:$B$24</c:f>
              <c:numCache>
                <c:formatCode>General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94</c:v>
                </c:pt>
              </c:numCache>
            </c:numRef>
          </c:xVal>
          <c:yVal>
            <c:numRef>
              <c:f>List1!$C$6:$C$24</c:f>
              <c:numCache>
                <c:formatCode>General</c:formatCode>
                <c:ptCount val="19"/>
                <c:pt idx="0">
                  <c:v>1</c:v>
                </c:pt>
                <c:pt idx="1">
                  <c:v>0.8</c:v>
                </c:pt>
                <c:pt idx="2">
                  <c:v>0.35</c:v>
                </c:pt>
                <c:pt idx="3">
                  <c:v>0.01</c:v>
                </c:pt>
                <c:pt idx="4">
                  <c:v>0.26</c:v>
                </c:pt>
                <c:pt idx="5">
                  <c:v>0.86</c:v>
                </c:pt>
                <c:pt idx="6">
                  <c:v>1</c:v>
                </c:pt>
                <c:pt idx="7">
                  <c:v>0.79</c:v>
                </c:pt>
                <c:pt idx="8">
                  <c:v>0.31</c:v>
                </c:pt>
                <c:pt idx="9">
                  <c:v>0</c:v>
                </c:pt>
                <c:pt idx="10">
                  <c:v>0.32</c:v>
                </c:pt>
                <c:pt idx="11">
                  <c:v>0.81</c:v>
                </c:pt>
                <c:pt idx="12">
                  <c:v>1</c:v>
                </c:pt>
                <c:pt idx="13">
                  <c:v>0.77</c:v>
                </c:pt>
                <c:pt idx="14">
                  <c:v>0.26</c:v>
                </c:pt>
                <c:pt idx="15">
                  <c:v>0.01</c:v>
                </c:pt>
                <c:pt idx="16">
                  <c:v>0.37</c:v>
                </c:pt>
                <c:pt idx="17">
                  <c:v>0.83</c:v>
                </c:pt>
                <c:pt idx="1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680576"/>
        <c:axId val="359684496"/>
      </c:scatterChart>
      <c:valAx>
        <c:axId val="3596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9684496"/>
        <c:crosses val="autoZero"/>
        <c:crossBetween val="midCat"/>
      </c:valAx>
      <c:valAx>
        <c:axId val="35968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9680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3335554788127E-2"/>
          <c:y val="3.3542489075166104E-2"/>
          <c:w val="0.91419973575806324"/>
          <c:h val="0.71545365657145255"/>
        </c:manualLayout>
      </c:layout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List1!$B$6:$B$24</c:f>
              <c:numCache>
                <c:formatCode>General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94</c:v>
                </c:pt>
              </c:numCache>
            </c:numRef>
          </c:xVal>
          <c:yVal>
            <c:numRef>
              <c:f>List1!$C$6:$C$24</c:f>
              <c:numCache>
                <c:formatCode>General</c:formatCode>
                <c:ptCount val="19"/>
                <c:pt idx="0">
                  <c:v>1</c:v>
                </c:pt>
                <c:pt idx="1">
                  <c:v>0.8</c:v>
                </c:pt>
                <c:pt idx="2">
                  <c:v>0.35</c:v>
                </c:pt>
                <c:pt idx="3">
                  <c:v>0.01</c:v>
                </c:pt>
                <c:pt idx="4">
                  <c:v>0.26</c:v>
                </c:pt>
                <c:pt idx="5">
                  <c:v>0.86</c:v>
                </c:pt>
                <c:pt idx="6">
                  <c:v>1</c:v>
                </c:pt>
                <c:pt idx="7">
                  <c:v>0.79</c:v>
                </c:pt>
                <c:pt idx="8">
                  <c:v>0.31</c:v>
                </c:pt>
                <c:pt idx="9">
                  <c:v>0</c:v>
                </c:pt>
                <c:pt idx="10">
                  <c:v>0.32</c:v>
                </c:pt>
                <c:pt idx="11">
                  <c:v>0.81</c:v>
                </c:pt>
                <c:pt idx="12">
                  <c:v>1</c:v>
                </c:pt>
                <c:pt idx="13">
                  <c:v>0.77</c:v>
                </c:pt>
                <c:pt idx="14">
                  <c:v>0.26</c:v>
                </c:pt>
                <c:pt idx="15">
                  <c:v>0.01</c:v>
                </c:pt>
                <c:pt idx="16">
                  <c:v>0.37</c:v>
                </c:pt>
                <c:pt idx="17">
                  <c:v>0.83</c:v>
                </c:pt>
                <c:pt idx="1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681360"/>
        <c:axId val="359682928"/>
      </c:scatterChart>
      <c:valAx>
        <c:axId val="35968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682928"/>
        <c:crosses val="autoZero"/>
        <c:crossBetween val="midCat"/>
      </c:valAx>
      <c:valAx>
        <c:axId val="35968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681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List2!$C$4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List2!$B$5:$B$16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List2!$C$5:$C$16</c:f>
              <c:numCache>
                <c:formatCode>General</c:formatCode>
                <c:ptCount val="12"/>
                <c:pt idx="0">
                  <c:v>5.6</c:v>
                </c:pt>
                <c:pt idx="1">
                  <c:v>6.2</c:v>
                </c:pt>
                <c:pt idx="2">
                  <c:v>8.6999999999999993</c:v>
                </c:pt>
                <c:pt idx="3">
                  <c:v>12.3</c:v>
                </c:pt>
                <c:pt idx="4">
                  <c:v>16.600000000000001</c:v>
                </c:pt>
                <c:pt idx="5">
                  <c:v>20.5</c:v>
                </c:pt>
                <c:pt idx="6">
                  <c:v>23.1</c:v>
                </c:pt>
                <c:pt idx="7">
                  <c:v>22.9</c:v>
                </c:pt>
                <c:pt idx="8">
                  <c:v>19.100000000000001</c:v>
                </c:pt>
                <c:pt idx="9">
                  <c:v>14.4</c:v>
                </c:pt>
                <c:pt idx="10">
                  <c:v>9.9</c:v>
                </c:pt>
                <c:pt idx="11">
                  <c:v>6.9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441256"/>
        <c:axId val="306435376"/>
      </c:scatterChart>
      <c:valAx>
        <c:axId val="306441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6435376"/>
        <c:crosses val="autoZero"/>
        <c:crossBetween val="midCat"/>
      </c:valAx>
      <c:valAx>
        <c:axId val="3064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6441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List2!$B$5:$B$16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List2!$C$5:$C$16</c:f>
              <c:numCache>
                <c:formatCode>General</c:formatCode>
                <c:ptCount val="12"/>
                <c:pt idx="0">
                  <c:v>5.6</c:v>
                </c:pt>
                <c:pt idx="1">
                  <c:v>6.2</c:v>
                </c:pt>
                <c:pt idx="2">
                  <c:v>8.6999999999999993</c:v>
                </c:pt>
                <c:pt idx="3">
                  <c:v>12.3</c:v>
                </c:pt>
                <c:pt idx="4">
                  <c:v>16.600000000000001</c:v>
                </c:pt>
                <c:pt idx="5">
                  <c:v>20.5</c:v>
                </c:pt>
                <c:pt idx="6">
                  <c:v>23.1</c:v>
                </c:pt>
                <c:pt idx="7">
                  <c:v>22.9</c:v>
                </c:pt>
                <c:pt idx="8">
                  <c:v>19.100000000000001</c:v>
                </c:pt>
                <c:pt idx="9">
                  <c:v>14.4</c:v>
                </c:pt>
                <c:pt idx="10">
                  <c:v>9.9</c:v>
                </c:pt>
                <c:pt idx="11">
                  <c:v>6.9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240216"/>
        <c:axId val="358341808"/>
      </c:scatterChart>
      <c:valAx>
        <c:axId val="20524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8341808"/>
        <c:crosses val="autoZero"/>
        <c:crossBetween val="midCat"/>
      </c:valAx>
      <c:valAx>
        <c:axId val="35834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5240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DCF1-1BAE-466A-AEBF-8AC93B364ED1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02E7C-DAAF-45C0-AC72-AC7861F5C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53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2E7C-DAAF-45C0-AC72-AC7861F5C3A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9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96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2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63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0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91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54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92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3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78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40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69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B1DA-42E9-4145-B387-5406FD1B64C0}" type="datetimeFigureOut">
              <a:rPr lang="hr-HR" smtClean="0"/>
              <a:t>25.5.2015.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F508-D6E8-43BD-9EB3-EB1FC4B6C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4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.png"/><Relationship Id="rId4" Type="http://schemas.openxmlformats.org/officeDocument/2006/relationships/image" Target="../media/image14.wmf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emf"/><Relationship Id="rId7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4.jpeg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unrisesunse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hyperlink" Target="http://www.sunrisesunset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he-gardeners-calendar.co.uk/" TargetMode="External"/><Relationship Id="rId5" Type="http://schemas.openxmlformats.org/officeDocument/2006/relationships/hyperlink" Target="http://aa.usno.navy.mil/data/docs/MoonFraction.php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3020" y="4868214"/>
            <a:ext cx="9144000" cy="1101614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agriculture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1412" y="8068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What’s the Use of It?</a:t>
            </a:r>
            <a:endParaRPr lang="ro-RO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32" y="2276872"/>
            <a:ext cx="3240360" cy="20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686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34019" y="423860"/>
            <a:ext cx="4117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Lunar </a:t>
            </a:r>
            <a:r>
              <a:rPr lang="hr-HR" sz="3200" dirty="0" err="1"/>
              <a:t>planting</a:t>
            </a:r>
            <a:r>
              <a:rPr lang="hr-HR" sz="3200" dirty="0"/>
              <a:t> </a:t>
            </a:r>
            <a:r>
              <a:rPr lang="hr-HR" sz="3200" dirty="0" err="1"/>
              <a:t>calendar</a:t>
            </a:r>
            <a:endParaRPr lang="hr-HR" sz="3200" dirty="0"/>
          </a:p>
        </p:txBody>
      </p:sp>
      <p:sp>
        <p:nvSpPr>
          <p:cNvPr id="3" name="Pravokutnik 2"/>
          <p:cNvSpPr/>
          <p:nvPr/>
        </p:nvSpPr>
        <p:spPr>
          <a:xfrm>
            <a:off x="497983" y="1759476"/>
            <a:ext cx="108483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ancient times when man had </a:t>
            </a:r>
            <a:r>
              <a:rPr lang="en-US" sz="2000" dirty="0" smtClean="0"/>
              <a:t>no</a:t>
            </a:r>
            <a:r>
              <a:rPr lang="hr-HR" sz="2000" dirty="0" smtClean="0"/>
              <a:t> </a:t>
            </a:r>
            <a:r>
              <a:rPr lang="hr-HR" sz="2000" dirty="0" err="1" smtClean="0"/>
              <a:t>idea</a:t>
            </a:r>
            <a:r>
              <a:rPr lang="hr-HR" sz="2000" dirty="0" smtClean="0"/>
              <a:t> </a:t>
            </a:r>
            <a:r>
              <a:rPr lang="hr-HR" sz="2000" dirty="0" err="1" smtClean="0"/>
              <a:t>about</a:t>
            </a:r>
            <a:r>
              <a:rPr lang="hr-H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wristwatch, the most reliable source of telling the time was the </a:t>
            </a:r>
            <a:r>
              <a:rPr lang="hr-HR" sz="2000" dirty="0" smtClean="0"/>
              <a:t>S</a:t>
            </a:r>
            <a:r>
              <a:rPr lang="en-US" sz="2000" dirty="0" smtClean="0"/>
              <a:t>un</a:t>
            </a:r>
            <a:r>
              <a:rPr lang="en-US" sz="2000" dirty="0"/>
              <a:t>, </a:t>
            </a:r>
            <a:r>
              <a:rPr lang="hr-HR" sz="2000" dirty="0" smtClean="0"/>
              <a:t>M</a:t>
            </a:r>
            <a:r>
              <a:rPr lang="en-US" sz="2000" dirty="0" err="1" smtClean="0"/>
              <a:t>oon</a:t>
            </a:r>
            <a:r>
              <a:rPr lang="en-US" sz="2000" dirty="0"/>
              <a:t>, and stars. There seems to </a:t>
            </a:r>
            <a:r>
              <a:rPr lang="hr-HR" sz="2000" dirty="0" err="1" smtClean="0"/>
              <a:t>have</a:t>
            </a:r>
            <a:r>
              <a:rPr lang="hr-HR" sz="2000" dirty="0" smtClean="0"/>
              <a:t> </a:t>
            </a:r>
            <a:r>
              <a:rPr lang="en-US" sz="2000" dirty="0" smtClean="0"/>
              <a:t>be</a:t>
            </a:r>
            <a:r>
              <a:rPr lang="hr-HR" sz="2000" dirty="0" err="1" smtClean="0"/>
              <a:t>en</a:t>
            </a:r>
            <a:r>
              <a:rPr lang="hr-HR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several opinions of who came up with the </a:t>
            </a:r>
            <a:r>
              <a:rPr lang="hr-HR" sz="2000" dirty="0" smtClean="0"/>
              <a:t>M</a:t>
            </a:r>
            <a:r>
              <a:rPr lang="en-US" sz="2000" dirty="0" err="1" smtClean="0"/>
              <a:t>oon</a:t>
            </a:r>
            <a:r>
              <a:rPr lang="en-US" sz="2000" dirty="0" smtClean="0"/>
              <a:t> </a:t>
            </a:r>
            <a:r>
              <a:rPr lang="en-US" sz="2000" dirty="0"/>
              <a:t>planting calendar first. Was it the Egyptians or the Babylonians? It is more </a:t>
            </a:r>
            <a:r>
              <a:rPr lang="en-US" sz="2000" dirty="0" smtClean="0"/>
              <a:t> </a:t>
            </a:r>
            <a:r>
              <a:rPr lang="en-US" sz="2000" dirty="0"/>
              <a:t>likely that each and every farmer had a planting calendar based on </a:t>
            </a:r>
            <a:r>
              <a:rPr lang="en-US" sz="2000" dirty="0" smtClean="0"/>
              <a:t>the</a:t>
            </a:r>
            <a:r>
              <a:rPr lang="hr-HR" sz="2000" dirty="0" smtClean="0"/>
              <a:t> M</a:t>
            </a:r>
            <a:r>
              <a:rPr lang="en-US" sz="2000" dirty="0" err="1" smtClean="0"/>
              <a:t>oon</a:t>
            </a:r>
            <a:r>
              <a:rPr lang="en-US" sz="2000" dirty="0" smtClean="0"/>
              <a:t> </a:t>
            </a:r>
            <a:r>
              <a:rPr lang="en-US" sz="2000" dirty="0"/>
              <a:t>phases, and there would be different variations depending on the geographical location. As their calendars where passed on through the generations they </a:t>
            </a:r>
            <a:r>
              <a:rPr lang="hr-HR" sz="2000" dirty="0" err="1" smtClean="0"/>
              <a:t>have</a:t>
            </a:r>
            <a:r>
              <a:rPr lang="hr-HR" sz="2000" dirty="0" smtClean="0"/>
              <a:t> </a:t>
            </a:r>
            <a:r>
              <a:rPr lang="en-US" sz="2000" dirty="0" smtClean="0"/>
              <a:t>evolved </a:t>
            </a:r>
            <a:r>
              <a:rPr lang="en-US" sz="2000" dirty="0"/>
              <a:t>to cover the different crops they tried to </a:t>
            </a:r>
            <a:r>
              <a:rPr lang="en-US" sz="2000" dirty="0" smtClean="0"/>
              <a:t>grow </a:t>
            </a:r>
            <a:r>
              <a:rPr lang="en-US" sz="2000" dirty="0"/>
              <a:t>and the more productive farming techniques used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hr-HR" sz="2000" dirty="0"/>
          </a:p>
          <a:p>
            <a:r>
              <a:rPr lang="en-US" sz="2000" dirty="0"/>
              <a:t>It was noticed that different plants grow better when they are planted during different phases of the </a:t>
            </a:r>
            <a:r>
              <a:rPr lang="hr-HR" sz="2000" dirty="0" smtClean="0"/>
              <a:t>M</a:t>
            </a:r>
            <a:r>
              <a:rPr lang="en-US" sz="2000" dirty="0" err="1" smtClean="0"/>
              <a:t>oon</a:t>
            </a:r>
            <a:r>
              <a:rPr lang="en-US" sz="2000" dirty="0"/>
              <a:t>. Each of these phases imparts an influence on the way vegetation grows on the planet through the rising and falling of the </a:t>
            </a:r>
            <a:r>
              <a:rPr lang="hr-HR" sz="2000" dirty="0" err="1" smtClean="0"/>
              <a:t>amount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en-US" sz="2000" dirty="0" smtClean="0"/>
              <a:t>moisture </a:t>
            </a:r>
            <a:r>
              <a:rPr lang="en-US" sz="2000" dirty="0"/>
              <a:t>in the ground and in the plants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three methods for planting </a:t>
            </a:r>
            <a:r>
              <a:rPr lang="hr-HR" sz="2000" dirty="0" err="1" smtClean="0"/>
              <a:t>due</a:t>
            </a:r>
            <a:r>
              <a:rPr lang="hr-HR" sz="2000" dirty="0" smtClean="0"/>
              <a:t> to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hr-HR" sz="2000" dirty="0" smtClean="0"/>
              <a:t>M</a:t>
            </a:r>
            <a:r>
              <a:rPr lang="en-US" sz="2000" dirty="0" err="1" smtClean="0"/>
              <a:t>oon</a:t>
            </a:r>
            <a:r>
              <a:rPr lang="en-US" sz="2000" dirty="0"/>
              <a:t>. The Synodic, or waxing and waning cycle, the Sidereal, and the Biodynamic cycle.</a:t>
            </a:r>
          </a:p>
          <a:p>
            <a:endParaRPr lang="hr-HR" sz="2000" dirty="0" smtClean="0"/>
          </a:p>
          <a:p>
            <a:pPr algn="ctr"/>
            <a:endParaRPr lang="hr-HR" dirty="0"/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29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92145" y="79781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Lunar </a:t>
            </a:r>
            <a:r>
              <a:rPr lang="hr-HR" dirty="0" err="1"/>
              <a:t>P</a:t>
            </a:r>
            <a:r>
              <a:rPr lang="hr-HR" dirty="0" err="1" smtClean="0"/>
              <a:t>lanting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alender</a:t>
            </a:r>
            <a:endParaRPr lang="hr-HR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428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210568" y="2033444"/>
            <a:ext cx="9277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 is the best time for planting / seeding plants whose fruit </a:t>
            </a:r>
            <a:r>
              <a:rPr lang="hr-HR" sz="2000" dirty="0" err="1" smtClean="0"/>
              <a:t>is</a:t>
            </a:r>
            <a:r>
              <a:rPr lang="hr-HR" sz="2000" dirty="0" smtClean="0"/>
              <a:t> </a:t>
            </a:r>
            <a:r>
              <a:rPr lang="en-US" sz="2000" dirty="0" smtClean="0"/>
              <a:t>above </a:t>
            </a:r>
            <a:r>
              <a:rPr lang="en-US" sz="2000" dirty="0"/>
              <a:t>ground and the seeds are not found in the fruit (lettuce, spinach, cabbage, cauliflower ...)</a:t>
            </a:r>
            <a:endParaRPr lang="hr-HR" sz="2000" dirty="0"/>
          </a:p>
        </p:txBody>
      </p:sp>
      <p:pic>
        <p:nvPicPr>
          <p:cNvPr id="6" name="Slika 5" descr="http://www.sirovahrana.hr/admin/files/f016a8cd5ccae682276c0d4470a8f8c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5" y="1995962"/>
            <a:ext cx="998855" cy="7393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utnik 7"/>
          <p:cNvSpPr/>
          <p:nvPr/>
        </p:nvSpPr>
        <p:spPr>
          <a:xfrm>
            <a:off x="211713" y="2781715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First Quarter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52818" y="1479446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Waxing Crescent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256870" y="3398478"/>
            <a:ext cx="8912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 is the best time for planting / seeding plants whose </a:t>
            </a:r>
            <a:r>
              <a:rPr lang="en-US" sz="2000" dirty="0" smtClean="0"/>
              <a:t>fruit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en-US" sz="2000" dirty="0" smtClean="0"/>
              <a:t> </a:t>
            </a:r>
            <a:r>
              <a:rPr lang="en-US" sz="2000" dirty="0"/>
              <a:t>above ground and the seeds are in the fruit (beans, peas, peppers, tomatoes, melon ...)</a:t>
            </a:r>
            <a:endParaRPr lang="hr-HR" sz="2000" dirty="0"/>
          </a:p>
        </p:txBody>
      </p:sp>
      <p:pic>
        <p:nvPicPr>
          <p:cNvPr id="11" name="Slika 10" descr="http://www.gazdarica.com/site/slike/rajcica/rajcic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3" y="3232452"/>
            <a:ext cx="998855" cy="7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utnik 11"/>
          <p:cNvSpPr/>
          <p:nvPr/>
        </p:nvSpPr>
        <p:spPr>
          <a:xfrm>
            <a:off x="252818" y="407193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Waning Gibbous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566686" y="4691140"/>
            <a:ext cx="966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 </a:t>
            </a:r>
            <a:r>
              <a:rPr lang="hr-HR" sz="2000" dirty="0" err="1" smtClean="0"/>
              <a:t>It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hr-H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best time for seeding / planting plants whose </a:t>
            </a:r>
            <a:r>
              <a:rPr lang="en-US" sz="2000" dirty="0" smtClean="0"/>
              <a:t>fruit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en-US" sz="2000" dirty="0" smtClean="0"/>
              <a:t> </a:t>
            </a:r>
            <a:r>
              <a:rPr lang="en-US" sz="2000" dirty="0"/>
              <a:t>underground (beetroot, carrots, onions, potatoes ...)</a:t>
            </a:r>
            <a:endParaRPr lang="hr-HR" sz="2000" dirty="0"/>
          </a:p>
        </p:txBody>
      </p:sp>
      <p:pic>
        <p:nvPicPr>
          <p:cNvPr id="13" name="Slika 12" descr="Image result for mrkv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3" y="4586960"/>
            <a:ext cx="1144905" cy="828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utnik 4"/>
          <p:cNvSpPr/>
          <p:nvPr/>
        </p:nvSpPr>
        <p:spPr>
          <a:xfrm>
            <a:off x="557135" y="5430190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Third Quarter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530317" y="5799522"/>
            <a:ext cx="9661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last quarter of the standstill period. If you want to slow down the growth of grass, it is a good period for mowing.</a:t>
            </a:r>
            <a:endParaRPr lang="hr-HR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29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Naslov 3"/>
          <p:cNvSpPr txBox="1">
            <a:spLocks/>
          </p:cNvSpPr>
          <p:nvPr/>
        </p:nvSpPr>
        <p:spPr>
          <a:xfrm>
            <a:off x="211713" y="-1162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dirty="0" smtClean="0"/>
          </a:p>
          <a:p>
            <a:pPr algn="ctr"/>
            <a:r>
              <a:rPr lang="hr-HR" dirty="0" smtClean="0"/>
              <a:t>Lunar </a:t>
            </a:r>
            <a:r>
              <a:rPr lang="hr-HR" dirty="0" err="1"/>
              <a:t>P</a:t>
            </a:r>
            <a:r>
              <a:rPr lang="hr-HR" dirty="0" err="1" smtClean="0"/>
              <a:t>lanting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alender</a:t>
            </a:r>
            <a:endParaRPr lang="hr-HR" dirty="0"/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18" name="Action Button: Home 12">
            <a:hlinkClick r:id="rId8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94063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565302" y="1569202"/>
            <a:ext cx="10476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According to the lunar </a:t>
            </a:r>
            <a:r>
              <a:rPr lang="en-US" sz="2000" dirty="0" smtClean="0"/>
              <a:t>calendar </a:t>
            </a:r>
            <a:r>
              <a:rPr lang="en-US" sz="2000" dirty="0"/>
              <a:t>favorable period for sowing beetroot </a:t>
            </a:r>
            <a:r>
              <a:rPr lang="hr-HR" sz="2000" dirty="0" err="1" smtClean="0"/>
              <a:t>is</a:t>
            </a:r>
            <a:r>
              <a:rPr lang="hr-HR" sz="2000" dirty="0" smtClean="0"/>
              <a:t> a </a:t>
            </a:r>
            <a:r>
              <a:rPr lang="en-US" sz="2000" dirty="0" smtClean="0"/>
              <a:t>week </a:t>
            </a:r>
            <a:r>
              <a:rPr lang="en-US" sz="2000" dirty="0"/>
              <a:t>after the full </a:t>
            </a:r>
            <a:r>
              <a:rPr lang="hr-HR" sz="2000" dirty="0"/>
              <a:t>M</a:t>
            </a:r>
            <a:r>
              <a:rPr lang="en-US" sz="2000" dirty="0" err="1" smtClean="0"/>
              <a:t>oon</a:t>
            </a:r>
            <a:r>
              <a:rPr lang="en-US" sz="2000" dirty="0" smtClean="0"/>
              <a:t>. </a:t>
            </a:r>
            <a:r>
              <a:rPr lang="en-US" sz="2000" dirty="0"/>
              <a:t>If we know that the recommended period for seeding </a:t>
            </a:r>
            <a:r>
              <a:rPr lang="hr-HR" sz="2000" dirty="0" err="1" smtClean="0"/>
              <a:t>beetroot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hr-HR" sz="2000" dirty="0" smtClean="0"/>
              <a:t>15 </a:t>
            </a:r>
            <a:r>
              <a:rPr lang="en-US" sz="2000" dirty="0" smtClean="0"/>
              <a:t>April  </a:t>
            </a:r>
            <a:r>
              <a:rPr lang="en-US" sz="2000" dirty="0"/>
              <a:t>to </a:t>
            </a:r>
            <a:r>
              <a:rPr lang="hr-HR" sz="2000" dirty="0" smtClean="0"/>
              <a:t>30 </a:t>
            </a:r>
            <a:r>
              <a:rPr lang="en-US" sz="2000" dirty="0" smtClean="0"/>
              <a:t>June, </a:t>
            </a:r>
            <a:r>
              <a:rPr lang="en-US" sz="2000" dirty="0"/>
              <a:t>determine possible suitable dates of planting.</a:t>
            </a:r>
            <a:endParaRPr lang="hr-HR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9988" y="2536769"/>
            <a:ext cx="171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Solution</a:t>
            </a:r>
            <a:r>
              <a:rPr lang="hr-HR" sz="2400" b="1" dirty="0" smtClean="0"/>
              <a:t>: </a:t>
            </a:r>
            <a:endParaRPr lang="hr-HR" sz="24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1549463" y="2563814"/>
            <a:ext cx="8976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</a:t>
            </a:r>
            <a:r>
              <a:rPr lang="hr-HR" sz="2000" dirty="0" smtClean="0"/>
              <a:t> </a:t>
            </a:r>
            <a:r>
              <a:rPr lang="hr-HR" sz="2000" dirty="0" err="1" smtClean="0"/>
              <a:t>beetroot</a:t>
            </a:r>
            <a:r>
              <a:rPr lang="en-US" sz="2000" dirty="0" smtClean="0"/>
              <a:t> </a:t>
            </a:r>
            <a:r>
              <a:rPr lang="en-US" sz="2000" dirty="0"/>
              <a:t>should be sown in the period between 15 April to 30 June, to the </a:t>
            </a:r>
            <a:r>
              <a:rPr lang="en-US" sz="2000" dirty="0" smtClean="0"/>
              <a:t>10</a:t>
            </a:r>
            <a:r>
              <a:rPr lang="hr-HR" sz="2000" dirty="0" smtClean="0"/>
              <a:t>5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18</a:t>
            </a:r>
            <a:r>
              <a:rPr lang="hr-HR" sz="2000" dirty="0" smtClean="0"/>
              <a:t>1st</a:t>
            </a:r>
            <a:r>
              <a:rPr lang="en-US" sz="2000" dirty="0" smtClean="0"/>
              <a:t> </a:t>
            </a:r>
            <a:r>
              <a:rPr lang="en-US" sz="2000" dirty="0"/>
              <a:t>day of the year, which </a:t>
            </a:r>
            <a:r>
              <a:rPr lang="en-US" sz="2000" dirty="0" smtClean="0"/>
              <a:t>means</a:t>
            </a:r>
            <a:r>
              <a:rPr lang="hr-HR" sz="2000" dirty="0" smtClean="0"/>
              <a:t>    </a:t>
            </a:r>
            <a:endParaRPr lang="hr-HR" sz="2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28810"/>
              </p:ext>
            </p:extLst>
          </p:nvPr>
        </p:nvGraphicFramePr>
        <p:xfrm>
          <a:off x="6516966" y="2937224"/>
          <a:ext cx="12303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3" imgW="799920" imgH="177480" progId="Equation.DSMT4">
                  <p:embed/>
                </p:oleObj>
              </mc:Choice>
              <mc:Fallback>
                <p:oleObj name="Equation" r:id="rId3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966" y="2937224"/>
                        <a:ext cx="1230313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50283"/>
              </p:ext>
            </p:extLst>
          </p:nvPr>
        </p:nvGraphicFramePr>
        <p:xfrm>
          <a:off x="4082282" y="3232962"/>
          <a:ext cx="3049841" cy="61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5" imgW="1942920" imgH="393480" progId="Equation.DSMT4">
                  <p:embed/>
                </p:oleObj>
              </mc:Choice>
              <mc:Fallback>
                <p:oleObj name="Equation" r:id="rId5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2282" y="3232962"/>
                        <a:ext cx="3049841" cy="61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avokutnik 7"/>
          <p:cNvSpPr/>
          <p:nvPr/>
        </p:nvSpPr>
        <p:spPr>
          <a:xfrm>
            <a:off x="966433" y="3294388"/>
            <a:ext cx="3218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D</a:t>
            </a:r>
            <a:r>
              <a:rPr lang="en-US" sz="2000" dirty="0" smtClean="0"/>
              <a:t>raw </a:t>
            </a:r>
            <a:r>
              <a:rPr lang="en-US" sz="2000" dirty="0"/>
              <a:t>a graph of lunar phases</a:t>
            </a:r>
            <a:endParaRPr lang="hr-HR" sz="2000" dirty="0"/>
          </a:p>
        </p:txBody>
      </p:sp>
      <p:pic>
        <p:nvPicPr>
          <p:cNvPr id="10" name="Slika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9" b="27024"/>
          <a:stretch/>
        </p:blipFill>
        <p:spPr bwMode="auto">
          <a:xfrm>
            <a:off x="136300" y="3726872"/>
            <a:ext cx="11217500" cy="258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pic>
        <p:nvPicPr>
          <p:cNvPr id="3083" name="Picture 11" descr="Image result for cik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" y="1566556"/>
            <a:ext cx="1202542" cy="10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Beetroot</a:t>
            </a:r>
            <a:r>
              <a:rPr lang="hr-HR" dirty="0" smtClean="0"/>
              <a:t> Problem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91050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283335" y="1433258"/>
                <a:ext cx="1097240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According to the lunar calendar, the perfect time for seeding beetroot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is</a:t>
                </a:r>
                <a:r>
                  <a:rPr lang="hr-HR" sz="2000" dirty="0" smtClean="0"/>
                  <a:t> a</a:t>
                </a:r>
                <a:r>
                  <a:rPr lang="en-US" sz="2000" dirty="0" smtClean="0"/>
                  <a:t> week after the full </a:t>
                </a:r>
                <a:r>
                  <a:rPr lang="hr-HR" sz="2000" dirty="0" smtClean="0"/>
                  <a:t>M</a:t>
                </a:r>
                <a:r>
                  <a:rPr lang="en-US" sz="2000" dirty="0" err="1" smtClean="0"/>
                  <a:t>oon</a:t>
                </a:r>
                <a:r>
                  <a:rPr lang="en-US" sz="2000" dirty="0" smtClean="0"/>
                  <a:t>. This interval is the number of functions which perform the maximum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 smtClean="0"/>
                  <a:t> to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1433258"/>
                <a:ext cx="10972409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556" t="-4310" r="-778" b="-146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536229" y="3948351"/>
                <a:ext cx="7662290" cy="975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29.53</m:t>
                            </m:r>
                          </m:den>
                        </m:f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</a:rPr>
                      <m:t>+0.5=1</m:t>
                    </m:r>
                  </m:oMath>
                </a14:m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29.53</m:t>
                            </m:r>
                          </m:den>
                        </m:f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r-HR" b="0" dirty="0" smtClean="0"/>
              </a:p>
              <a:p>
                <a:r>
                  <a:rPr lang="hr-HR" dirty="0" smtClean="0"/>
                  <a:t>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29.53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=5+29.53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29" y="3948351"/>
                <a:ext cx="7662290" cy="975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506567" y="4978583"/>
                <a:ext cx="10852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As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≤181⟹105≤5+29.53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≤181⟹3.4≤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≤5.9,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,⟹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hr-HR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=123,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=153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7" y="4978583"/>
                <a:ext cx="1085259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49" t="-5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niOkvir 6"/>
              <p:cNvSpPr txBox="1"/>
              <p:nvPr/>
            </p:nvSpPr>
            <p:spPr>
              <a:xfrm>
                <a:off x="506567" y="5679558"/>
                <a:ext cx="114750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S</a:t>
                </a:r>
                <a:r>
                  <a:rPr lang="en-US" sz="2000" dirty="0" err="1" smtClean="0"/>
                  <a:t>uitable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intervals </a:t>
                </a:r>
                <a:r>
                  <a:rPr lang="en-US" sz="2000" dirty="0" err="1" smtClean="0"/>
                  <a:t>fo</a:t>
                </a:r>
                <a:r>
                  <a:rPr lang="hr-HR" sz="2000" dirty="0" smtClean="0"/>
                  <a:t>r </a:t>
                </a:r>
                <a:r>
                  <a:rPr lang="hr-HR" sz="2000" dirty="0" err="1" smtClean="0"/>
                  <a:t>seed</a:t>
                </a:r>
                <a:r>
                  <a:rPr lang="en-US" sz="2000" dirty="0" err="1" smtClean="0"/>
                  <a:t>ing</a:t>
                </a:r>
                <a:r>
                  <a:rPr lang="en-US" sz="2000" dirty="0" smtClean="0"/>
                  <a:t> are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123,130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153,160</m:t>
                        </m:r>
                      </m:e>
                    </m:d>
                  </m:oMath>
                </a14:m>
                <a:r>
                  <a:rPr lang="hr-HR" sz="2000" dirty="0" smtClean="0"/>
                  <a:t>.  </a:t>
                </a:r>
                <a:r>
                  <a:rPr lang="en-US" sz="2000" dirty="0" smtClean="0"/>
                  <a:t>Determine </a:t>
                </a:r>
                <a:r>
                  <a:rPr lang="en-US" sz="2000" dirty="0"/>
                  <a:t>the dates of the year as determined by the </a:t>
                </a:r>
                <a:r>
                  <a:rPr lang="en-US" sz="2000" dirty="0" smtClean="0"/>
                  <a:t>interval</a:t>
                </a:r>
                <a:r>
                  <a:rPr lang="hr-HR" sz="2000" dirty="0" smtClean="0"/>
                  <a:t>s</a:t>
                </a:r>
                <a:r>
                  <a:rPr lang="en-US" sz="2000" dirty="0" smtClean="0"/>
                  <a:t>.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Suitable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dates are </a:t>
                </a:r>
                <a:r>
                  <a:rPr lang="hr-HR" sz="2000" dirty="0" err="1" smtClean="0"/>
                  <a:t>from</a:t>
                </a:r>
                <a:r>
                  <a:rPr lang="hr-HR" sz="2000" dirty="0" smtClean="0"/>
                  <a:t> 3 </a:t>
                </a:r>
                <a:r>
                  <a:rPr lang="en-US" sz="2000" dirty="0" smtClean="0"/>
                  <a:t>May  </a:t>
                </a:r>
                <a:r>
                  <a:rPr lang="en-US" sz="2000" dirty="0"/>
                  <a:t>to 10 May and from 3 </a:t>
                </a:r>
                <a:r>
                  <a:rPr lang="en-US" sz="2000" dirty="0" smtClean="0"/>
                  <a:t>J</a:t>
                </a:r>
                <a:r>
                  <a:rPr lang="hr-HR" sz="2000" dirty="0" err="1" smtClean="0"/>
                  <a:t>une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until 10 </a:t>
                </a:r>
                <a:r>
                  <a:rPr lang="en-US" sz="2000" dirty="0" err="1" smtClean="0"/>
                  <a:t>Ju</a:t>
                </a:r>
                <a:r>
                  <a:rPr lang="hr-HR" sz="2000" dirty="0" smtClean="0"/>
                  <a:t>ne.</a:t>
                </a:r>
                <a:endParaRPr lang="hr-HR" sz="2000" dirty="0"/>
              </a:p>
            </p:txBody>
          </p:sp>
        </mc:Choice>
        <mc:Fallback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7" y="5679558"/>
                <a:ext cx="11475076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531" t="-5172" b="-146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7850" r="1775" b="24553"/>
          <a:stretch/>
        </p:blipFill>
        <p:spPr bwMode="auto">
          <a:xfrm>
            <a:off x="432807" y="2104166"/>
            <a:ext cx="8407557" cy="2211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2" y="6368659"/>
            <a:ext cx="1286647" cy="273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-252430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-106638"/>
            <a:ext cx="1736573" cy="1117827"/>
          </a:xfrm>
          <a:prstGeom prst="rect">
            <a:avLst/>
          </a:prstGeom>
        </p:spPr>
      </p:pic>
      <p:sp>
        <p:nvSpPr>
          <p:cNvPr id="12" name="Naslov 8"/>
          <p:cNvSpPr txBox="1">
            <a:spLocks/>
          </p:cNvSpPr>
          <p:nvPr/>
        </p:nvSpPr>
        <p:spPr>
          <a:xfrm>
            <a:off x="843566" y="1126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 </a:t>
            </a:r>
            <a:r>
              <a:rPr lang="hr-HR" dirty="0" err="1" smtClean="0"/>
              <a:t>Beetroot</a:t>
            </a:r>
            <a:r>
              <a:rPr lang="hr-HR" dirty="0" smtClean="0"/>
              <a:t> Problem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9059561" y="3169391"/>
            <a:ext cx="3218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/>
              <a:t>D</a:t>
            </a:r>
            <a:r>
              <a:rPr lang="en-US" sz="2000" dirty="0" err="1"/>
              <a:t>etermine</a:t>
            </a:r>
            <a:r>
              <a:rPr lang="en-US" sz="2000" dirty="0"/>
              <a:t> the point where </a:t>
            </a:r>
            <a:endParaRPr lang="hr-HR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function has a maximum</a:t>
            </a:r>
            <a:r>
              <a:rPr lang="hr-HR" dirty="0"/>
              <a:t>.</a:t>
            </a:r>
          </a:p>
        </p:txBody>
      </p:sp>
      <p:sp>
        <p:nvSpPr>
          <p:cNvPr id="13" name="Action Button: Home 12">
            <a:hlinkClick r:id="rId10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35563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špi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513086"/>
            <a:ext cx="1518679" cy="12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637253" y="1634045"/>
            <a:ext cx="9337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recommended period for sowing spinach is from 15 March to 21 June. If we know that </a:t>
            </a:r>
            <a:r>
              <a:rPr lang="en-US" sz="2000" dirty="0" smtClean="0"/>
              <a:t> </a:t>
            </a:r>
            <a:r>
              <a:rPr lang="en-US" sz="2000" dirty="0"/>
              <a:t>by the lunar calendar sowing </a:t>
            </a:r>
            <a:r>
              <a:rPr lang="hr-HR" sz="2000" dirty="0" err="1" smtClean="0"/>
              <a:t>is</a:t>
            </a:r>
            <a:r>
              <a:rPr lang="hr-HR" sz="2000" dirty="0" smtClean="0"/>
              <a:t> </a:t>
            </a:r>
            <a:r>
              <a:rPr lang="en-US" sz="2000" dirty="0" smtClean="0"/>
              <a:t>best </a:t>
            </a:r>
            <a:r>
              <a:rPr lang="en-US" sz="2000" dirty="0"/>
              <a:t>to </a:t>
            </a:r>
            <a:r>
              <a:rPr lang="hr-HR" sz="2000" dirty="0" err="1" smtClean="0"/>
              <a:t>be</a:t>
            </a:r>
            <a:r>
              <a:rPr lang="hr-HR" sz="2000" dirty="0" smtClean="0"/>
              <a:t> </a:t>
            </a:r>
            <a:r>
              <a:rPr lang="en-US" sz="2000" dirty="0" smtClean="0"/>
              <a:t>do</a:t>
            </a:r>
            <a:r>
              <a:rPr lang="hr-HR" sz="2000" dirty="0" smtClean="0"/>
              <a:t>ne</a:t>
            </a:r>
            <a:r>
              <a:rPr lang="en-US" sz="2000" dirty="0" smtClean="0"/>
              <a:t> </a:t>
            </a:r>
            <a:r>
              <a:rPr lang="en-US" sz="2000" dirty="0"/>
              <a:t>during the new </a:t>
            </a:r>
            <a:r>
              <a:rPr lang="hr-HR" sz="2000" dirty="0"/>
              <a:t>M</a:t>
            </a:r>
            <a:r>
              <a:rPr lang="en-US" sz="2000" dirty="0" err="1" smtClean="0"/>
              <a:t>oon</a:t>
            </a:r>
            <a:r>
              <a:rPr lang="hr-H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determine favorable dates.</a:t>
            </a:r>
            <a:endParaRPr lang="hr-HR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96214" y="2834387"/>
            <a:ext cx="181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Solution</a:t>
            </a:r>
            <a:r>
              <a:rPr lang="hr-HR" sz="2000" dirty="0" smtClean="0"/>
              <a:t>: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1412384" y="2803777"/>
            <a:ext cx="10461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</a:t>
            </a:r>
            <a:r>
              <a:rPr lang="en-US" sz="2000" dirty="0" smtClean="0"/>
              <a:t>should </a:t>
            </a:r>
            <a:r>
              <a:rPr lang="hr-HR" sz="2000" dirty="0" err="1"/>
              <a:t>spinach</a:t>
            </a:r>
            <a:r>
              <a:rPr lang="hr-HR" sz="2000" dirty="0"/>
              <a:t> </a:t>
            </a:r>
            <a:r>
              <a:rPr lang="en-US" sz="2000" dirty="0" smtClean="0"/>
              <a:t>be </a:t>
            </a:r>
            <a:r>
              <a:rPr lang="en-US" sz="2000" dirty="0"/>
              <a:t>sown in the period between 15 </a:t>
            </a:r>
            <a:r>
              <a:rPr lang="hr-HR" sz="2000" dirty="0" err="1" smtClean="0"/>
              <a:t>March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hr-HR" sz="2000" dirty="0" smtClean="0"/>
              <a:t>21</a:t>
            </a:r>
            <a:r>
              <a:rPr lang="en-US" sz="2000" dirty="0" smtClean="0"/>
              <a:t> </a:t>
            </a:r>
            <a:r>
              <a:rPr lang="en-US" sz="2000" dirty="0"/>
              <a:t>June, to the </a:t>
            </a:r>
            <a:r>
              <a:rPr lang="hr-HR" sz="2000" dirty="0" smtClean="0"/>
              <a:t>74th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1</a:t>
            </a:r>
            <a:r>
              <a:rPr lang="hr-HR" sz="2000" dirty="0" smtClean="0"/>
              <a:t>7</a:t>
            </a:r>
            <a:r>
              <a:rPr lang="en-US" sz="2000" dirty="0" smtClean="0"/>
              <a:t>2nd </a:t>
            </a:r>
            <a:r>
              <a:rPr lang="en-US" sz="2000" dirty="0"/>
              <a:t>day of the year, which means</a:t>
            </a:r>
            <a:r>
              <a:rPr lang="hr-HR" sz="2000" dirty="0"/>
              <a:t>  </a:t>
            </a:r>
            <a:r>
              <a:rPr lang="hr-HR" sz="2000" dirty="0" smtClean="0"/>
              <a:t> </a:t>
            </a:r>
            <a:endParaRPr lang="hr-HR" sz="20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80319"/>
              </p:ext>
            </p:extLst>
          </p:nvPr>
        </p:nvGraphicFramePr>
        <p:xfrm>
          <a:off x="4635366" y="3157720"/>
          <a:ext cx="11715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761760" imgH="177480" progId="Equation.DSMT4">
                  <p:embed/>
                </p:oleObj>
              </mc:Choice>
              <mc:Fallback>
                <p:oleObj name="Equation" r:id="rId4" imgW="761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366" y="3157720"/>
                        <a:ext cx="1171575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okutnik 5"/>
          <p:cNvSpPr/>
          <p:nvPr/>
        </p:nvSpPr>
        <p:spPr>
          <a:xfrm>
            <a:off x="377780" y="3554461"/>
            <a:ext cx="3468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D</a:t>
            </a:r>
            <a:r>
              <a:rPr lang="en-US" sz="2000" dirty="0"/>
              <a:t>raw a graph of lunar </a:t>
            </a:r>
            <a:r>
              <a:rPr lang="en-US" sz="2000" dirty="0" smtClean="0"/>
              <a:t>phases.</a:t>
            </a:r>
            <a:endParaRPr lang="hr-HR" sz="2000" dirty="0"/>
          </a:p>
        </p:txBody>
      </p:sp>
      <p:pic>
        <p:nvPicPr>
          <p:cNvPr id="9" name="Slika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29197" r="16482" b="25680"/>
          <a:stretch/>
        </p:blipFill>
        <p:spPr bwMode="auto">
          <a:xfrm>
            <a:off x="296214" y="4028341"/>
            <a:ext cx="10779617" cy="2346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-252430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-106638"/>
            <a:ext cx="1736573" cy="1117827"/>
          </a:xfrm>
          <a:prstGeom prst="rect">
            <a:avLst/>
          </a:prstGeom>
        </p:spPr>
      </p:pic>
      <p:sp>
        <p:nvSpPr>
          <p:cNvPr id="13" name="Naslov 8"/>
          <p:cNvSpPr txBox="1">
            <a:spLocks/>
          </p:cNvSpPr>
          <p:nvPr/>
        </p:nvSpPr>
        <p:spPr>
          <a:xfrm>
            <a:off x="843566" y="1126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Spinach</a:t>
            </a:r>
            <a:r>
              <a:rPr lang="hr-HR" dirty="0" smtClean="0"/>
              <a:t> Problem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40652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613893" y="1554443"/>
                <a:ext cx="116983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According to the lunar calendar, the perfect time for seeding </a:t>
                </a:r>
                <a:r>
                  <a:rPr lang="hr-HR" sz="2000" dirty="0" err="1" smtClean="0"/>
                  <a:t>spinach</a:t>
                </a:r>
                <a:r>
                  <a:rPr lang="hr-HR" sz="2000" dirty="0" smtClean="0"/>
                  <a:t> </a:t>
                </a:r>
                <a:r>
                  <a:rPr lang="hr-HR" sz="2000" dirty="0" err="1"/>
                  <a:t>is</a:t>
                </a:r>
                <a:r>
                  <a:rPr lang="en-US" sz="2000" dirty="0"/>
                  <a:t> </a:t>
                </a:r>
                <a:r>
                  <a:rPr lang="hr-HR" sz="2000" dirty="0" smtClean="0"/>
                  <a:t>a </a:t>
                </a:r>
                <a:r>
                  <a:rPr lang="en-US" sz="2000" dirty="0" smtClean="0"/>
                  <a:t>week </a:t>
                </a:r>
                <a:r>
                  <a:rPr lang="en-US" sz="2000" dirty="0"/>
                  <a:t>after the </a:t>
                </a:r>
                <a:r>
                  <a:rPr lang="hr-HR" sz="2000" dirty="0" err="1" smtClean="0"/>
                  <a:t>new</a:t>
                </a:r>
                <a:r>
                  <a:rPr lang="en-US" sz="2000" dirty="0" smtClean="0"/>
                  <a:t> </a:t>
                </a:r>
                <a:r>
                  <a:rPr lang="hr-HR" sz="2000" dirty="0"/>
                  <a:t>M</a:t>
                </a:r>
                <a:r>
                  <a:rPr lang="en-US" sz="2000" dirty="0" err="1" smtClean="0"/>
                  <a:t>oon</a:t>
                </a:r>
                <a:r>
                  <a:rPr lang="en-US" sz="2000" dirty="0"/>
                  <a:t>. This interval is the number of functions which perform the </a:t>
                </a:r>
                <a:r>
                  <a:rPr lang="en-US" sz="2000" dirty="0" smtClean="0"/>
                  <a:t>m</a:t>
                </a:r>
                <a:r>
                  <a:rPr lang="hr-HR" sz="2000" dirty="0" err="1" smtClean="0"/>
                  <a:t>inimum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/>
                  <a:t> to </a:t>
                </a:r>
                <a:r>
                  <a:rPr lang="hr-HR" sz="2000" dirty="0" err="1"/>
                  <a:t>number</a:t>
                </a:r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3" y="1554443"/>
                <a:ext cx="1169831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573" t="-5172" b="-146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r="10704"/>
          <a:stretch/>
        </p:blipFill>
        <p:spPr bwMode="auto">
          <a:xfrm>
            <a:off x="734363" y="2303805"/>
            <a:ext cx="9626824" cy="2216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734363" y="4623515"/>
                <a:ext cx="9085911" cy="1283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dirty="0" smtClean="0"/>
                  <a:t>D</a:t>
                </a:r>
                <a:r>
                  <a:rPr lang="en-US" sz="2000" dirty="0" err="1"/>
                  <a:t>etermine</a:t>
                </a:r>
                <a:r>
                  <a:rPr lang="en-US" sz="2000" dirty="0"/>
                  <a:t> the point where the function has </a:t>
                </a:r>
                <a:r>
                  <a:rPr lang="hr-HR" sz="2000" dirty="0" smtClean="0"/>
                  <a:t>a minimum.</a:t>
                </a:r>
                <a:endParaRPr lang="hr-HR" sz="2000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29.53</m:t>
                            </m:r>
                          </m:den>
                        </m:f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d>
                    <m:r>
                      <a:rPr lang="hr-HR">
                        <a:latin typeface="Cambria Math" panose="02040503050406030204" pitchFamily="18" charset="0"/>
                      </a:rPr>
                      <m:t>+0.5=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29.53</m:t>
                            </m:r>
                          </m:den>
                        </m:f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hr-HR" dirty="0"/>
              </a:p>
              <a:p>
                <a:r>
                  <a:rPr lang="hr-HR" dirty="0"/>
                  <a:t>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29.53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hr-HR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=19.765+29.53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3" y="4623515"/>
                <a:ext cx="9085911" cy="1283365"/>
              </a:xfrm>
              <a:prstGeom prst="rect">
                <a:avLst/>
              </a:prstGeom>
              <a:blipFill rotWithShape="0">
                <a:blip r:embed="rId4"/>
                <a:stretch>
                  <a:fillRect l="-671" t="-23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-252430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-106638"/>
            <a:ext cx="1736573" cy="1117827"/>
          </a:xfrm>
          <a:prstGeom prst="rect">
            <a:avLst/>
          </a:prstGeom>
        </p:spPr>
      </p:pic>
      <p:sp>
        <p:nvSpPr>
          <p:cNvPr id="11" name="Naslov 8"/>
          <p:cNvSpPr txBox="1">
            <a:spLocks/>
          </p:cNvSpPr>
          <p:nvPr/>
        </p:nvSpPr>
        <p:spPr>
          <a:xfrm>
            <a:off x="843566" y="1126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Spinach</a:t>
            </a:r>
            <a:r>
              <a:rPr lang="hr-HR" dirty="0" smtClean="0"/>
              <a:t> Problem</a:t>
            </a:r>
            <a:endParaRPr lang="hr-HR" dirty="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98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-252430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-106638"/>
            <a:ext cx="1736573" cy="1117827"/>
          </a:xfrm>
          <a:prstGeom prst="rect">
            <a:avLst/>
          </a:prstGeom>
        </p:spPr>
      </p:pic>
      <p:sp>
        <p:nvSpPr>
          <p:cNvPr id="4" name="Naslov 8"/>
          <p:cNvSpPr txBox="1">
            <a:spLocks/>
          </p:cNvSpPr>
          <p:nvPr/>
        </p:nvSpPr>
        <p:spPr>
          <a:xfrm>
            <a:off x="843566" y="1126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Spinach</a:t>
            </a:r>
            <a:r>
              <a:rPr lang="hr-HR" dirty="0" smtClean="0"/>
              <a:t> Problem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459347" y="1803383"/>
                <a:ext cx="105520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 smtClean="0"/>
                  <a:t>   As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74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≤172,  74≤19.765+29.53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≤172⟹1.83≤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≤5.15,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,⟹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=79,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=108,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=138,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=167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" y="1803383"/>
                <a:ext cx="10552090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549499" y="2814839"/>
                <a:ext cx="86846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S</a:t>
                </a:r>
                <a:r>
                  <a:rPr lang="en-US" sz="2000" dirty="0" err="1"/>
                  <a:t>uitable</a:t>
                </a:r>
                <a:r>
                  <a:rPr lang="en-US" sz="2000" dirty="0"/>
                  <a:t> intervals </a:t>
                </a:r>
                <a:r>
                  <a:rPr lang="en-US" sz="2000" dirty="0" err="1"/>
                  <a:t>fo</a:t>
                </a:r>
                <a:r>
                  <a:rPr lang="hr-HR" sz="2000" dirty="0"/>
                  <a:t>r </a:t>
                </a:r>
                <a:r>
                  <a:rPr lang="hr-HR" sz="2000" dirty="0" err="1"/>
                  <a:t>seed</a:t>
                </a:r>
                <a:r>
                  <a:rPr lang="en-US" sz="2000" dirty="0" err="1"/>
                  <a:t>ing</a:t>
                </a:r>
                <a:r>
                  <a:rPr lang="en-US" sz="2000" dirty="0"/>
                  <a:t> are</a:t>
                </a:r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79,86</m:t>
                        </m:r>
                      </m:e>
                    </m:d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108,115</m:t>
                        </m:r>
                      </m:e>
                    </m:d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138,145</m:t>
                        </m:r>
                      </m:e>
                    </m:d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167,172</m:t>
                        </m:r>
                      </m:e>
                    </m:d>
                  </m:oMath>
                </a14:m>
                <a:r>
                  <a:rPr lang="hr-HR" sz="2000" dirty="0"/>
                  <a:t>.</a:t>
                </a:r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9" y="2814839"/>
                <a:ext cx="8684653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561" t="-9231" b="-276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549499" y="3429000"/>
            <a:ext cx="687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Determine the dates of the year as determined by the interval</a:t>
            </a:r>
            <a:r>
              <a:rPr lang="hr-HR" sz="2000" dirty="0"/>
              <a:t>s</a:t>
            </a:r>
            <a:r>
              <a:rPr lang="en-US" sz="2000" dirty="0"/>
              <a:t>.</a:t>
            </a:r>
            <a:r>
              <a:rPr lang="hr-HR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549499" y="4043161"/>
                <a:ext cx="5126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20.3−26.3, 18.4 −25.4,18.5−25.5, 15.6−21.6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9" y="4043161"/>
                <a:ext cx="512672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r="10704"/>
          <a:stretch/>
        </p:blipFill>
        <p:spPr bwMode="auto">
          <a:xfrm>
            <a:off x="650516" y="4406251"/>
            <a:ext cx="9194309" cy="169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sp>
        <p:nvSpPr>
          <p:cNvPr id="11" name="Action Button: Home 12">
            <a:hlinkClick r:id="rId9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48589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160197" y="1449400"/>
            <a:ext cx="5601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Th</a:t>
            </a:r>
            <a:r>
              <a:rPr lang="hr-HR" sz="2000" dirty="0" smtClean="0"/>
              <a:t>e table </a:t>
            </a:r>
            <a:r>
              <a:rPr lang="hr-HR" sz="2000" dirty="0" err="1" smtClean="0"/>
              <a:t>shows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average</a:t>
            </a:r>
            <a:r>
              <a:rPr lang="hr-HR" sz="2000" dirty="0" smtClean="0"/>
              <a:t> </a:t>
            </a:r>
            <a:r>
              <a:rPr lang="hr-HR" sz="2000" dirty="0" err="1" smtClean="0"/>
              <a:t>monthly</a:t>
            </a:r>
            <a:r>
              <a:rPr lang="hr-HR" sz="2000" dirty="0" smtClean="0"/>
              <a:t> temperature</a:t>
            </a:r>
            <a:r>
              <a:rPr lang="en-US" sz="2000" dirty="0" smtClean="0"/>
              <a:t>.</a:t>
            </a:r>
            <a:endParaRPr lang="hr-HR" sz="2000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44540"/>
              </p:ext>
            </p:extLst>
          </p:nvPr>
        </p:nvGraphicFramePr>
        <p:xfrm>
          <a:off x="1252534" y="1865844"/>
          <a:ext cx="10466063" cy="98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91"/>
                <a:gridCol w="877391"/>
                <a:gridCol w="877391"/>
                <a:gridCol w="877391"/>
                <a:gridCol w="877391"/>
                <a:gridCol w="877391"/>
                <a:gridCol w="877391"/>
                <a:gridCol w="842709"/>
                <a:gridCol w="912072"/>
                <a:gridCol w="877391"/>
                <a:gridCol w="877391"/>
                <a:gridCol w="814763"/>
              </a:tblGrid>
              <a:tr h="494788">
                <a:tc>
                  <a:txBody>
                    <a:bodyPr/>
                    <a:lstStyle/>
                    <a:p>
                      <a:r>
                        <a:rPr lang="hr-HR" dirty="0" smtClean="0"/>
                        <a:t>    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II.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III.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IV.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V.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VI.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VII.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VIII.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IX.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X.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XI.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XII.</a:t>
                      </a:r>
                      <a:endParaRPr lang="hr-HR" dirty="0"/>
                    </a:p>
                  </a:txBody>
                  <a:tcPr/>
                </a:tc>
              </a:tr>
              <a:tr h="494788">
                <a:tc>
                  <a:txBody>
                    <a:bodyPr/>
                    <a:lstStyle/>
                    <a:p>
                      <a:r>
                        <a:rPr lang="hr-HR" dirty="0" smtClean="0"/>
                        <a:t>5.6°C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6.2°C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8.7°C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12.3°C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16.9°C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20.5°C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23.1°C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22.9°C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19.1°C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14.4°C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9.9°C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6.9°C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1252534" y="3006198"/>
            <a:ext cx="7893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Make a </a:t>
            </a:r>
            <a:r>
              <a:rPr lang="hr-HR" sz="2000" dirty="0" err="1" smtClean="0"/>
              <a:t>scatter</a:t>
            </a:r>
            <a:r>
              <a:rPr lang="hr-HR" sz="2000" dirty="0" smtClean="0"/>
              <a:t> plot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data. </a:t>
            </a:r>
            <a:r>
              <a:rPr lang="hr-HR" sz="2000" dirty="0" err="1" smtClean="0"/>
              <a:t>Find</a:t>
            </a:r>
            <a:r>
              <a:rPr lang="hr-HR" sz="2000" dirty="0" smtClean="0"/>
              <a:t> a </a:t>
            </a:r>
            <a:r>
              <a:rPr lang="hr-HR" sz="2000" dirty="0" err="1" smtClean="0"/>
              <a:t>cosine</a:t>
            </a:r>
            <a:r>
              <a:rPr lang="hr-HR" sz="2000" dirty="0" smtClean="0"/>
              <a:t> </a:t>
            </a:r>
            <a:r>
              <a:rPr lang="hr-HR" sz="2000" dirty="0" err="1" smtClean="0"/>
              <a:t>curve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models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dana</a:t>
            </a:r>
            <a:r>
              <a:rPr lang="hr-HR" dirty="0" smtClean="0"/>
              <a:t> . </a:t>
            </a:r>
            <a:endParaRPr lang="hr-HR" dirty="0"/>
          </a:p>
        </p:txBody>
      </p:sp>
      <p:graphicFrame>
        <p:nvGraphicFramePr>
          <p:cNvPr id="11" name="Grafikon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060221"/>
              </p:ext>
            </p:extLst>
          </p:nvPr>
        </p:nvGraphicFramePr>
        <p:xfrm>
          <a:off x="1252534" y="3584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69695"/>
              </p:ext>
            </p:extLst>
          </p:nvPr>
        </p:nvGraphicFramePr>
        <p:xfrm>
          <a:off x="1252534" y="35716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8868795" y="3029250"/>
                <a:ext cx="2744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hr-HR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795" y="3029250"/>
                <a:ext cx="274408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/>
              <p:cNvSpPr txBox="1"/>
              <p:nvPr/>
            </p:nvSpPr>
            <p:spPr>
              <a:xfrm>
                <a:off x="6156102" y="3670103"/>
                <a:ext cx="4764447" cy="297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23.1−5.6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=8.75</m:t>
                      </m:r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/>
                  <a:t> </a:t>
                </a:r>
                <a:r>
                  <a:rPr lang="hr-HR" dirty="0" smtClean="0"/>
                  <a:t>  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=14.35</m:t>
                    </m:r>
                  </m:oMath>
                </a14:m>
                <a:endParaRPr lang="hr-HR" b="0" dirty="0" smtClean="0"/>
              </a:p>
              <a:p>
                <a:endParaRPr lang="hr-HR" b="0" dirty="0" smtClean="0"/>
              </a:p>
              <a:p>
                <a:r>
                  <a:rPr lang="hr-HR" b="0" dirty="0" smtClean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≈0.524</m:t>
                    </m:r>
                  </m:oMath>
                </a14:m>
                <a:endParaRPr lang="hr-HR" b="0" dirty="0" smtClean="0">
                  <a:ea typeface="Cambria Math" panose="02040503050406030204" pitchFamily="18" charset="0"/>
                </a:endParaRPr>
              </a:p>
              <a:p>
                <a:endParaRPr lang="hr-HR" b="0" dirty="0" smtClean="0">
                  <a:ea typeface="Cambria Math" panose="02040503050406030204" pitchFamily="18" charset="0"/>
                </a:endParaRPr>
              </a:p>
              <a:p>
                <a:r>
                  <a:rPr lang="hr-HR" b="0" dirty="0" smtClean="0"/>
                  <a:t>              C = 1</a:t>
                </a:r>
              </a:p>
              <a:p>
                <a:endParaRPr lang="hr-HR" b="0" dirty="0" smtClean="0"/>
              </a:p>
              <a:p>
                <a:r>
                  <a:rPr lang="hr-HR" dirty="0"/>
                  <a:t> </a:t>
                </a:r>
                <a:r>
                  <a:rPr lang="hr-HR" dirty="0" smtClean="0"/>
                  <a:t>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=−8.75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0.524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+14.35</m:t>
                    </m:r>
                  </m:oMath>
                </a14:m>
                <a:endParaRPr lang="hr-HR" b="0" dirty="0" smtClean="0"/>
              </a:p>
              <a:p>
                <a:r>
                  <a:rPr lang="hr-HR" dirty="0" smtClean="0"/>
                  <a:t>         </a:t>
                </a:r>
                <a:endParaRPr lang="hr-HR" dirty="0"/>
              </a:p>
            </p:txBody>
          </p:sp>
        </mc:Choice>
        <mc:Fallback xmlns=""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02" y="3670103"/>
                <a:ext cx="4764447" cy="2978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42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07" y="129836"/>
            <a:ext cx="1736573" cy="1117827"/>
          </a:xfrm>
          <a:prstGeom prst="rect">
            <a:avLst/>
          </a:prstGeom>
        </p:spPr>
      </p:pic>
      <p:sp>
        <p:nvSpPr>
          <p:cNvPr id="15" name="Naslov 8"/>
          <p:cNvSpPr txBox="1">
            <a:spLocks/>
          </p:cNvSpPr>
          <p:nvPr/>
        </p:nvSpPr>
        <p:spPr>
          <a:xfrm>
            <a:off x="0" y="260152"/>
            <a:ext cx="10497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Average</a:t>
            </a:r>
            <a:r>
              <a:rPr lang="hr-HR" dirty="0" smtClean="0"/>
              <a:t> </a:t>
            </a:r>
            <a:r>
              <a:rPr lang="hr-HR" dirty="0" err="1"/>
              <a:t>M</a:t>
            </a:r>
            <a:r>
              <a:rPr lang="hr-HR" dirty="0" err="1" smtClean="0"/>
              <a:t>onthly</a:t>
            </a:r>
            <a:r>
              <a:rPr lang="hr-HR" dirty="0" smtClean="0"/>
              <a:t> </a:t>
            </a:r>
            <a:r>
              <a:rPr lang="hr-HR" dirty="0"/>
              <a:t>T</a:t>
            </a:r>
            <a:r>
              <a:rPr lang="hr-HR" dirty="0" smtClean="0"/>
              <a:t>emperature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60875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407" t="26226"/>
          <a:stretch/>
        </p:blipFill>
        <p:spPr>
          <a:xfrm>
            <a:off x="421271" y="928213"/>
            <a:ext cx="9603968" cy="45260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90" y="1777401"/>
            <a:ext cx="8300249" cy="263536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09211" y="5606668"/>
            <a:ext cx="1066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Spinach is recommended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en-US" dirty="0" smtClean="0"/>
              <a:t>sow</a:t>
            </a:r>
            <a:r>
              <a:rPr lang="hr-HR" dirty="0" smtClean="0"/>
              <a:t>n</a:t>
            </a:r>
            <a:r>
              <a:rPr lang="en-US" dirty="0" smtClean="0"/>
              <a:t> </a:t>
            </a:r>
            <a:r>
              <a:rPr lang="en-US" dirty="0"/>
              <a:t>if the average </a:t>
            </a:r>
            <a:r>
              <a:rPr lang="en-US" dirty="0" smtClean="0"/>
              <a:t>temperature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en-US" dirty="0" smtClean="0"/>
              <a:t> </a:t>
            </a:r>
            <a:r>
              <a:rPr lang="en-US" dirty="0"/>
              <a:t>between 14 ° C and 16 ° C. </a:t>
            </a:r>
            <a:r>
              <a:rPr lang="en-US" dirty="0" smtClean="0"/>
              <a:t>Compare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graphs of average temperatures and recommended planting dates and </a:t>
            </a:r>
            <a:r>
              <a:rPr lang="en-US" dirty="0" smtClean="0"/>
              <a:t>answer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en-US" dirty="0" smtClean="0"/>
              <a:t> sowing </a:t>
            </a:r>
            <a:r>
              <a:rPr lang="hr-HR" dirty="0" err="1" smtClean="0"/>
              <a:t>is</a:t>
            </a:r>
            <a:r>
              <a:rPr lang="en-US" dirty="0" smtClean="0"/>
              <a:t> </a:t>
            </a:r>
            <a:r>
              <a:rPr lang="en-US" dirty="0"/>
              <a:t>more favorable.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" y="2973685"/>
            <a:ext cx="12310892" cy="3530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" y="2720967"/>
            <a:ext cx="12310892" cy="353005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42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-106638"/>
            <a:ext cx="1736573" cy="1117827"/>
          </a:xfrm>
          <a:prstGeom prst="rect">
            <a:avLst/>
          </a:prstGeom>
        </p:spPr>
      </p:pic>
      <p:sp>
        <p:nvSpPr>
          <p:cNvPr id="10" name="Naslov 8"/>
          <p:cNvSpPr txBox="1">
            <a:spLocks/>
          </p:cNvSpPr>
          <p:nvPr/>
        </p:nvSpPr>
        <p:spPr>
          <a:xfrm>
            <a:off x="0" y="260152"/>
            <a:ext cx="10497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Average</a:t>
            </a:r>
            <a:r>
              <a:rPr lang="hr-HR" dirty="0" smtClean="0"/>
              <a:t> </a:t>
            </a:r>
            <a:r>
              <a:rPr lang="hr-HR" dirty="0" err="1"/>
              <a:t>M</a:t>
            </a:r>
            <a:r>
              <a:rPr lang="hr-HR" dirty="0" err="1" smtClean="0"/>
              <a:t>onthly</a:t>
            </a:r>
            <a:r>
              <a:rPr lang="hr-HR" dirty="0" smtClean="0"/>
              <a:t> </a:t>
            </a:r>
            <a:r>
              <a:rPr lang="hr-HR" dirty="0"/>
              <a:t>T</a:t>
            </a:r>
            <a:r>
              <a:rPr lang="hr-HR" dirty="0" smtClean="0"/>
              <a:t>emperature</a:t>
            </a:r>
            <a:endParaRPr lang="hr-HR" dirty="0"/>
          </a:p>
        </p:txBody>
      </p:sp>
      <p:sp>
        <p:nvSpPr>
          <p:cNvPr id="11" name="Action Button: Home 12">
            <a:hlinkClick r:id="rId8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94159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0456" y="1584837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362821" y="1954169"/>
                <a:ext cx="11432013" cy="486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hr-H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The 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temperature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in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 </a:t>
                </a:r>
                <a:r>
                  <a:rPr lang="hr-HR" sz="20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greenhouse</a:t>
                </a:r>
                <a:r>
                  <a:rPr lang="hr-H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is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controlled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by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an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electronic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thermostat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 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The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temperatures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vary</a:t>
                </a:r>
                <a:endParaRPr lang="hr-HR" sz="2000" dirty="0" smtClean="0">
                  <a:solidFill>
                    <a:srgbClr val="000000"/>
                  </a:solidFill>
                  <a:ea typeface="Times New Roman" panose="02020603050405020304" pitchFamily="18" charset="0"/>
                </a:endParaRPr>
              </a:p>
              <a:p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     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according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to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the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sinusoidal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hr-HR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function</a:t>
                </a:r>
                <a:r>
                  <a:rPr lang="hr-HR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 </a:t>
                </a:r>
                <a:r>
                  <a:rPr lang="hr-H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hr-H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=25+10 </m:t>
                    </m:r>
                    <m:r>
                      <a:rPr lang="hr-H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hr-H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d>
                      </m:e>
                    </m:d>
                  </m:oMath>
                </a14:m>
                <a:endParaRPr lang="hr-HR" dirty="0" smtClean="0"/>
              </a:p>
              <a:p>
                <a:r>
                  <a:rPr lang="hr-HR" dirty="0"/>
                  <a:t> </a:t>
                </a:r>
                <a:r>
                  <a:rPr lang="hr-HR" dirty="0" smtClean="0"/>
                  <a:t>        </a:t>
                </a:r>
                <a:r>
                  <a:rPr lang="hr-HR" sz="2000" dirty="0" smtClean="0"/>
                  <a:t>a) </a:t>
                </a:r>
                <a:r>
                  <a:rPr lang="hr-HR" sz="2000" dirty="0" err="1"/>
                  <a:t>What</a:t>
                </a:r>
                <a:r>
                  <a:rPr lang="hr-HR" sz="2000" dirty="0"/>
                  <a:t> </a:t>
                </a:r>
                <a:r>
                  <a:rPr lang="hr-HR" sz="2000" dirty="0" err="1"/>
                  <a:t>is</a:t>
                </a:r>
                <a:r>
                  <a:rPr lang="hr-HR" sz="2000" dirty="0"/>
                  <a:t> </a:t>
                </a:r>
                <a:r>
                  <a:rPr lang="hr-HR" sz="2000" dirty="0" err="1"/>
                  <a:t>the</a:t>
                </a:r>
                <a:r>
                  <a:rPr lang="hr-HR" sz="2000" dirty="0"/>
                  <a:t> temperature </a:t>
                </a:r>
                <a:r>
                  <a:rPr lang="hr-HR" sz="2000" dirty="0" err="1"/>
                  <a:t>in</a:t>
                </a:r>
                <a:r>
                  <a:rPr lang="hr-HR" sz="2000" dirty="0"/>
                  <a:t> </a:t>
                </a:r>
                <a:r>
                  <a:rPr lang="hr-HR" sz="2000" dirty="0" err="1"/>
                  <a:t>the</a:t>
                </a:r>
                <a:r>
                  <a:rPr lang="hr-HR" sz="2000" dirty="0"/>
                  <a:t>  </a:t>
                </a:r>
                <a:r>
                  <a:rPr lang="hr-HR" sz="2000" dirty="0" err="1" smtClean="0"/>
                  <a:t>greenhouse</a:t>
                </a:r>
                <a:r>
                  <a:rPr lang="hr-HR" sz="2000" dirty="0" smtClean="0"/>
                  <a:t> </a:t>
                </a:r>
                <a:r>
                  <a:rPr lang="hr-HR" sz="2000" dirty="0"/>
                  <a:t>at  8 </a:t>
                </a:r>
                <a:r>
                  <a:rPr lang="hr-HR" sz="2000" dirty="0" err="1" smtClean="0"/>
                  <a:t>a.</a:t>
                </a:r>
                <a:r>
                  <a:rPr lang="hr-HR" sz="2000" dirty="0" err="1"/>
                  <a:t>m</a:t>
                </a:r>
                <a:r>
                  <a:rPr lang="hr-HR" sz="2000" dirty="0" smtClean="0"/>
                  <a:t>. </a:t>
                </a:r>
                <a:r>
                  <a:rPr lang="hr-HR" sz="2000" dirty="0" err="1"/>
                  <a:t>when</a:t>
                </a:r>
                <a:r>
                  <a:rPr lang="hr-HR" sz="2000" dirty="0"/>
                  <a:t> </a:t>
                </a:r>
                <a:r>
                  <a:rPr lang="hr-HR" sz="2000" dirty="0" err="1"/>
                  <a:t>employees</a:t>
                </a:r>
                <a:r>
                  <a:rPr lang="hr-HR" sz="2000" dirty="0"/>
                  <a:t> </a:t>
                </a:r>
                <a:r>
                  <a:rPr lang="hr-HR" sz="2000" dirty="0" err="1"/>
                  <a:t>come</a:t>
                </a:r>
                <a:r>
                  <a:rPr lang="hr-HR" sz="2000" dirty="0"/>
                  <a:t> to </a:t>
                </a:r>
                <a:r>
                  <a:rPr lang="hr-HR" sz="2000" dirty="0" err="1"/>
                  <a:t>work</a:t>
                </a:r>
                <a:r>
                  <a:rPr lang="hr-HR" sz="2000" dirty="0" smtClean="0"/>
                  <a:t>?</a:t>
                </a:r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b) </a:t>
                </a:r>
                <a:r>
                  <a:rPr lang="hr-HR" sz="2000" dirty="0" err="1"/>
                  <a:t>What</a:t>
                </a:r>
                <a:r>
                  <a:rPr lang="hr-HR" sz="2000" dirty="0"/>
                  <a:t> are </a:t>
                </a:r>
                <a:r>
                  <a:rPr lang="hr-HR" sz="2000" dirty="0" err="1"/>
                  <a:t>the</a:t>
                </a:r>
                <a:r>
                  <a:rPr lang="hr-HR" sz="2000" dirty="0"/>
                  <a:t> </a:t>
                </a:r>
                <a:r>
                  <a:rPr lang="hr-HR" sz="2000" dirty="0" err="1"/>
                  <a:t>maximum</a:t>
                </a:r>
                <a:r>
                  <a:rPr lang="hr-HR" sz="2000" dirty="0"/>
                  <a:t> </a:t>
                </a:r>
                <a:r>
                  <a:rPr lang="hr-HR" sz="2000" dirty="0" err="1"/>
                  <a:t>and</a:t>
                </a:r>
                <a:r>
                  <a:rPr lang="hr-HR" sz="2000" dirty="0"/>
                  <a:t> minimum </a:t>
                </a:r>
                <a:r>
                  <a:rPr lang="hr-HR" sz="2000" dirty="0" err="1"/>
                  <a:t>temperatures</a:t>
                </a:r>
                <a:r>
                  <a:rPr lang="hr-HR" sz="2000" dirty="0"/>
                  <a:t> </a:t>
                </a:r>
                <a:r>
                  <a:rPr lang="hr-HR" sz="2000" dirty="0" err="1"/>
                  <a:t>in</a:t>
                </a:r>
                <a:r>
                  <a:rPr lang="hr-HR" sz="2000" dirty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/>
                  <a:t> </a:t>
                </a:r>
                <a:r>
                  <a:rPr lang="hr-HR" sz="2000" dirty="0" err="1" smtClean="0"/>
                  <a:t>greenhouse</a:t>
                </a:r>
                <a:r>
                  <a:rPr lang="hr-HR" sz="2000" dirty="0"/>
                  <a:t>?</a:t>
                </a:r>
              </a:p>
              <a:p>
                <a:endParaRPr lang="hr-HR" sz="2000" dirty="0" smtClean="0"/>
              </a:p>
              <a:p>
                <a:endParaRPr lang="hr-HR" sz="2000" dirty="0" smtClean="0"/>
              </a:p>
              <a:p>
                <a:pPr marL="457200" indent="-457200">
                  <a:buAutoNum type="arabicPeriod" startAt="2"/>
                </a:pP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at a </a:t>
                </a:r>
                <a:r>
                  <a:rPr lang="hr-HR" sz="2000" dirty="0" err="1" smtClean="0"/>
                  <a:t>given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latitude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can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be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modelled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by</a:t>
                </a:r>
                <a:r>
                  <a:rPr lang="hr-HR" sz="2000" dirty="0" smtClean="0"/>
                  <a:t> a </a:t>
                </a:r>
                <a:r>
                  <a:rPr lang="hr-HR" sz="2000" dirty="0" err="1" smtClean="0"/>
                  <a:t>function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000" b="0" dirty="0" smtClean="0"/>
              </a:p>
              <a:p>
                <a:r>
                  <a:rPr lang="hr-HR" sz="2000" dirty="0" smtClean="0"/>
                  <a:t>        </a:t>
                </a:r>
                <a:r>
                  <a:rPr lang="hr-HR" sz="2000" dirty="0" err="1"/>
                  <a:t>T</a:t>
                </a:r>
                <a:r>
                  <a:rPr lang="hr-HR" sz="2000" dirty="0" err="1" smtClean="0"/>
                  <a:t>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maximum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 </a:t>
                </a:r>
                <a:r>
                  <a:rPr lang="hr-HR" sz="2000" dirty="0" err="1" smtClean="0"/>
                  <a:t>hours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is</a:t>
                </a:r>
                <a:r>
                  <a:rPr lang="hr-HR" sz="2000" dirty="0" smtClean="0"/>
                  <a:t> 14.4  </a:t>
                </a:r>
                <a:r>
                  <a:rPr lang="hr-HR" sz="2000" dirty="0" err="1" smtClean="0"/>
                  <a:t>and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minimum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hours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is</a:t>
                </a:r>
                <a:r>
                  <a:rPr lang="hr-HR" sz="2000" dirty="0" smtClean="0"/>
                  <a:t> 9.9.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average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hours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is</a:t>
                </a:r>
                <a:r>
                  <a:rPr lang="hr-HR" sz="2000" dirty="0" smtClean="0"/>
                  <a:t> 12.15  </a:t>
                </a:r>
                <a:r>
                  <a:rPr lang="hr-HR" sz="2000" dirty="0" err="1" smtClean="0"/>
                  <a:t>and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this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is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length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endParaRPr lang="hr-HR" sz="2000" dirty="0" smtClean="0"/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</a:t>
                </a:r>
                <a:r>
                  <a:rPr lang="hr-HR" sz="2000" dirty="0" smtClean="0"/>
                  <a:t> at </a:t>
                </a:r>
                <a:r>
                  <a:rPr lang="hr-HR" sz="2000" dirty="0" err="1" smtClean="0"/>
                  <a:t>spring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equinox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which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occur</a:t>
                </a:r>
                <a:r>
                  <a:rPr lang="hr-HR" sz="2000" dirty="0" smtClean="0"/>
                  <a:t> on </a:t>
                </a:r>
                <a:r>
                  <a:rPr lang="hr-HR" sz="2000" dirty="0" err="1" smtClean="0"/>
                  <a:t>March</a:t>
                </a:r>
                <a:r>
                  <a:rPr lang="hr-HR" sz="2000" dirty="0" smtClean="0"/>
                  <a:t> 21 (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80th </a:t>
                </a:r>
                <a:r>
                  <a:rPr lang="hr-HR" sz="2000" dirty="0" err="1" smtClean="0"/>
                  <a:t>day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year</a:t>
                </a:r>
                <a:r>
                  <a:rPr lang="hr-HR" sz="2000" dirty="0" smtClean="0"/>
                  <a:t>).</a:t>
                </a:r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  a) </a:t>
                </a:r>
                <a:r>
                  <a:rPr lang="hr-HR" sz="2000" dirty="0" err="1" smtClean="0"/>
                  <a:t>Find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function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that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models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number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hours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as a </a:t>
                </a:r>
                <a:r>
                  <a:rPr lang="hr-HR" sz="2000" dirty="0" err="1" smtClean="0"/>
                  <a:t>function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year</a:t>
                </a:r>
                <a:r>
                  <a:rPr lang="hr-HR" sz="2000" dirty="0" smtClean="0"/>
                  <a:t>.</a:t>
                </a:r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  b) </a:t>
                </a:r>
                <a:r>
                  <a:rPr lang="hr-HR" sz="2000" dirty="0" err="1" smtClean="0"/>
                  <a:t>Suppose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that</a:t>
                </a:r>
                <a:r>
                  <a:rPr lang="hr-HR" sz="2000" dirty="0" smtClean="0"/>
                  <a:t> a </a:t>
                </a:r>
                <a:r>
                  <a:rPr lang="hr-HR" sz="2000" dirty="0" err="1" smtClean="0"/>
                  <a:t>worker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needs</a:t>
                </a:r>
                <a:r>
                  <a:rPr lang="hr-HR" sz="2000" dirty="0" smtClean="0"/>
                  <a:t> at  </a:t>
                </a:r>
                <a:r>
                  <a:rPr lang="hr-HR" sz="2000" dirty="0" err="1" smtClean="0"/>
                  <a:t>least</a:t>
                </a:r>
                <a:r>
                  <a:rPr lang="hr-HR" sz="2000" dirty="0" smtClean="0"/>
                  <a:t> 11 </a:t>
                </a:r>
                <a:r>
                  <a:rPr lang="hr-HR" sz="2000" dirty="0" err="1" smtClean="0"/>
                  <a:t>hours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of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daylight</a:t>
                </a:r>
                <a:r>
                  <a:rPr lang="hr-HR" sz="2000" dirty="0" smtClean="0"/>
                  <a:t> to </a:t>
                </a:r>
                <a:r>
                  <a:rPr lang="hr-HR" sz="2000" dirty="0" err="1" smtClean="0"/>
                  <a:t>complete</a:t>
                </a:r>
                <a:r>
                  <a:rPr lang="hr-HR" sz="2000" dirty="0" smtClean="0"/>
                  <a:t> a </a:t>
                </a:r>
                <a:r>
                  <a:rPr lang="hr-HR" sz="2000" dirty="0" err="1" smtClean="0"/>
                  <a:t>job</a:t>
                </a:r>
                <a:r>
                  <a:rPr lang="hr-HR" sz="2000" dirty="0" smtClean="0"/>
                  <a:t>. </a:t>
                </a:r>
                <a:r>
                  <a:rPr lang="hr-HR" sz="2000" dirty="0" err="1" smtClean="0"/>
                  <a:t>Between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which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two</a:t>
                </a:r>
                <a:endParaRPr lang="hr-HR" sz="2000" dirty="0" smtClean="0"/>
              </a:p>
              <a:p>
                <a:r>
                  <a:rPr lang="hr-HR" sz="2000" dirty="0"/>
                  <a:t> </a:t>
                </a:r>
                <a:r>
                  <a:rPr lang="hr-HR" sz="2000" dirty="0" smtClean="0"/>
                  <a:t>             </a:t>
                </a:r>
                <a:r>
                  <a:rPr lang="hr-HR" sz="2000" dirty="0" err="1" smtClean="0"/>
                  <a:t>dates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the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job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can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be</a:t>
                </a:r>
                <a:r>
                  <a:rPr lang="hr-HR" sz="2000" dirty="0" smtClean="0"/>
                  <a:t> </a:t>
                </a:r>
                <a:r>
                  <a:rPr lang="hr-HR" sz="2000" dirty="0" err="1" smtClean="0"/>
                  <a:t>completed</a:t>
                </a:r>
                <a:r>
                  <a:rPr lang="hr-HR" sz="2000" dirty="0" smtClean="0"/>
                  <a:t>? </a:t>
                </a:r>
                <a:r>
                  <a:rPr lang="hr-HR" sz="2000" dirty="0"/>
                  <a:t/>
                </a:r>
                <a:br>
                  <a:rPr lang="hr-HR" sz="2000" dirty="0"/>
                </a:br>
                <a:r>
                  <a:rPr lang="hr-HR" dirty="0"/>
                  <a:t/>
                </a:r>
                <a:br>
                  <a:rPr lang="hr-HR" dirty="0"/>
                </a:br>
                <a:endParaRPr lang="hr-HR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1" y="1954169"/>
                <a:ext cx="11432013" cy="4869090"/>
              </a:xfrm>
              <a:prstGeom prst="rect">
                <a:avLst/>
              </a:prstGeom>
              <a:blipFill rotWithShape="0">
                <a:blip r:embed="rId2"/>
                <a:stretch>
                  <a:fillRect l="-587" t="-8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42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5" y="93202"/>
            <a:ext cx="1736573" cy="1117827"/>
          </a:xfrm>
          <a:prstGeom prst="rect">
            <a:avLst/>
          </a:prstGeom>
        </p:spPr>
      </p:pic>
      <p:sp>
        <p:nvSpPr>
          <p:cNvPr id="9" name="Naslov 8"/>
          <p:cNvSpPr txBox="1">
            <a:spLocks/>
          </p:cNvSpPr>
          <p:nvPr/>
        </p:nvSpPr>
        <p:spPr>
          <a:xfrm>
            <a:off x="0" y="260152"/>
            <a:ext cx="10497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err="1" smtClean="0"/>
              <a:t>Tasks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08869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211" y="90811"/>
            <a:ext cx="10515600" cy="1325563"/>
          </a:xfrm>
        </p:spPr>
        <p:txBody>
          <a:bodyPr/>
          <a:lstStyle/>
          <a:p>
            <a:pPr algn="ctr"/>
            <a:r>
              <a:rPr lang="ro-RO" dirty="0"/>
              <a:t>Table of Contents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339634" y="1763486"/>
            <a:ext cx="110400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r-HR" sz="2400" dirty="0" err="1" smtClean="0">
                <a:hlinkClick r:id="rId5" action="ppaction://hlinksldjump"/>
              </a:rPr>
              <a:t>Objectives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 smtClean="0">
                <a:hlinkClick r:id="rId6" action="ppaction://hlinksldjump"/>
              </a:rPr>
              <a:t>Competences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 smtClean="0">
                <a:hlinkClick r:id="rId7" action="ppaction://hlinksldjump"/>
              </a:rPr>
              <a:t>Understanding</a:t>
            </a:r>
            <a:r>
              <a:rPr lang="hr-HR" sz="2400" dirty="0" smtClean="0">
                <a:hlinkClick r:id="rId7" action="ppaction://hlinksldjump"/>
              </a:rPr>
              <a:t> </a:t>
            </a:r>
            <a:r>
              <a:rPr lang="hr-HR" sz="2400" dirty="0" err="1">
                <a:hlinkClick r:id="rId7" action="ppaction://hlinksldjump"/>
              </a:rPr>
              <a:t>the</a:t>
            </a:r>
            <a:r>
              <a:rPr lang="hr-HR" sz="2400" dirty="0">
                <a:hlinkClick r:id="rId7" action="ppaction://hlinksldjump"/>
              </a:rPr>
              <a:t> </a:t>
            </a:r>
            <a:r>
              <a:rPr lang="hr-HR" sz="2400" dirty="0" err="1">
                <a:hlinkClick r:id="rId7" action="ppaction://hlinksldjump"/>
              </a:rPr>
              <a:t>Moon</a:t>
            </a:r>
            <a:r>
              <a:rPr lang="hr-HR" sz="2400" dirty="0">
                <a:hlinkClick r:id="rId7" action="ppaction://hlinksldjump"/>
              </a:rPr>
              <a:t> </a:t>
            </a:r>
            <a:r>
              <a:rPr lang="hr-HR" sz="2400" dirty="0" err="1" smtClean="0">
                <a:hlinkClick r:id="rId7" action="ppaction://hlinksldjump"/>
              </a:rPr>
              <a:t>Phases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>
                <a:hlinkClick r:id="rId8" action="ppaction://hlinksldjump"/>
              </a:rPr>
              <a:t>Visible</a:t>
            </a:r>
            <a:r>
              <a:rPr lang="hr-HR" sz="2400" dirty="0">
                <a:hlinkClick r:id="rId8" action="ppaction://hlinksldjump"/>
              </a:rPr>
              <a:t> </a:t>
            </a:r>
            <a:r>
              <a:rPr lang="hr-HR" sz="2400" dirty="0" err="1">
                <a:hlinkClick r:id="rId8" action="ppaction://hlinksldjump"/>
              </a:rPr>
              <a:t>P</a:t>
            </a:r>
            <a:r>
              <a:rPr lang="hr-HR" sz="2400" dirty="0" err="1" smtClean="0">
                <a:hlinkClick r:id="rId8" action="ppaction://hlinksldjump"/>
              </a:rPr>
              <a:t>art</a:t>
            </a:r>
            <a:r>
              <a:rPr lang="hr-HR" sz="2400" dirty="0" smtClean="0">
                <a:hlinkClick r:id="rId8" action="ppaction://hlinksldjump"/>
              </a:rPr>
              <a:t> </a:t>
            </a:r>
            <a:r>
              <a:rPr lang="hr-HR" sz="2400" dirty="0" err="1">
                <a:hlinkClick r:id="rId8" action="ppaction://hlinksldjump"/>
              </a:rPr>
              <a:t>of</a:t>
            </a:r>
            <a:r>
              <a:rPr lang="hr-HR" sz="2400" dirty="0">
                <a:hlinkClick r:id="rId8" action="ppaction://hlinksldjump"/>
              </a:rPr>
              <a:t> </a:t>
            </a:r>
            <a:r>
              <a:rPr lang="hr-HR" sz="2400" dirty="0" err="1">
                <a:hlinkClick r:id="rId8" action="ppaction://hlinksldjump"/>
              </a:rPr>
              <a:t>the</a:t>
            </a:r>
            <a:r>
              <a:rPr lang="hr-HR" sz="2400" dirty="0">
                <a:hlinkClick r:id="rId8" action="ppaction://hlinksldjump"/>
              </a:rPr>
              <a:t> </a:t>
            </a:r>
            <a:r>
              <a:rPr lang="hr-HR" sz="2400" dirty="0" err="1" smtClean="0">
                <a:hlinkClick r:id="rId8" action="ppaction://hlinksldjump"/>
              </a:rPr>
              <a:t>Moon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>
                <a:hlinkClick r:id="rId9" action="ppaction://hlinksldjump"/>
              </a:rPr>
              <a:t>Lunar </a:t>
            </a:r>
            <a:r>
              <a:rPr lang="hr-HR" sz="2400" dirty="0" err="1">
                <a:hlinkClick r:id="rId9" action="ppaction://hlinksldjump"/>
              </a:rPr>
              <a:t>P</a:t>
            </a:r>
            <a:r>
              <a:rPr lang="hr-HR" sz="2400" dirty="0" err="1" smtClean="0">
                <a:hlinkClick r:id="rId9" action="ppaction://hlinksldjump"/>
              </a:rPr>
              <a:t>lanting</a:t>
            </a:r>
            <a:r>
              <a:rPr lang="hr-HR" sz="2400" dirty="0" smtClean="0">
                <a:hlinkClick r:id="rId9" action="ppaction://hlinksldjump"/>
              </a:rPr>
              <a:t> </a:t>
            </a:r>
            <a:r>
              <a:rPr lang="hr-HR" sz="2400" dirty="0" err="1">
                <a:hlinkClick r:id="rId9" action="ppaction://hlinksldjump"/>
              </a:rPr>
              <a:t>C</a:t>
            </a:r>
            <a:r>
              <a:rPr lang="hr-HR" sz="2400" dirty="0" err="1" smtClean="0">
                <a:hlinkClick r:id="rId9" action="ppaction://hlinksldjump"/>
              </a:rPr>
              <a:t>alender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 smtClean="0">
                <a:hlinkClick r:id="rId10" action="ppaction://hlinksldjump"/>
              </a:rPr>
              <a:t>The</a:t>
            </a:r>
            <a:r>
              <a:rPr lang="hr-HR" sz="2400" dirty="0" smtClean="0">
                <a:hlinkClick r:id="rId10" action="ppaction://hlinksldjump"/>
              </a:rPr>
              <a:t> </a:t>
            </a:r>
            <a:r>
              <a:rPr lang="hr-HR" sz="2400" dirty="0" err="1" smtClean="0">
                <a:hlinkClick r:id="rId10" action="ppaction://hlinksldjump"/>
              </a:rPr>
              <a:t>Beetroot</a:t>
            </a:r>
            <a:r>
              <a:rPr lang="hr-HR" sz="2400" dirty="0" smtClean="0">
                <a:hlinkClick r:id="rId10" action="ppaction://hlinksldjump"/>
              </a:rPr>
              <a:t> Problem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>
                <a:hlinkClick r:id="rId11" action="ppaction://hlinksldjump"/>
              </a:rPr>
              <a:t>The</a:t>
            </a:r>
            <a:r>
              <a:rPr lang="hr-HR" sz="2400" dirty="0">
                <a:hlinkClick r:id="rId11" action="ppaction://hlinksldjump"/>
              </a:rPr>
              <a:t> </a:t>
            </a:r>
            <a:r>
              <a:rPr lang="hr-HR" sz="2400" dirty="0" err="1">
                <a:hlinkClick r:id="rId11" action="ppaction://hlinksldjump"/>
              </a:rPr>
              <a:t>Spinach</a:t>
            </a:r>
            <a:r>
              <a:rPr lang="hr-HR" sz="2400" dirty="0">
                <a:hlinkClick r:id="rId11" action="ppaction://hlinksldjump"/>
              </a:rPr>
              <a:t> </a:t>
            </a:r>
            <a:r>
              <a:rPr lang="hr-HR" sz="2400" dirty="0" smtClean="0">
                <a:hlinkClick r:id="rId11" action="ppaction://hlinksldjump"/>
              </a:rPr>
              <a:t>Problem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>
                <a:hlinkClick r:id="rId12" action="ppaction://hlinksldjump"/>
              </a:rPr>
              <a:t>The</a:t>
            </a:r>
            <a:r>
              <a:rPr lang="hr-HR" sz="2400" dirty="0">
                <a:hlinkClick r:id="rId12" action="ppaction://hlinksldjump"/>
              </a:rPr>
              <a:t> </a:t>
            </a:r>
            <a:r>
              <a:rPr lang="hr-HR" sz="2400" dirty="0" err="1">
                <a:hlinkClick r:id="rId12" action="ppaction://hlinksldjump"/>
              </a:rPr>
              <a:t>Average</a:t>
            </a:r>
            <a:r>
              <a:rPr lang="hr-HR" sz="2400" dirty="0">
                <a:hlinkClick r:id="rId12" action="ppaction://hlinksldjump"/>
              </a:rPr>
              <a:t> </a:t>
            </a:r>
            <a:r>
              <a:rPr lang="hr-HR" sz="2400" dirty="0" err="1">
                <a:hlinkClick r:id="rId12" action="ppaction://hlinksldjump"/>
              </a:rPr>
              <a:t>M</a:t>
            </a:r>
            <a:r>
              <a:rPr lang="hr-HR" sz="2400" dirty="0" err="1" smtClean="0">
                <a:hlinkClick r:id="rId12" action="ppaction://hlinksldjump"/>
              </a:rPr>
              <a:t>onthly</a:t>
            </a:r>
            <a:r>
              <a:rPr lang="hr-HR" sz="2400" dirty="0" smtClean="0">
                <a:hlinkClick r:id="rId12" action="ppaction://hlinksldjump"/>
              </a:rPr>
              <a:t> </a:t>
            </a:r>
            <a:r>
              <a:rPr lang="hr-HR" sz="2400" dirty="0">
                <a:hlinkClick r:id="rId12" action="ppaction://hlinksldjump"/>
              </a:rPr>
              <a:t>T</a:t>
            </a:r>
            <a:r>
              <a:rPr lang="hr-HR" sz="2400" dirty="0" smtClean="0">
                <a:hlinkClick r:id="rId12" action="ppaction://hlinksldjump"/>
              </a:rPr>
              <a:t>emperature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r-HR" sz="2400" dirty="0" err="1" smtClean="0">
                <a:hlinkClick r:id="rId13" action="ppaction://hlinksldjump"/>
              </a:rPr>
              <a:t>Tasks</a:t>
            </a: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o-RO" sz="2400" dirty="0">
                <a:hlinkClick r:id="rId14" action="ppaction://hlinksldjump"/>
              </a:rPr>
              <a:t>Bibliography/Sources</a:t>
            </a:r>
            <a:endParaRPr lang="hr-HR" sz="2400" dirty="0"/>
          </a:p>
          <a:p>
            <a:pPr marL="914400" lvl="1" indent="-457200">
              <a:buFont typeface="+mj-lt"/>
              <a:buAutoNum type="arabicPeriod"/>
            </a:pP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endParaRPr lang="hr-HR" sz="2400" dirty="0"/>
          </a:p>
          <a:p>
            <a:pPr marL="914400" lvl="1" indent="-457200">
              <a:buFont typeface="+mj-lt"/>
              <a:buAutoNum type="arabicPeriod"/>
            </a:pP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endParaRPr lang="hr-HR" sz="2400" dirty="0"/>
          </a:p>
          <a:p>
            <a:pPr marL="914400" lvl="1" indent="-457200">
              <a:buFont typeface="+mj-lt"/>
              <a:buAutoNum type="arabicPeriod"/>
            </a:pPr>
            <a:endParaRPr lang="hr-HR" sz="2400" dirty="0"/>
          </a:p>
          <a:p>
            <a:pPr marL="914400" lvl="1" indent="-457200">
              <a:buFont typeface="+mj-lt"/>
              <a:buAutoNum type="arabicPeriod"/>
            </a:pPr>
            <a:endParaRPr lang="hr-HR" sz="2400" dirty="0" smtClean="0"/>
          </a:p>
          <a:p>
            <a:pPr marL="914400" lvl="1" indent="-457200">
              <a:buFont typeface="+mj-lt"/>
              <a:buAutoNum type="arabicPeriod"/>
            </a:pP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599663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1624" y="1479044"/>
            <a:ext cx="11603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rotates</a:t>
            </a:r>
            <a:r>
              <a:rPr lang="hr-HR" dirty="0" smtClean="0"/>
              <a:t> at a 23.5° </a:t>
            </a:r>
            <a:r>
              <a:rPr lang="hr-HR" dirty="0" err="1" smtClean="0"/>
              <a:t>tilt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verical</a:t>
            </a:r>
            <a:r>
              <a:rPr lang="hr-HR" dirty="0" smtClean="0"/>
              <a:t>.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revolves</a:t>
            </a:r>
            <a:r>
              <a:rPr lang="hr-HR" dirty="0" smtClean="0"/>
              <a:t> </a:t>
            </a:r>
            <a:r>
              <a:rPr lang="hr-HR" dirty="0" err="1" smtClean="0"/>
              <a:t>around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Sun,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sunlight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location</a:t>
            </a:r>
            <a:r>
              <a:rPr lang="hr-HR" dirty="0" smtClean="0"/>
              <a:t> </a:t>
            </a:r>
            <a:r>
              <a:rPr lang="hr-HR" dirty="0" err="1" smtClean="0"/>
              <a:t>receives</a:t>
            </a:r>
            <a:r>
              <a:rPr lang="hr-HR" dirty="0" smtClean="0"/>
              <a:t> </a:t>
            </a:r>
            <a:r>
              <a:rPr lang="hr-HR" dirty="0" err="1" smtClean="0"/>
              <a:t>changes</a:t>
            </a:r>
            <a:r>
              <a:rPr lang="hr-HR" dirty="0" smtClean="0"/>
              <a:t> </a:t>
            </a:r>
            <a:r>
              <a:rPr lang="hr-HR" dirty="0" err="1" smtClean="0"/>
              <a:t>based</a:t>
            </a:r>
            <a:r>
              <a:rPr lang="hr-HR" dirty="0" smtClean="0"/>
              <a:t> on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location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relative</a:t>
            </a:r>
            <a:r>
              <a:rPr lang="hr-HR" dirty="0" smtClean="0"/>
              <a:t> </a:t>
            </a:r>
            <a:r>
              <a:rPr lang="hr-HR" dirty="0" err="1" smtClean="0"/>
              <a:t>position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tilt</a:t>
            </a:r>
            <a:r>
              <a:rPr lang="hr-HR" dirty="0" smtClean="0"/>
              <a:t> to Sun.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wasn`t</a:t>
            </a:r>
            <a:r>
              <a:rPr lang="hr-HR" dirty="0" smtClean="0"/>
              <a:t> </a:t>
            </a:r>
            <a:r>
              <a:rPr lang="hr-HR" dirty="0" err="1" smtClean="0"/>
              <a:t>tilted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</a:p>
          <a:p>
            <a:r>
              <a:rPr lang="hr-HR" dirty="0" err="1"/>
              <a:t>a</a:t>
            </a:r>
            <a:r>
              <a:rPr lang="hr-HR" dirty="0" err="1" smtClean="0"/>
              <a:t>mount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daylight</a:t>
            </a:r>
            <a:r>
              <a:rPr lang="hr-HR" dirty="0" smtClean="0"/>
              <a:t> at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location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equal</a:t>
            </a:r>
            <a:r>
              <a:rPr lang="hr-HR" dirty="0" smtClean="0"/>
              <a:t> </a:t>
            </a:r>
            <a:r>
              <a:rPr lang="hr-HR" dirty="0" err="1" smtClean="0"/>
              <a:t>year-round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 marL="342900" indent="-342900">
              <a:buAutoNum type="alphaLcParenR"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following</a:t>
            </a:r>
            <a:r>
              <a:rPr lang="hr-HR" dirty="0" smtClean="0"/>
              <a:t>  table </a:t>
            </a:r>
            <a:r>
              <a:rPr lang="hr-HR" dirty="0" err="1" smtClean="0"/>
              <a:t>displays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sunrise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sunset</a:t>
            </a:r>
            <a:r>
              <a:rPr lang="hr-HR" dirty="0" smtClean="0"/>
              <a:t> </a:t>
            </a:r>
            <a:r>
              <a:rPr lang="hr-HR" dirty="0" err="1" smtClean="0"/>
              <a:t>times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15th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month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2015 for Dubrovnik, Croatia. </a:t>
            </a:r>
          </a:p>
          <a:p>
            <a:r>
              <a:rPr lang="hr-HR" dirty="0" smtClean="0"/>
              <a:t>       </a:t>
            </a:r>
            <a:r>
              <a:rPr lang="hr-HR" dirty="0" err="1" smtClean="0"/>
              <a:t>The</a:t>
            </a:r>
            <a:r>
              <a:rPr lang="hr-HR" dirty="0" smtClean="0"/>
              <a:t> data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found</a:t>
            </a:r>
            <a:r>
              <a:rPr lang="hr-HR" dirty="0" smtClean="0"/>
              <a:t> on </a:t>
            </a:r>
            <a:r>
              <a:rPr lang="hr-HR" dirty="0" smtClean="0">
                <a:hlinkClick r:id="rId2"/>
              </a:rPr>
              <a:t>www.sunrisesunset.com</a:t>
            </a:r>
            <a:r>
              <a:rPr lang="hr-HR" dirty="0" smtClean="0"/>
              <a:t>.</a:t>
            </a: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67411"/>
              </p:ext>
            </p:extLst>
          </p:nvPr>
        </p:nvGraphicFramePr>
        <p:xfrm>
          <a:off x="1895858" y="3396343"/>
          <a:ext cx="80516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58"/>
                <a:gridCol w="1006458"/>
                <a:gridCol w="1006458"/>
                <a:gridCol w="1006458"/>
                <a:gridCol w="1006458"/>
                <a:gridCol w="1006458"/>
                <a:gridCol w="1006458"/>
                <a:gridCol w="1006458"/>
              </a:tblGrid>
              <a:tr h="60922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Month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Sunrise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time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Sunset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time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Hours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of</a:t>
                      </a:r>
                      <a:endParaRPr lang="hr-HR" dirty="0" smtClean="0"/>
                    </a:p>
                    <a:p>
                      <a:r>
                        <a:rPr lang="hr-HR" dirty="0" err="1" smtClean="0"/>
                        <a:t>Sunlight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Month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Sunrise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Sunset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time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Hours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of</a:t>
                      </a:r>
                      <a:endParaRPr lang="hr-HR" dirty="0" smtClean="0"/>
                    </a:p>
                    <a:p>
                      <a:r>
                        <a:rPr lang="hr-HR" dirty="0" err="1" smtClean="0"/>
                        <a:t>Sunlight</a:t>
                      </a:r>
                      <a:endParaRPr lang="hr-HR" dirty="0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7:15am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4.38pm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5:23am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8:28pm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6:46am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5.27pm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5:53am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7:51pm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6:09am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5:53pm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6:23am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7:01pm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6:07am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7:28pm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7:00am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6:04pm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5:20am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8.08pm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6:38am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4:20pm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8129"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5:09am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8:23pm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7:10am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4:15pm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42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62" y="129836"/>
            <a:ext cx="1736573" cy="1117827"/>
          </a:xfrm>
          <a:prstGeom prst="rect">
            <a:avLst/>
          </a:prstGeom>
        </p:spPr>
      </p:pic>
      <p:sp>
        <p:nvSpPr>
          <p:cNvPr id="7" name="Naslov 8"/>
          <p:cNvSpPr txBox="1">
            <a:spLocks/>
          </p:cNvSpPr>
          <p:nvPr/>
        </p:nvSpPr>
        <p:spPr>
          <a:xfrm>
            <a:off x="0" y="260152"/>
            <a:ext cx="10497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err="1" smtClean="0"/>
              <a:t>Tasks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65771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8381" y="2092533"/>
            <a:ext cx="113076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Complete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table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calculating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number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hours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sunlight</a:t>
            </a:r>
            <a:r>
              <a:rPr lang="hr-HR" sz="2000" dirty="0" smtClean="0"/>
              <a:t> for 15th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every</a:t>
            </a:r>
            <a:r>
              <a:rPr lang="hr-HR" sz="2000" dirty="0" smtClean="0"/>
              <a:t> </a:t>
            </a:r>
            <a:r>
              <a:rPr lang="hr-HR" sz="2000" dirty="0" err="1" smtClean="0"/>
              <a:t>month</a:t>
            </a:r>
            <a:r>
              <a:rPr lang="hr-H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Make a </a:t>
            </a:r>
            <a:r>
              <a:rPr lang="hr-HR" sz="2000" dirty="0" err="1" smtClean="0"/>
              <a:t>scatter</a:t>
            </a:r>
            <a:r>
              <a:rPr lang="hr-HR" sz="2000" dirty="0" smtClean="0"/>
              <a:t> plot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length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What</a:t>
            </a:r>
            <a:r>
              <a:rPr lang="hr-HR" sz="2000" dirty="0" smtClean="0"/>
              <a:t> </a:t>
            </a:r>
            <a:r>
              <a:rPr lang="hr-HR" sz="2000" dirty="0" err="1" smtClean="0"/>
              <a:t>type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model, </a:t>
            </a:r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any</a:t>
            </a:r>
            <a:r>
              <a:rPr lang="hr-HR" sz="2000" dirty="0" smtClean="0"/>
              <a:t>, do </a:t>
            </a:r>
            <a:r>
              <a:rPr lang="hr-HR" sz="2000" dirty="0" err="1" smtClean="0"/>
              <a:t>you</a:t>
            </a:r>
            <a:r>
              <a:rPr lang="hr-HR" sz="2000" dirty="0" smtClean="0"/>
              <a:t> </a:t>
            </a:r>
            <a:r>
              <a:rPr lang="hr-HR" sz="2000" dirty="0" err="1" smtClean="0"/>
              <a:t>think</a:t>
            </a:r>
            <a:r>
              <a:rPr lang="hr-HR" sz="2000" dirty="0" smtClean="0"/>
              <a:t> </a:t>
            </a:r>
            <a:r>
              <a:rPr lang="hr-HR" sz="2000" dirty="0" err="1" smtClean="0"/>
              <a:t>would</a:t>
            </a:r>
            <a:r>
              <a:rPr lang="hr-HR" sz="2000" dirty="0" smtClean="0"/>
              <a:t> fit </a:t>
            </a:r>
            <a:r>
              <a:rPr lang="hr-HR" sz="2000" dirty="0" err="1" smtClean="0"/>
              <a:t>the</a:t>
            </a:r>
            <a:r>
              <a:rPr lang="hr-HR" sz="2000" dirty="0" smtClean="0"/>
              <a:t> data? W</a:t>
            </a:r>
            <a:r>
              <a:rPr lang="en-US" sz="2000" dirty="0" smtClean="0"/>
              <a:t>rite </a:t>
            </a:r>
            <a:r>
              <a:rPr lang="en-US" sz="2000" dirty="0"/>
              <a:t>a function that approximates the length of the </a:t>
            </a:r>
            <a:r>
              <a:rPr lang="en-US" sz="2000" dirty="0" smtClean="0"/>
              <a:t>day</a:t>
            </a:r>
            <a:r>
              <a:rPr lang="hr-HR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What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average</a:t>
            </a:r>
            <a:r>
              <a:rPr lang="hr-HR" sz="2000" dirty="0" smtClean="0"/>
              <a:t> </a:t>
            </a:r>
            <a:r>
              <a:rPr lang="hr-HR" sz="2000" dirty="0" err="1" smtClean="0"/>
              <a:t>amount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sunlight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Dubrovnik,received</a:t>
            </a:r>
            <a:r>
              <a:rPr lang="hr-HR" sz="2000" dirty="0" smtClean="0"/>
              <a:t> </a:t>
            </a:r>
            <a:r>
              <a:rPr lang="hr-HR" sz="2000" dirty="0" err="1" smtClean="0"/>
              <a:t>per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During</a:t>
            </a:r>
            <a:r>
              <a:rPr lang="hr-HR" sz="2000" dirty="0" smtClean="0"/>
              <a:t> </a:t>
            </a:r>
            <a:r>
              <a:rPr lang="hr-HR" sz="2000" dirty="0" err="1" smtClean="0"/>
              <a:t>which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(s)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year</a:t>
            </a:r>
            <a:r>
              <a:rPr lang="hr-HR" sz="2000" dirty="0" smtClean="0"/>
              <a:t> </a:t>
            </a:r>
            <a:r>
              <a:rPr lang="hr-HR" sz="2000" dirty="0" err="1" smtClean="0"/>
              <a:t>will</a:t>
            </a:r>
            <a:r>
              <a:rPr lang="hr-HR" sz="2000" dirty="0" smtClean="0"/>
              <a:t> Dubrovnik </a:t>
            </a:r>
            <a:r>
              <a:rPr lang="hr-HR" sz="2000" dirty="0" err="1" smtClean="0"/>
              <a:t>have</a:t>
            </a:r>
            <a:r>
              <a:rPr lang="hr-HR" sz="2000" dirty="0" smtClean="0"/>
              <a:t> a </a:t>
            </a:r>
            <a:r>
              <a:rPr lang="hr-HR" sz="2000" dirty="0" err="1" smtClean="0"/>
              <a:t>day</a:t>
            </a:r>
            <a:r>
              <a:rPr lang="hr-HR" sz="2000" dirty="0" smtClean="0"/>
              <a:t> </a:t>
            </a:r>
            <a:r>
              <a:rPr lang="hr-HR" sz="2000" dirty="0" err="1" smtClean="0"/>
              <a:t>where</a:t>
            </a:r>
            <a:r>
              <a:rPr lang="hr-HR" sz="2000" dirty="0" smtClean="0"/>
              <a:t> half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 </a:t>
            </a:r>
            <a:r>
              <a:rPr lang="hr-HR" sz="2000" dirty="0" err="1" smtClean="0"/>
              <a:t>is</a:t>
            </a:r>
            <a:r>
              <a:rPr lang="hr-HR" sz="2000" dirty="0" smtClean="0"/>
              <a:t> </a:t>
            </a:r>
            <a:r>
              <a:rPr lang="hr-HR" sz="2000" dirty="0" err="1" smtClean="0"/>
              <a:t>sunlight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half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 </a:t>
            </a:r>
            <a:r>
              <a:rPr lang="hr-HR" sz="2000" dirty="0" err="1" smtClean="0"/>
              <a:t>not</a:t>
            </a:r>
            <a:r>
              <a:rPr lang="hr-HR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How </a:t>
            </a:r>
            <a:r>
              <a:rPr lang="hr-HR" sz="2000" dirty="0" err="1" smtClean="0"/>
              <a:t>many</a:t>
            </a:r>
            <a:r>
              <a:rPr lang="hr-HR" sz="2000" dirty="0" smtClean="0"/>
              <a:t> </a:t>
            </a:r>
            <a:r>
              <a:rPr lang="hr-HR" sz="2000" dirty="0" err="1" smtClean="0"/>
              <a:t>hours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sunlight</a:t>
            </a:r>
            <a:r>
              <a:rPr lang="hr-HR" sz="2000" dirty="0" smtClean="0"/>
              <a:t> </a:t>
            </a:r>
            <a:r>
              <a:rPr lang="hr-HR" sz="2000" dirty="0" err="1" smtClean="0"/>
              <a:t>will</a:t>
            </a:r>
            <a:r>
              <a:rPr lang="hr-HR" sz="2000" dirty="0" smtClean="0"/>
              <a:t> Dubrovnik </a:t>
            </a:r>
            <a:r>
              <a:rPr lang="hr-HR" sz="2000" dirty="0" err="1" smtClean="0"/>
              <a:t>receive</a:t>
            </a:r>
            <a:r>
              <a:rPr lang="hr-HR" sz="2000" dirty="0" smtClean="0"/>
              <a:t> on </a:t>
            </a:r>
            <a:r>
              <a:rPr lang="hr-HR" sz="2000" dirty="0" err="1" smtClean="0"/>
              <a:t>your</a:t>
            </a:r>
            <a:r>
              <a:rPr lang="hr-HR" sz="2000" dirty="0" smtClean="0"/>
              <a:t> </a:t>
            </a:r>
            <a:r>
              <a:rPr lang="hr-HR" sz="2000" dirty="0" err="1" smtClean="0"/>
              <a:t>birthday</a:t>
            </a:r>
            <a:r>
              <a:rPr lang="hr-HR" sz="2000" dirty="0" smtClean="0"/>
              <a:t>?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Pick</a:t>
            </a:r>
            <a:r>
              <a:rPr lang="hr-HR" sz="2000" dirty="0" smtClean="0"/>
              <a:t> </a:t>
            </a:r>
            <a:r>
              <a:rPr lang="hr-HR" sz="2000" dirty="0" err="1" smtClean="0"/>
              <a:t>your</a:t>
            </a:r>
            <a:r>
              <a:rPr lang="hr-HR" sz="2000" dirty="0" smtClean="0"/>
              <a:t> favorite </a:t>
            </a:r>
            <a:r>
              <a:rPr lang="hr-HR" sz="2000" dirty="0" err="1" smtClean="0"/>
              <a:t>city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collect</a:t>
            </a:r>
            <a:r>
              <a:rPr lang="hr-HR" sz="2000" dirty="0" smtClean="0"/>
              <a:t> data on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length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day</a:t>
            </a:r>
            <a:r>
              <a:rPr lang="hr-HR" sz="2000" dirty="0" smtClean="0"/>
              <a:t> for a </a:t>
            </a:r>
            <a:r>
              <a:rPr lang="hr-HR" sz="2000" dirty="0" err="1" smtClean="0"/>
              <a:t>certain</a:t>
            </a:r>
            <a:r>
              <a:rPr lang="hr-HR" sz="2000" dirty="0" smtClean="0"/>
              <a:t> </a:t>
            </a:r>
            <a:r>
              <a:rPr lang="hr-HR" sz="2000" dirty="0" err="1" smtClean="0"/>
              <a:t>year</a:t>
            </a:r>
            <a:r>
              <a:rPr lang="hr-HR" sz="2000" dirty="0" smtClean="0"/>
              <a:t>. </a:t>
            </a:r>
            <a:r>
              <a:rPr lang="hr-HR" sz="2000" dirty="0" err="1" smtClean="0"/>
              <a:t>Create</a:t>
            </a:r>
            <a:r>
              <a:rPr lang="hr-HR" sz="2000" dirty="0" smtClean="0"/>
              <a:t> a model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3" name="Slika 2" descr="Image result for sunse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785" r="7668" b="11310"/>
          <a:stretch/>
        </p:blipFill>
        <p:spPr bwMode="auto">
          <a:xfrm>
            <a:off x="7031755" y="5121304"/>
            <a:ext cx="2333625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sp>
        <p:nvSpPr>
          <p:cNvPr id="5" name="Action Button: Home 12">
            <a:hlinkClick r:id="rId4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" y="-44271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845" y="234152"/>
            <a:ext cx="1736573" cy="1117827"/>
          </a:xfrm>
          <a:prstGeom prst="rect">
            <a:avLst/>
          </a:prstGeom>
        </p:spPr>
      </p:pic>
      <p:sp>
        <p:nvSpPr>
          <p:cNvPr id="8" name="Naslov 8"/>
          <p:cNvSpPr txBox="1">
            <a:spLocks/>
          </p:cNvSpPr>
          <p:nvPr/>
        </p:nvSpPr>
        <p:spPr>
          <a:xfrm>
            <a:off x="-5366" y="306123"/>
            <a:ext cx="10497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err="1" smtClean="0"/>
              <a:t>Tasks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7877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Bibliography/Sources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01189" y="3456391"/>
            <a:ext cx="85102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Web </a:t>
            </a:r>
            <a:r>
              <a:rPr lang="hr-HR" sz="2000" dirty="0" err="1" smtClean="0"/>
              <a:t>sites</a:t>
            </a:r>
            <a:r>
              <a:rPr lang="hr-HR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hlinkClick r:id="rId5"/>
              </a:rPr>
              <a:t>http://</a:t>
            </a:r>
            <a:r>
              <a:rPr lang="hr-HR" sz="2000" dirty="0" smtClean="0">
                <a:hlinkClick r:id="rId5"/>
              </a:rPr>
              <a:t>aa.usno.navy.mil/data/docs/MoonFraction.php</a:t>
            </a:r>
            <a:r>
              <a:rPr lang="hr-HR" sz="2000" dirty="0" smtClean="0"/>
              <a:t> , </a:t>
            </a:r>
            <a:r>
              <a:rPr lang="hr-HR" sz="2000" dirty="0" err="1" smtClean="0"/>
              <a:t>Web.April</a:t>
            </a:r>
            <a:r>
              <a:rPr lang="hr-HR" sz="2000" dirty="0" smtClean="0"/>
              <a:t>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gardeners</a:t>
            </a:r>
            <a:r>
              <a:rPr lang="hr-HR" sz="2000" dirty="0" smtClean="0"/>
              <a:t> </a:t>
            </a:r>
            <a:r>
              <a:rPr lang="hr-HR" sz="2000" dirty="0" err="1" smtClean="0"/>
              <a:t>calendar</a:t>
            </a:r>
            <a:r>
              <a:rPr lang="hr-HR" sz="2000" dirty="0" smtClean="0"/>
              <a:t>, </a:t>
            </a:r>
            <a:r>
              <a:rPr lang="hr-HR" sz="2000" dirty="0" err="1" smtClean="0"/>
              <a:t>Moon</a:t>
            </a:r>
            <a:r>
              <a:rPr lang="hr-HR" sz="2000" dirty="0" smtClean="0"/>
              <a:t> </a:t>
            </a:r>
            <a:r>
              <a:rPr lang="hr-HR" sz="2000" dirty="0" err="1" smtClean="0"/>
              <a:t>planting</a:t>
            </a:r>
            <a:r>
              <a:rPr lang="hr-HR" sz="2000" dirty="0" smtClean="0"/>
              <a:t>, Web. April 2015.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 </a:t>
            </a:r>
            <a:r>
              <a:rPr lang="hr-HR" sz="2000" dirty="0">
                <a:hlinkClick r:id="rId6"/>
              </a:rPr>
              <a:t>http://www.the-gardeners-calendar.co.uk</a:t>
            </a:r>
            <a:r>
              <a:rPr lang="hr-HR" sz="2000" dirty="0" smtClean="0">
                <a:hlinkClick r:id="rId6"/>
              </a:rPr>
              <a:t>/</a:t>
            </a:r>
            <a:r>
              <a:rPr lang="hr-HR" sz="2000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hlinkClick r:id="rId7"/>
              </a:rPr>
              <a:t>www.sunrisesunset.com</a:t>
            </a:r>
            <a:r>
              <a:rPr lang="hr-HR" sz="2000" dirty="0" smtClean="0"/>
              <a:t>, Web. April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</p:txBody>
      </p:sp>
      <p:sp>
        <p:nvSpPr>
          <p:cNvPr id="16" name="TekstniOkvir 15"/>
          <p:cNvSpPr txBox="1"/>
          <p:nvPr/>
        </p:nvSpPr>
        <p:spPr>
          <a:xfrm>
            <a:off x="801189" y="2013659"/>
            <a:ext cx="985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Books</a:t>
            </a:r>
            <a:r>
              <a:rPr lang="hr-HR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/>
              <a:t>Špalj</a:t>
            </a:r>
            <a:r>
              <a:rPr lang="hr-HR" sz="2000" dirty="0" smtClean="0"/>
              <a:t>, </a:t>
            </a:r>
            <a:r>
              <a:rPr lang="hr-HR" sz="2000" dirty="0" err="1" smtClean="0"/>
              <a:t>Eva;Antončić</a:t>
            </a:r>
            <a:r>
              <a:rPr lang="hr-HR" sz="2000" dirty="0" smtClean="0"/>
              <a:t>, Nevenka;Matematika3,Zagreb; </a:t>
            </a:r>
            <a:r>
              <a:rPr lang="hr-HR" sz="2000" dirty="0"/>
              <a:t>Š</a:t>
            </a:r>
            <a:r>
              <a:rPr lang="hr-HR" sz="2000" dirty="0" smtClean="0"/>
              <a:t>kolska knjiga,2005.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Šikić, </a:t>
            </a:r>
            <a:r>
              <a:rPr lang="hr-HR" sz="2000" dirty="0" err="1" smtClean="0"/>
              <a:t>Zvonimir;Bujan-Slamić,Ivanka;Jeličić</a:t>
            </a:r>
            <a:r>
              <a:rPr lang="hr-HR" sz="2000" dirty="0" smtClean="0"/>
              <a:t>, Ljiljana; Matematika 3, Zagreb; Profil,2014.</a:t>
            </a:r>
            <a:endParaRPr lang="hr-HR" sz="2000" dirty="0"/>
          </a:p>
        </p:txBody>
      </p:sp>
      <p:sp>
        <p:nvSpPr>
          <p:cNvPr id="17" name="Action Button: Home 12">
            <a:hlinkClick r:id="rId8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98932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09211" y="90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 smtClean="0"/>
              <a:t>Objectives</a:t>
            </a:r>
            <a:endParaRPr lang="hr-HR" dirty="0"/>
          </a:p>
        </p:txBody>
      </p:sp>
      <p:sp>
        <p:nvSpPr>
          <p:cNvPr id="7" name="Action Button: Home 12">
            <a:hlinkClick r:id="rId4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TekstniOkvir 2"/>
          <p:cNvSpPr txBox="1"/>
          <p:nvPr/>
        </p:nvSpPr>
        <p:spPr>
          <a:xfrm>
            <a:off x="609211" y="1965002"/>
            <a:ext cx="10515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 err="1" smtClean="0"/>
              <a:t>Develop</a:t>
            </a:r>
            <a:r>
              <a:rPr lang="hr-HR" sz="2400" dirty="0" smtClean="0"/>
              <a:t> a </a:t>
            </a:r>
            <a:r>
              <a:rPr lang="hr-HR" sz="2400" dirty="0" err="1" smtClean="0"/>
              <a:t>positive</a:t>
            </a:r>
            <a:r>
              <a:rPr lang="hr-HR" sz="2400" dirty="0" smtClean="0"/>
              <a:t> </a:t>
            </a:r>
            <a:r>
              <a:rPr lang="hr-HR" sz="2400" dirty="0" err="1" smtClean="0"/>
              <a:t>attitude</a:t>
            </a:r>
            <a:r>
              <a:rPr lang="hr-HR" sz="2400" dirty="0" smtClean="0"/>
              <a:t> </a:t>
            </a:r>
            <a:r>
              <a:rPr lang="hr-HR" sz="2400" dirty="0" err="1" smtClean="0"/>
              <a:t>towards</a:t>
            </a:r>
            <a:r>
              <a:rPr lang="hr-HR" sz="2400" dirty="0" smtClean="0"/>
              <a:t> </a:t>
            </a:r>
            <a:r>
              <a:rPr lang="hr-HR" sz="2400" dirty="0" err="1" smtClean="0"/>
              <a:t>learning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Mathematics</a:t>
            </a:r>
            <a:endParaRPr lang="hr-HR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 err="1" smtClean="0"/>
              <a:t>Identify</a:t>
            </a:r>
            <a:r>
              <a:rPr lang="hr-HR" sz="2400" dirty="0" smtClean="0"/>
              <a:t>, </a:t>
            </a:r>
            <a:r>
              <a:rPr lang="hr-HR" sz="2400" dirty="0" err="1" smtClean="0"/>
              <a:t>concretise</a:t>
            </a:r>
            <a:r>
              <a:rPr lang="hr-HR" sz="2400" dirty="0" smtClean="0"/>
              <a:t>, </a:t>
            </a:r>
            <a:r>
              <a:rPr lang="hr-HR" sz="2400" dirty="0" err="1" smtClean="0"/>
              <a:t>symbolise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use </a:t>
            </a:r>
            <a:r>
              <a:rPr lang="hr-HR" sz="2400" dirty="0" err="1" smtClean="0"/>
              <a:t>mathematical</a:t>
            </a:r>
            <a:r>
              <a:rPr lang="hr-HR" sz="2400" dirty="0" smtClean="0"/>
              <a:t> </a:t>
            </a:r>
            <a:r>
              <a:rPr lang="hr-HR" sz="2400" dirty="0" err="1" smtClean="0"/>
              <a:t>relationships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everyday</a:t>
            </a:r>
            <a:r>
              <a:rPr lang="hr-HR" sz="2400" dirty="0" smtClean="0"/>
              <a:t> </a:t>
            </a:r>
            <a:r>
              <a:rPr lang="hr-HR" sz="2400" dirty="0" err="1" smtClean="0"/>
              <a:t>life</a:t>
            </a:r>
            <a:r>
              <a:rPr lang="hr-HR" sz="24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 err="1" smtClean="0"/>
              <a:t>Communicate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mathematical</a:t>
            </a:r>
            <a:r>
              <a:rPr lang="hr-HR" sz="2400" dirty="0" smtClean="0"/>
              <a:t> </a:t>
            </a:r>
            <a:r>
              <a:rPr lang="hr-HR" sz="2400" dirty="0" err="1" smtClean="0"/>
              <a:t>ideas</a:t>
            </a:r>
            <a:r>
              <a:rPr lang="hr-HR" sz="24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 smtClean="0"/>
              <a:t>To </a:t>
            </a:r>
            <a:r>
              <a:rPr lang="hr-HR" sz="2400" dirty="0" err="1" smtClean="0"/>
              <a:t>help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meet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requirements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preparing</a:t>
            </a:r>
            <a:r>
              <a:rPr lang="hr-HR" sz="2400" dirty="0" smtClean="0"/>
              <a:t> for </a:t>
            </a:r>
            <a:r>
              <a:rPr lang="hr-HR" sz="2400" dirty="0" err="1" smtClean="0"/>
              <a:t>careers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fields</a:t>
            </a:r>
            <a:r>
              <a:rPr lang="hr-HR" sz="2400" dirty="0" smtClean="0"/>
              <a:t> </a:t>
            </a:r>
            <a:r>
              <a:rPr lang="hr-HR" sz="2400" dirty="0" err="1" smtClean="0"/>
              <a:t>other</a:t>
            </a:r>
            <a:r>
              <a:rPr lang="hr-HR" sz="2400" dirty="0" smtClean="0"/>
              <a:t> </a:t>
            </a:r>
            <a:r>
              <a:rPr lang="hr-HR" sz="2400" dirty="0" err="1" smtClean="0"/>
              <a:t>than</a:t>
            </a:r>
            <a:r>
              <a:rPr lang="hr-HR" sz="2400" dirty="0" smtClean="0"/>
              <a:t> </a:t>
            </a:r>
            <a:r>
              <a:rPr lang="hr-HR" sz="2400" dirty="0" err="1" smtClean="0"/>
              <a:t>matematics</a:t>
            </a:r>
            <a:r>
              <a:rPr lang="hr-HR" sz="2400" dirty="0" smtClean="0"/>
              <a:t>.</a:t>
            </a:r>
          </a:p>
          <a:p>
            <a:pPr>
              <a:lnSpc>
                <a:spcPct val="150000"/>
              </a:lnSpc>
            </a:pPr>
            <a:endParaRPr lang="hr-HR" sz="2400" dirty="0" smtClean="0"/>
          </a:p>
          <a:p>
            <a:pPr marL="457200" indent="-457200">
              <a:buAutoNum type="arabicPeriod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9260225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1716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09211" y="90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Competences</a:t>
            </a:r>
            <a:endParaRPr lang="hr-HR" dirty="0"/>
          </a:p>
        </p:txBody>
      </p:sp>
      <p:sp>
        <p:nvSpPr>
          <p:cNvPr id="6" name="Action Button: Home 12">
            <a:hlinkClick r:id="rId4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kstniOkvir 6"/>
          <p:cNvSpPr txBox="1"/>
          <p:nvPr/>
        </p:nvSpPr>
        <p:spPr>
          <a:xfrm>
            <a:off x="609211" y="2125014"/>
            <a:ext cx="10770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Determine the equation of a </a:t>
            </a:r>
            <a:r>
              <a:rPr lang="en-US" sz="2400" dirty="0" smtClean="0"/>
              <a:t>sinusoid</a:t>
            </a:r>
            <a:r>
              <a:rPr lang="hr-HR" sz="2400" dirty="0" smtClean="0"/>
              <a:t>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given</a:t>
            </a:r>
            <a:r>
              <a:rPr lang="hr-HR" sz="2400" dirty="0" smtClean="0"/>
              <a:t> data.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Modeled </a:t>
            </a:r>
            <a:r>
              <a:rPr lang="hr-HR" sz="2400" dirty="0" err="1" smtClean="0"/>
              <a:t>agricultural</a:t>
            </a:r>
            <a:r>
              <a:rPr lang="hr-HR" sz="2400" dirty="0" smtClean="0"/>
              <a:t> </a:t>
            </a:r>
            <a:r>
              <a:rPr lang="en-US" sz="2400" dirty="0" smtClean="0"/>
              <a:t>problem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en-US" sz="2400" dirty="0" smtClean="0"/>
              <a:t>using </a:t>
            </a:r>
            <a:r>
              <a:rPr lang="en-US" sz="2400" dirty="0"/>
              <a:t>a sinusoid.</a:t>
            </a:r>
            <a:endParaRPr lang="hr-HR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2400" dirty="0" err="1"/>
              <a:t>Validating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model, </a:t>
            </a:r>
            <a:r>
              <a:rPr lang="hr-HR" sz="2400" dirty="0" err="1"/>
              <a:t>internally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externally</a:t>
            </a:r>
            <a:r>
              <a:rPr lang="hr-HR" sz="2400" dirty="0"/>
              <a:t> – </a:t>
            </a:r>
            <a:r>
              <a:rPr lang="hr-HR" sz="2400" dirty="0" err="1"/>
              <a:t>analysing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criticising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model,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itself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vis-a-vis </a:t>
            </a:r>
            <a:r>
              <a:rPr lang="hr-HR" sz="2400" dirty="0" err="1"/>
              <a:t>possible</a:t>
            </a:r>
            <a:r>
              <a:rPr lang="hr-HR" sz="2400" dirty="0"/>
              <a:t> </a:t>
            </a:r>
            <a:r>
              <a:rPr lang="hr-HR" sz="2400" dirty="0" err="1" smtClean="0"/>
              <a:t>alternatives</a:t>
            </a:r>
            <a:r>
              <a:rPr lang="hr-HR" sz="24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2400" dirty="0" err="1" smtClean="0"/>
              <a:t>Representing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mathematical</a:t>
            </a:r>
            <a:r>
              <a:rPr lang="hr-HR" sz="2400" dirty="0" smtClean="0"/>
              <a:t>, </a:t>
            </a:r>
            <a:r>
              <a:rPr lang="hr-HR" sz="2400" dirty="0" err="1" smtClean="0"/>
              <a:t>understanding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utilising</a:t>
            </a:r>
            <a:r>
              <a:rPr lang="hr-HR" sz="2400" dirty="0" smtClean="0"/>
              <a:t> </a:t>
            </a:r>
            <a:r>
              <a:rPr lang="hr-HR" sz="2400" dirty="0" err="1" smtClean="0"/>
              <a:t>different</a:t>
            </a:r>
            <a:r>
              <a:rPr lang="hr-HR" sz="2400" dirty="0" smtClean="0"/>
              <a:t> </a:t>
            </a:r>
            <a:r>
              <a:rPr lang="hr-HR" sz="2400" dirty="0" err="1" smtClean="0"/>
              <a:t>sorts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representations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mathematical</a:t>
            </a:r>
            <a:r>
              <a:rPr lang="hr-HR" sz="2400" dirty="0" smtClean="0"/>
              <a:t> </a:t>
            </a:r>
            <a:r>
              <a:rPr lang="hr-HR" sz="2400" dirty="0" err="1" smtClean="0"/>
              <a:t>objects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situations</a:t>
            </a:r>
            <a:r>
              <a:rPr lang="hr-HR" sz="2400" dirty="0" smtClean="0"/>
              <a:t>.</a:t>
            </a:r>
            <a:endParaRPr lang="en-US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4991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0" y="1801813"/>
            <a:ext cx="5008563" cy="5056187"/>
          </a:xfrm>
        </p:spPr>
        <p:txBody>
          <a:bodyPr/>
          <a:lstStyle/>
          <a:p>
            <a:r>
              <a:rPr lang="en-US" dirty="0"/>
              <a:t>Have you ever wondered what causes the </a:t>
            </a:r>
            <a:r>
              <a:rPr lang="hr-HR" dirty="0" smtClean="0"/>
              <a:t>M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/>
              <a:t>phases? We all know that its appearance changes over time. But why? The good way to understand the phases of the </a:t>
            </a:r>
            <a:r>
              <a:rPr lang="hr-HR" dirty="0" smtClean="0"/>
              <a:t>M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/>
              <a:t>is to examine an </a:t>
            </a:r>
            <a:r>
              <a:rPr lang="hr-HR" dirty="0" smtClean="0"/>
              <a:t>E</a:t>
            </a:r>
            <a:r>
              <a:rPr lang="en-US" dirty="0" err="1" smtClean="0"/>
              <a:t>arth</a:t>
            </a:r>
            <a:r>
              <a:rPr lang="en-US" dirty="0" smtClean="0"/>
              <a:t>-</a:t>
            </a:r>
            <a:r>
              <a:rPr lang="hr-HR" dirty="0" smtClean="0"/>
              <a:t>M</a:t>
            </a:r>
            <a:r>
              <a:rPr lang="en-US" dirty="0" err="1" smtClean="0"/>
              <a:t>oon</a:t>
            </a:r>
            <a:r>
              <a:rPr lang="en-US" dirty="0" smtClean="0"/>
              <a:t>-</a:t>
            </a:r>
            <a:r>
              <a:rPr lang="hr-HR" dirty="0" smtClean="0"/>
              <a:t>S</a:t>
            </a:r>
            <a:r>
              <a:rPr lang="en-US" dirty="0" smtClean="0"/>
              <a:t>un diagram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moon phase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38" y="1625653"/>
            <a:ext cx="4031088" cy="3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36619" y="309093"/>
            <a:ext cx="904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/>
              <a:t>Understending</a:t>
            </a:r>
            <a:r>
              <a:rPr lang="hr-HR" sz="4400" dirty="0" smtClean="0"/>
              <a:t> </a:t>
            </a:r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Moon</a:t>
            </a:r>
            <a:r>
              <a:rPr lang="hr-HR" sz="4400" dirty="0" smtClean="0"/>
              <a:t> </a:t>
            </a:r>
            <a:r>
              <a:rPr lang="hr-HR" sz="4400" dirty="0" err="1" smtClean="0"/>
              <a:t>Phases</a:t>
            </a:r>
            <a:endParaRPr lang="hr-HR" sz="4400" dirty="0"/>
          </a:p>
        </p:txBody>
      </p:sp>
      <p:sp>
        <p:nvSpPr>
          <p:cNvPr id="10" name="Pravokutnik 9"/>
          <p:cNvSpPr/>
          <p:nvPr/>
        </p:nvSpPr>
        <p:spPr>
          <a:xfrm>
            <a:off x="119186" y="5654616"/>
            <a:ext cx="11015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We give the parts of the </a:t>
            </a:r>
            <a:r>
              <a:rPr lang="hr-HR" sz="2400" dirty="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oon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cycle different names, according to how the </a:t>
            </a:r>
            <a:r>
              <a:rPr lang="hr-HR" sz="2400" dirty="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oon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appears to us. In order of appearance:</a:t>
            </a:r>
            <a:endParaRPr lang="hr-HR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980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26643" y="1287845"/>
            <a:ext cx="11938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(also called the Dark Moon) - not visible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Waxing Crescent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First Quarter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commonly called a "half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Waxing Gibbous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Full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we can see the entire illuminated portion of the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oon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Waning Gibbous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Third Quarter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another "half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", but the illuminated part is opposite of the First Quarter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Waning Crescent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back to the beginning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complete lunar cycle (New Moon to New Moon) is also called a "lunation". During this time the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will completely circle the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arth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That's the scientific definition, but you can take any phase; for instance a so-called "full 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cycle" would be from Full Moon to Full Moon.</a:t>
            </a:r>
            <a:endParaRPr lang="hr-HR" dirty="0"/>
          </a:p>
        </p:txBody>
      </p:sp>
      <p:pic>
        <p:nvPicPr>
          <p:cNvPr id="5" name="Slika 4" descr="http://astrobob.areavoices.com/files/2014/08/Supermoon-submoon-moon-Tom-Ruen-panelS_edited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6" t="57466" r="1786" b="2266"/>
          <a:stretch/>
        </p:blipFill>
        <p:spPr bwMode="auto">
          <a:xfrm>
            <a:off x="5887789" y="5282389"/>
            <a:ext cx="1697867" cy="1544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http://imgick.al.com/home/bama-media/width620/img/news_impact/photo/16814827-mmmai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9" t="62339" r="28563" b="567"/>
          <a:stretch/>
        </p:blipFill>
        <p:spPr bwMode="auto">
          <a:xfrm>
            <a:off x="7716307" y="5282389"/>
            <a:ext cx="1569361" cy="1544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http://imgick.al.com/home/bama-media/width620/img/news_impact/photo/16814827-mmmai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t="23957" r="26910" b="37404"/>
          <a:stretch/>
        </p:blipFill>
        <p:spPr bwMode="auto">
          <a:xfrm>
            <a:off x="9508015" y="5282389"/>
            <a:ext cx="1490543" cy="1544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36619" y="309093"/>
            <a:ext cx="904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/>
              <a:t>Understending</a:t>
            </a:r>
            <a:r>
              <a:rPr lang="hr-HR" sz="4400" dirty="0" smtClean="0"/>
              <a:t> </a:t>
            </a:r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Moon</a:t>
            </a:r>
            <a:r>
              <a:rPr lang="hr-HR" sz="4400" dirty="0" smtClean="0"/>
              <a:t> </a:t>
            </a:r>
            <a:r>
              <a:rPr lang="hr-HR" sz="4400" dirty="0" err="1" smtClean="0"/>
              <a:t>Phases</a:t>
            </a:r>
            <a:endParaRPr lang="hr-HR" sz="4400" dirty="0"/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sp>
        <p:nvSpPr>
          <p:cNvPr id="12" name="Action Button: Home 12">
            <a:hlinkClick r:id="rId7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44814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94951" y="1560371"/>
            <a:ext cx="11170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following table provides information about the visible part of the </a:t>
            </a:r>
            <a:r>
              <a:rPr lang="hr-HR" sz="2400" dirty="0" err="1" smtClean="0"/>
              <a:t>Moon</a:t>
            </a:r>
            <a:r>
              <a:rPr lang="en-US" sz="2400" dirty="0" smtClean="0"/>
              <a:t> during the first three months of 2015.</a:t>
            </a:r>
            <a:r>
              <a:rPr lang="hr-HR" sz="2400" dirty="0" smtClean="0"/>
              <a:t>(http://aa.usno.navy.mil/data/docs/MoonFraction.php)</a:t>
            </a:r>
            <a:endParaRPr lang="hr-HR" sz="24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24319"/>
              </p:ext>
            </p:extLst>
          </p:nvPr>
        </p:nvGraphicFramePr>
        <p:xfrm>
          <a:off x="433587" y="2484072"/>
          <a:ext cx="9266415" cy="176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075"/>
                <a:gridCol w="680945"/>
                <a:gridCol w="703230"/>
                <a:gridCol w="658660"/>
                <a:gridCol w="680945"/>
                <a:gridCol w="680945"/>
                <a:gridCol w="680945"/>
                <a:gridCol w="680945"/>
                <a:gridCol w="680945"/>
                <a:gridCol w="680945"/>
                <a:gridCol w="680945"/>
                <a:gridCol w="680945"/>
                <a:gridCol w="680945"/>
              </a:tblGrid>
              <a:tr h="852091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date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5.1.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10.1.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15.1.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20.1.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25.1.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30.1.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4.2.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9.2.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14.2.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19.2.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24.2.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1.3.</a:t>
                      </a:r>
                      <a:endParaRPr lang="hr-HR" dirty="0"/>
                    </a:p>
                  </a:txBody>
                  <a:tcPr/>
                </a:tc>
              </a:tr>
              <a:tr h="888109">
                <a:tc>
                  <a:txBody>
                    <a:bodyPr/>
                    <a:lstStyle/>
                    <a:p>
                      <a:r>
                        <a:rPr lang="hr-HR" baseline="0" dirty="0" err="1" smtClean="0"/>
                        <a:t>visible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part</a:t>
                      </a:r>
                      <a:r>
                        <a:rPr lang="hr-HR" baseline="0" dirty="0" smtClean="0"/>
                        <a:t> -</a:t>
                      </a:r>
                      <a:endParaRPr lang="hr-HR" dirty="0" smtClean="0"/>
                    </a:p>
                    <a:p>
                      <a:r>
                        <a:rPr lang="hr-HR" dirty="0" err="1" smtClean="0"/>
                        <a:t>Moon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1.00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0.35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0.01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0.26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0.78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1.00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0.79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0.31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0.32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0.81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21451"/>
              </p:ext>
            </p:extLst>
          </p:nvPr>
        </p:nvGraphicFramePr>
        <p:xfrm>
          <a:off x="2305322" y="4416544"/>
          <a:ext cx="74388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905"/>
                <a:gridCol w="809804"/>
                <a:gridCol w="929854"/>
                <a:gridCol w="929854"/>
                <a:gridCol w="929854"/>
                <a:gridCol w="929854"/>
                <a:gridCol w="929854"/>
                <a:gridCol w="929854"/>
              </a:tblGrid>
              <a:tr h="64407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date</a:t>
                      </a:r>
                    </a:p>
                    <a:p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6.3.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11.3.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16.3.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21.3.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26.3.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31.3.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4.4.</a:t>
                      </a:r>
                      <a:endParaRPr lang="hr-HR" dirty="0"/>
                    </a:p>
                  </a:txBody>
                  <a:tcPr/>
                </a:tc>
              </a:tr>
              <a:tr h="91349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visible</a:t>
                      </a:r>
                      <a:endParaRPr lang="hr-HR" dirty="0" smtClean="0"/>
                    </a:p>
                    <a:p>
                      <a:r>
                        <a:rPr lang="hr-HR" dirty="0" err="1" smtClean="0"/>
                        <a:t>part</a:t>
                      </a:r>
                      <a:r>
                        <a:rPr lang="hr-HR" dirty="0" smtClean="0"/>
                        <a:t> -</a:t>
                      </a:r>
                    </a:p>
                    <a:p>
                      <a:r>
                        <a:rPr lang="hr-HR" dirty="0" err="1" smtClean="0"/>
                        <a:t>Moon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1.00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0.77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0.26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0.01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0.37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0.83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1.00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36619" y="309093"/>
            <a:ext cx="904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/>
              <a:t>Visible</a:t>
            </a:r>
            <a:r>
              <a:rPr lang="hr-HR" sz="4400" dirty="0" smtClean="0"/>
              <a:t> </a:t>
            </a:r>
            <a:r>
              <a:rPr lang="hr-HR" sz="4400" dirty="0" err="1"/>
              <a:t>P</a:t>
            </a:r>
            <a:r>
              <a:rPr lang="hr-HR" sz="4400" dirty="0" err="1" smtClean="0"/>
              <a:t>art</a:t>
            </a:r>
            <a:r>
              <a:rPr lang="hr-HR" sz="4400" dirty="0" smtClean="0"/>
              <a:t> </a:t>
            </a:r>
            <a:r>
              <a:rPr lang="hr-HR" sz="4400" dirty="0" err="1" smtClean="0"/>
              <a:t>of</a:t>
            </a:r>
            <a:r>
              <a:rPr lang="hr-HR" sz="4400" dirty="0" smtClean="0"/>
              <a:t> </a:t>
            </a:r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Moon</a:t>
            </a:r>
            <a:endParaRPr lang="hr-HR" sz="4400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74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542700"/>
              </p:ext>
            </p:extLst>
          </p:nvPr>
        </p:nvGraphicFramePr>
        <p:xfrm>
          <a:off x="3493368" y="2749435"/>
          <a:ext cx="7962900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avokutnik 1"/>
          <p:cNvSpPr/>
          <p:nvPr/>
        </p:nvSpPr>
        <p:spPr>
          <a:xfrm>
            <a:off x="2944969" y="1404064"/>
            <a:ext cx="8642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 smtClean="0"/>
              <a:t>The</a:t>
            </a:r>
            <a:r>
              <a:rPr lang="hr-HR" sz="2400" dirty="0" smtClean="0"/>
              <a:t> d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/>
              <a:t>from the </a:t>
            </a:r>
            <a:r>
              <a:rPr lang="en-US" sz="2400" dirty="0" smtClean="0"/>
              <a:t>table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en-US" sz="2400" dirty="0" smtClean="0"/>
              <a:t>display</a:t>
            </a:r>
            <a:r>
              <a:rPr lang="hr-HR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in the coordinate plane. On the x axis </a:t>
            </a:r>
            <a:r>
              <a:rPr lang="hr-HR" sz="2400" dirty="0" err="1" smtClean="0"/>
              <a:t>there</a:t>
            </a:r>
            <a:r>
              <a:rPr lang="hr-HR" sz="2400" dirty="0" smtClean="0"/>
              <a:t> are</a:t>
            </a:r>
            <a:r>
              <a:rPr lang="en-US" sz="2400" dirty="0" smtClean="0"/>
              <a:t> days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en-US" sz="2400" dirty="0" smtClean="0"/>
              <a:t>counting </a:t>
            </a:r>
            <a:r>
              <a:rPr lang="en-US" sz="2400" dirty="0"/>
              <a:t>from 1.1. 2015, and on the y-axis visible part of the </a:t>
            </a:r>
            <a:r>
              <a:rPr lang="hr-HR" sz="2400" dirty="0" smtClean="0"/>
              <a:t>M</a:t>
            </a:r>
            <a:r>
              <a:rPr lang="en-US" sz="2400" dirty="0" err="1" smtClean="0"/>
              <a:t>oon</a:t>
            </a:r>
            <a:r>
              <a:rPr lang="en-US" sz="2400" dirty="0"/>
              <a:t>.</a:t>
            </a:r>
            <a:endParaRPr lang="hr-HR" sz="2400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3445611" y="4990864"/>
            <a:ext cx="7894749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V="1">
            <a:off x="3825803" y="2539647"/>
            <a:ext cx="0" cy="2464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ic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28882"/>
              </p:ext>
            </p:extLst>
          </p:nvPr>
        </p:nvGraphicFramePr>
        <p:xfrm>
          <a:off x="1083700" y="1988383"/>
          <a:ext cx="1549760" cy="506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880"/>
                <a:gridCol w="774880"/>
              </a:tblGrid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15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0,35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20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0,01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25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0,26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30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0,86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35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40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0,79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45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0,31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50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55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0,32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60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0,81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65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70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0,77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75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0,26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80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0,01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85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0,37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90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0,83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94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377"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Pravokutnik 13"/>
          <p:cNvSpPr/>
          <p:nvPr/>
        </p:nvSpPr>
        <p:spPr>
          <a:xfrm>
            <a:off x="1083702" y="1535291"/>
            <a:ext cx="802785" cy="468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date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1886487" y="1535291"/>
            <a:ext cx="746975" cy="468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Moon</a:t>
            </a:r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20" name="Grafikon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12319"/>
              </p:ext>
            </p:extLst>
          </p:nvPr>
        </p:nvGraphicFramePr>
        <p:xfrm>
          <a:off x="3174607" y="3159609"/>
          <a:ext cx="8041277" cy="24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kstniOkvir 20"/>
          <p:cNvSpPr txBox="1"/>
          <p:nvPr/>
        </p:nvSpPr>
        <p:spPr>
          <a:xfrm>
            <a:off x="3101785" y="5731901"/>
            <a:ext cx="848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a curve connecting the plotted points</a:t>
            </a:r>
            <a:r>
              <a:rPr lang="en-US" sz="2400" dirty="0" smtClean="0"/>
              <a:t>.</a:t>
            </a:r>
            <a:endParaRPr lang="hr-HR" dirty="0" smtClean="0"/>
          </a:p>
          <a:p>
            <a:r>
              <a:rPr lang="en-US" sz="2400" dirty="0"/>
              <a:t>Which </a:t>
            </a:r>
            <a:r>
              <a:rPr lang="hr-HR" sz="2400" dirty="0" err="1" smtClean="0"/>
              <a:t>function</a:t>
            </a:r>
            <a:r>
              <a:rPr lang="en-US" sz="2400" dirty="0" smtClean="0"/>
              <a:t> </a:t>
            </a:r>
            <a:r>
              <a:rPr lang="en-US" sz="2400" dirty="0"/>
              <a:t>can be approximated by the visible part of </a:t>
            </a:r>
            <a:r>
              <a:rPr lang="hr-HR" sz="2400" dirty="0" smtClean="0"/>
              <a:t>M</a:t>
            </a:r>
            <a:r>
              <a:rPr lang="en-US" sz="2400" dirty="0" err="1" smtClean="0"/>
              <a:t>oon</a:t>
            </a:r>
            <a:r>
              <a:rPr lang="en-US" sz="2400" dirty="0"/>
              <a:t>?</a:t>
            </a:r>
            <a:endParaRPr lang="hr-HR" sz="2400" dirty="0"/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4427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035113"/>
          </a:xfrm>
          <a:prstGeom prst="rect">
            <a:avLst/>
          </a:prstGeom>
        </p:spPr>
      </p:pic>
      <p:sp>
        <p:nvSpPr>
          <p:cNvPr id="23" name="TekstniOkvir 22"/>
          <p:cNvSpPr txBox="1"/>
          <p:nvPr/>
        </p:nvSpPr>
        <p:spPr>
          <a:xfrm>
            <a:off x="536619" y="309093"/>
            <a:ext cx="9045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/>
              <a:t>Visible</a:t>
            </a:r>
            <a:r>
              <a:rPr lang="hr-HR" sz="4400" dirty="0"/>
              <a:t> </a:t>
            </a:r>
            <a:r>
              <a:rPr lang="hr-HR" sz="4400" dirty="0" err="1"/>
              <a:t>P</a:t>
            </a:r>
            <a:r>
              <a:rPr lang="hr-HR" sz="4400" dirty="0" err="1" smtClean="0"/>
              <a:t>art</a:t>
            </a:r>
            <a:r>
              <a:rPr lang="hr-HR" sz="4400" dirty="0" smtClean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err="1"/>
              <a:t>the</a:t>
            </a:r>
            <a:r>
              <a:rPr lang="hr-HR" sz="4400" dirty="0"/>
              <a:t> </a:t>
            </a:r>
            <a:r>
              <a:rPr lang="hr-HR" sz="4400" dirty="0" err="1"/>
              <a:t>Moon</a:t>
            </a:r>
            <a:endParaRPr lang="hr-HR" sz="4400" dirty="0"/>
          </a:p>
          <a:p>
            <a:pPr algn="ctr"/>
            <a:endParaRPr lang="hr-HR" sz="4400" dirty="0"/>
          </a:p>
        </p:txBody>
      </p:sp>
      <p:pic>
        <p:nvPicPr>
          <p:cNvPr id="2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7" y="6425985"/>
            <a:ext cx="1286647" cy="2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" grpId="0" animBg="1"/>
      <p:bldP spid="15" grpId="0" animBg="1"/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7016" y="1827578"/>
            <a:ext cx="1071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visible</a:t>
            </a:r>
            <a:r>
              <a:rPr lang="hr-HR" sz="2400" dirty="0" smtClean="0"/>
              <a:t> </a:t>
            </a:r>
            <a:r>
              <a:rPr lang="hr-HR" sz="2400" dirty="0" err="1" smtClean="0"/>
              <a:t>part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Moon</a:t>
            </a:r>
            <a:r>
              <a:rPr lang="hr-HR" sz="2400" dirty="0" smtClean="0"/>
              <a:t> 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be</a:t>
            </a:r>
            <a:r>
              <a:rPr lang="hr-HR" sz="2400" dirty="0" smtClean="0"/>
              <a:t> </a:t>
            </a:r>
            <a:r>
              <a:rPr lang="hr-HR" sz="2400" dirty="0" err="1" smtClean="0"/>
              <a:t>approximated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trigonometric</a:t>
            </a:r>
            <a:r>
              <a:rPr lang="hr-HR" sz="2400" dirty="0" smtClean="0"/>
              <a:t> </a:t>
            </a:r>
            <a:r>
              <a:rPr lang="hr-HR" sz="2400" dirty="0" err="1" smtClean="0"/>
              <a:t>function</a:t>
            </a:r>
            <a:r>
              <a:rPr lang="hr-HR" sz="2400" dirty="0"/>
              <a:t>: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98684"/>
              </p:ext>
            </p:extLst>
          </p:nvPr>
        </p:nvGraphicFramePr>
        <p:xfrm>
          <a:off x="2093843" y="2465800"/>
          <a:ext cx="6212552" cy="40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" imgW="3098520" imgH="203040" progId="Equation.DSMT4">
                  <p:embed/>
                </p:oleObj>
              </mc:Choice>
              <mc:Fallback>
                <p:oleObj name="Equation" r:id="rId3" imgW="309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843" y="2465800"/>
                        <a:ext cx="6212552" cy="40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utnik 4"/>
          <p:cNvSpPr/>
          <p:nvPr/>
        </p:nvSpPr>
        <p:spPr>
          <a:xfrm>
            <a:off x="653520" y="2946108"/>
            <a:ext cx="499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this example, we'll take the function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5644566" y="2977746"/>
                <a:ext cx="33006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0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hr-HR" sz="20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r-HR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r-HR" sz="20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66" y="2977746"/>
                <a:ext cx="330065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627016" y="3776232"/>
            <a:ext cx="5761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the graph we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en-US" sz="2400" dirty="0" smtClean="0"/>
              <a:t>see</a:t>
            </a:r>
            <a:r>
              <a:rPr lang="hr-HR" sz="2400" dirty="0" smtClean="0"/>
              <a:t>  A = 0.5  i D = 0.5 </a:t>
            </a:r>
            <a:endParaRPr lang="hr-HR" sz="2400" dirty="0"/>
          </a:p>
        </p:txBody>
      </p:sp>
      <p:sp>
        <p:nvSpPr>
          <p:cNvPr id="8" name="Pravokutnik 7"/>
          <p:cNvSpPr/>
          <p:nvPr/>
        </p:nvSpPr>
        <p:spPr>
          <a:xfrm>
            <a:off x="627347" y="4550621"/>
            <a:ext cx="705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Function period of the lunar month is about 29.53 days</a:t>
            </a:r>
            <a:endParaRPr lang="hr-HR" sz="24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43870"/>
              </p:ext>
            </p:extLst>
          </p:nvPr>
        </p:nvGraphicFramePr>
        <p:xfrm>
          <a:off x="7682227" y="4447388"/>
          <a:ext cx="2532927" cy="56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6" imgW="1765080" imgH="393480" progId="Equation.DSMT4">
                  <p:embed/>
                </p:oleObj>
              </mc:Choice>
              <mc:Fallback>
                <p:oleObj name="Equation" r:id="rId6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82227" y="4447388"/>
                        <a:ext cx="2532927" cy="56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627016" y="5290458"/>
            <a:ext cx="958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C= 5 , </a:t>
            </a:r>
            <a:r>
              <a:rPr lang="en-US" sz="2400" dirty="0" smtClean="0"/>
              <a:t>because </a:t>
            </a:r>
            <a:r>
              <a:rPr lang="en-US" sz="2400" dirty="0"/>
              <a:t>on January 5, the visibility of the </a:t>
            </a:r>
            <a:r>
              <a:rPr lang="hr-HR" sz="2400" dirty="0" smtClean="0"/>
              <a:t>M</a:t>
            </a:r>
            <a:r>
              <a:rPr lang="en-US" sz="2400" dirty="0" err="1" smtClean="0"/>
              <a:t>oon</a:t>
            </a:r>
            <a:r>
              <a:rPr lang="en-US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en-US" sz="2400" dirty="0" smtClean="0"/>
              <a:t>1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26920"/>
              </p:ext>
            </p:extLst>
          </p:nvPr>
        </p:nvGraphicFramePr>
        <p:xfrm>
          <a:off x="2693051" y="5752122"/>
          <a:ext cx="3759999" cy="7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8" imgW="1942920" imgH="393480" progId="Equation.DSMT4">
                  <p:embed/>
                </p:oleObj>
              </mc:Choice>
              <mc:Fallback>
                <p:oleObj name="Equation" r:id="rId8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3051" y="5752122"/>
                        <a:ext cx="3759999" cy="76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557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145792"/>
            <a:ext cx="1736573" cy="1117827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536619" y="309093"/>
            <a:ext cx="904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/>
              <a:t>Visible</a:t>
            </a:r>
            <a:r>
              <a:rPr lang="hr-HR" sz="4400" dirty="0" smtClean="0"/>
              <a:t> </a:t>
            </a:r>
            <a:r>
              <a:rPr lang="hr-HR" sz="4400" dirty="0" err="1"/>
              <a:t>P</a:t>
            </a:r>
            <a:r>
              <a:rPr lang="hr-HR" sz="4400" dirty="0" err="1" smtClean="0"/>
              <a:t>art</a:t>
            </a:r>
            <a:r>
              <a:rPr lang="hr-HR" sz="4400" dirty="0" smtClean="0"/>
              <a:t> </a:t>
            </a:r>
            <a:r>
              <a:rPr lang="hr-HR" sz="4400" dirty="0" err="1" smtClean="0"/>
              <a:t>of</a:t>
            </a:r>
            <a:r>
              <a:rPr lang="hr-HR" sz="4400" dirty="0" smtClean="0"/>
              <a:t> </a:t>
            </a:r>
            <a:r>
              <a:rPr lang="hr-HR" sz="4400" dirty="0" err="1" smtClean="0"/>
              <a:t>the</a:t>
            </a:r>
            <a:r>
              <a:rPr lang="hr-HR" sz="4400" dirty="0" smtClean="0"/>
              <a:t> </a:t>
            </a:r>
            <a:r>
              <a:rPr lang="hr-HR" sz="4400" dirty="0" err="1" smtClean="0"/>
              <a:t>Moon</a:t>
            </a:r>
            <a:endParaRPr lang="hr-HR" sz="4400" dirty="0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6375042"/>
            <a:ext cx="1286647" cy="273825"/>
          </a:xfrm>
          <a:prstGeom prst="rect">
            <a:avLst/>
          </a:prstGeom>
        </p:spPr>
      </p:pic>
      <p:sp>
        <p:nvSpPr>
          <p:cNvPr id="17" name="Action Button: Home 12">
            <a:hlinkClick r:id="rId13" action="ppaction://hlinksldjump" highlightClick="1"/>
          </p:cNvPr>
          <p:cNvSpPr/>
          <p:nvPr/>
        </p:nvSpPr>
        <p:spPr>
          <a:xfrm>
            <a:off x="11379646" y="6195022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10483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1730</Words>
  <Application>Microsoft Office PowerPoint</Application>
  <PresentationFormat>Široki zaslon</PresentationFormat>
  <Paragraphs>360</Paragraphs>
  <Slides>22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verdana</vt:lpstr>
      <vt:lpstr>Tema sustava Office</vt:lpstr>
      <vt:lpstr>Equation</vt:lpstr>
      <vt:lpstr>Application in agriculture</vt:lpstr>
      <vt:lpstr>Table of Contents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Lunar Planting Calender</vt:lpstr>
      <vt:lpstr>PowerPointova prezentacija</vt:lpstr>
      <vt:lpstr>                The Beetroot Problem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Bibliography/Sources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ljiljana jelicic</dc:creator>
  <cp:lastModifiedBy>ljiljana jelicic</cp:lastModifiedBy>
  <cp:revision>85</cp:revision>
  <dcterms:created xsi:type="dcterms:W3CDTF">2015-04-19T16:09:07Z</dcterms:created>
  <dcterms:modified xsi:type="dcterms:W3CDTF">2015-05-25T16:46:47Z</dcterms:modified>
</cp:coreProperties>
</file>