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9" r:id="rId13"/>
    <p:sldId id="271" r:id="rId14"/>
    <p:sldId id="272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itnesspal.com/tools/bmr-calculator" TargetMode="External"/><Relationship Id="rId2" Type="http://schemas.openxmlformats.org/officeDocument/2006/relationships/hyperlink" Target="http://www.calculator.net/bmr-calculat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tdee.com/" TargetMode="External"/><Relationship Id="rId5" Type="http://schemas.openxmlformats.org/officeDocument/2006/relationships/hyperlink" Target="https://tdeecalculator.net/" TargetMode="External"/><Relationship Id="rId4" Type="http://schemas.openxmlformats.org/officeDocument/2006/relationships/hyperlink" Target="http://www.bmi-calculator.net/bmr-calculator/metric-bmr-calculato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A1685C-F5E5-4F1E-BB91-2E5D55069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Vježba i prehrana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589EC9-D3D1-42AF-9B0C-0E0192A5A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96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2764946-9245-4FB2-8749-5FD274A1F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352" y="722320"/>
            <a:ext cx="9022265" cy="54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E563F4-BD46-496E-AE31-B426B01A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266965-8D52-4A88-9EC7-9EF44B05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Pogledajmo koliko ćemo kalorija sagorjeti baveći se određenim aktivnostima:</a:t>
            </a:r>
          </a:p>
        </p:txBody>
      </p:sp>
    </p:spTree>
    <p:extLst>
      <p:ext uri="{BB962C8B-B14F-4D97-AF65-F5344CB8AC3E}">
        <p14:creationId xmlns:p14="http://schemas.microsoft.com/office/powerpoint/2010/main" val="8825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9728B4-C259-406F-AEA1-6E73A751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3841811" cy="1218050"/>
          </a:xfrm>
        </p:spPr>
        <p:txBody>
          <a:bodyPr/>
          <a:lstStyle/>
          <a:p>
            <a:r>
              <a:rPr lang="hr-HR" dirty="0"/>
              <a:t>Kružni trening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2577C9-3218-4B48-93C6-685AD018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3236410" cy="1151549"/>
          </a:xfrm>
        </p:spPr>
        <p:txBody>
          <a:bodyPr>
            <a:normAutofit/>
          </a:bodyPr>
          <a:lstStyle/>
          <a:p>
            <a:r>
              <a:rPr lang="hr-HR" sz="2000" dirty="0"/>
              <a:t>Potrošnja po satu: </a:t>
            </a:r>
            <a:r>
              <a:rPr lang="hr-HR" sz="2000" b="1" dirty="0"/>
              <a:t>1000 kalorija</a:t>
            </a:r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D8E057B-DFF7-4E1C-8F50-246E7D36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35" y="770721"/>
            <a:ext cx="3236410" cy="3404100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350124F6-9F0E-4AF4-B458-A64A8B9C1A5B}"/>
              </a:ext>
            </a:extLst>
          </p:cNvPr>
          <p:cNvSpPr txBox="1">
            <a:spLocks/>
          </p:cNvSpPr>
          <p:nvPr/>
        </p:nvSpPr>
        <p:spPr>
          <a:xfrm>
            <a:off x="2925562" y="4489238"/>
            <a:ext cx="5651902" cy="9487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/>
              <a:t>Plivanje</a:t>
            </a:r>
            <a:br>
              <a:rPr lang="hr-HR" dirty="0"/>
            </a:br>
            <a:endParaRPr lang="hr-HR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B4E7BED-6B94-4E33-AA69-87161464358B}"/>
              </a:ext>
            </a:extLst>
          </p:cNvPr>
          <p:cNvSpPr txBox="1">
            <a:spLocks/>
          </p:cNvSpPr>
          <p:nvPr/>
        </p:nvSpPr>
        <p:spPr>
          <a:xfrm>
            <a:off x="2843075" y="4737813"/>
            <a:ext cx="4427738" cy="166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Potrošnja po satu: </a:t>
            </a:r>
            <a:r>
              <a:rPr lang="hr-HR" sz="2000" b="1" dirty="0"/>
              <a:t>800 kalorija</a:t>
            </a:r>
            <a:endParaRPr lang="hr-HR" sz="20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33E8416-7FBF-495B-AD7B-FE611033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68" y="3849210"/>
            <a:ext cx="4288051" cy="28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89B15-2335-4FC2-92AC-69273C9E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1"/>
            <a:ext cx="2572304" cy="997258"/>
          </a:xfrm>
        </p:spPr>
        <p:txBody>
          <a:bodyPr/>
          <a:lstStyle/>
          <a:p>
            <a:r>
              <a:rPr lang="hr-HR" dirty="0"/>
              <a:t>trčanje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029DA7-9B3B-4F94-8281-9EB038E3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686758"/>
            <a:ext cx="2858609" cy="1136342"/>
          </a:xfrm>
        </p:spPr>
        <p:txBody>
          <a:bodyPr>
            <a:normAutofit/>
          </a:bodyPr>
          <a:lstStyle/>
          <a:p>
            <a:r>
              <a:rPr lang="hr-HR" sz="2000" dirty="0"/>
              <a:t>Potrošnja po satu: </a:t>
            </a:r>
            <a:r>
              <a:rPr lang="hr-HR" sz="2000" b="1" dirty="0"/>
              <a:t>800 kalorija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F68160-F332-4E5A-81D7-078C3F515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06" y="705874"/>
            <a:ext cx="4476564" cy="3098110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D454AC60-87B5-4351-876B-837154576528}"/>
              </a:ext>
            </a:extLst>
          </p:cNvPr>
          <p:cNvSpPr txBox="1">
            <a:spLocks/>
          </p:cNvSpPr>
          <p:nvPr/>
        </p:nvSpPr>
        <p:spPr>
          <a:xfrm>
            <a:off x="3817398" y="4176944"/>
            <a:ext cx="2423604" cy="10342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/>
              <a:t>Biciklizam</a:t>
            </a:r>
            <a:br>
              <a:rPr lang="hr-HR" dirty="0"/>
            </a:b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9BA0DAC-691E-4F68-B60F-341E8D40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306" y="3850031"/>
            <a:ext cx="4581600" cy="2958576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638CBCC-6668-4E00-9E77-C39F0B0836C2}"/>
              </a:ext>
            </a:extLst>
          </p:cNvPr>
          <p:cNvSpPr txBox="1">
            <a:spLocks/>
          </p:cNvSpPr>
          <p:nvPr/>
        </p:nvSpPr>
        <p:spPr>
          <a:xfrm>
            <a:off x="3637626" y="4694068"/>
            <a:ext cx="3717523" cy="1737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Potrošnja po satu: </a:t>
            </a:r>
            <a:r>
              <a:rPr lang="hr-HR" sz="2000" b="1" dirty="0"/>
              <a:t>800 kalorija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4206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F60200-163C-4507-9156-0544354C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tenis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139385-97B1-49DF-83D2-D3C54CEF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3504459" cy="938484"/>
          </a:xfrm>
        </p:spPr>
        <p:txBody>
          <a:bodyPr>
            <a:normAutofit/>
          </a:bodyPr>
          <a:lstStyle/>
          <a:p>
            <a:r>
              <a:rPr lang="hr-HR" sz="2000" dirty="0"/>
              <a:t>Potrošnja po satu: </a:t>
            </a:r>
            <a:r>
              <a:rPr lang="hr-HR" sz="2000" b="1" dirty="0"/>
              <a:t>700 kalorija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30BE40-7553-470E-8F2E-15841B18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58" y="3040047"/>
            <a:ext cx="4268966" cy="3208353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84FC28B3-AAB2-49C8-BA9B-F002808D6428}"/>
              </a:ext>
            </a:extLst>
          </p:cNvPr>
          <p:cNvSpPr txBox="1">
            <a:spLocks/>
          </p:cNvSpPr>
          <p:nvPr/>
        </p:nvSpPr>
        <p:spPr>
          <a:xfrm>
            <a:off x="7918882" y="941033"/>
            <a:ext cx="3231471" cy="674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/>
              <a:t>planinarenje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49E4520-35C4-444B-8D4B-D8366F653054}"/>
              </a:ext>
            </a:extLst>
          </p:cNvPr>
          <p:cNvSpPr txBox="1">
            <a:spLocks/>
          </p:cNvSpPr>
          <p:nvPr/>
        </p:nvSpPr>
        <p:spPr>
          <a:xfrm>
            <a:off x="7312767" y="2137219"/>
            <a:ext cx="3504459" cy="93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Potrošnja po satu: </a:t>
            </a:r>
            <a:r>
              <a:rPr lang="hr-HR" sz="2000" b="1" dirty="0"/>
              <a:t>500 kalorija</a:t>
            </a:r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1B86D72-2C8F-4514-ABF6-07E7F0E2B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59" y="3075703"/>
            <a:ext cx="5862340" cy="29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0FD5850-BEDF-47BB-B6F7-4F8226A22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115" y="3145933"/>
            <a:ext cx="5988015" cy="326443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4D6D7F0C-0185-4807-9D4F-93A7C70C00A2}"/>
              </a:ext>
            </a:extLst>
          </p:cNvPr>
          <p:cNvSpPr txBox="1">
            <a:spLocks/>
          </p:cNvSpPr>
          <p:nvPr/>
        </p:nvSpPr>
        <p:spPr>
          <a:xfrm>
            <a:off x="792334" y="527020"/>
            <a:ext cx="10739760" cy="333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Naučili smo kako se trebamo pravilno hraniti.</a:t>
            </a:r>
          </a:p>
          <a:p>
            <a:r>
              <a:rPr lang="hr-HR" sz="2400" dirty="0"/>
              <a:t>Hrana mora biti raznolika: dovoljan unos mesa, voća i povrća te kvalitetnih složenih ugljikohidrata (crni kruh, integralna riža, zobene pahuljice) osigurat će energiju prijeko potrebnu za svladavanje svakodnevnih obveza.</a:t>
            </a:r>
          </a:p>
        </p:txBody>
      </p:sp>
    </p:spTree>
    <p:extLst>
      <p:ext uri="{BB962C8B-B14F-4D97-AF65-F5344CB8AC3E}">
        <p14:creationId xmlns:p14="http://schemas.microsoft.com/office/powerpoint/2010/main" val="31174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42441F-1C7B-449E-8812-25E44A0D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948995" cy="1254711"/>
          </a:xfrm>
        </p:spPr>
        <p:txBody>
          <a:bodyPr/>
          <a:lstStyle/>
          <a:p>
            <a:r>
              <a:rPr lang="hr-HR" dirty="0"/>
              <a:t>Sretno s prehranom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A7BCEB8-4BFB-47F5-A2A9-727085220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59" y="1653265"/>
            <a:ext cx="5099840" cy="33537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E728787-247A-4DD6-81B5-8F925A11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34014"/>
            <a:ext cx="1804201" cy="11779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C505F6-7185-4176-9014-1527B91F5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803" y="3330135"/>
            <a:ext cx="5259253" cy="341519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5BB029D9-D34B-44AC-A2EE-D4A135F23390}"/>
              </a:ext>
            </a:extLst>
          </p:cNvPr>
          <p:cNvSpPr txBox="1">
            <a:spLocks/>
          </p:cNvSpPr>
          <p:nvPr/>
        </p:nvSpPr>
        <p:spPr>
          <a:xfrm>
            <a:off x="6218069" y="2111916"/>
            <a:ext cx="6948995" cy="12547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/>
              <a:t>I vježbanjem!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464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1B4E33-7506-47BB-8A58-B40E29D0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je važno vježbati?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830804-2B88-4EAC-8B49-30329A0CB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00059"/>
            <a:ext cx="10131425" cy="5448341"/>
          </a:xfrm>
        </p:spPr>
        <p:txBody>
          <a:bodyPr>
            <a:normAutofit/>
          </a:bodyPr>
          <a:lstStyle/>
          <a:p>
            <a:r>
              <a:rPr lang="hr-HR" sz="2400" dirty="0"/>
              <a:t>Već znamo da kretanje čini naše tijelo zdravijim, ali i znatno utječe na kvalitetu našeg života…</a:t>
            </a:r>
          </a:p>
          <a:p>
            <a:r>
              <a:rPr lang="hr-HR" sz="2400" dirty="0"/>
              <a:t>Vježbanjem ćemo se osjećati bolje, izgledati bolje, ali i bolje živjeti.</a:t>
            </a:r>
          </a:p>
          <a:p>
            <a:endParaRPr lang="hr-HR" sz="2400" dirty="0"/>
          </a:p>
          <a:p>
            <a:r>
              <a:rPr lang="hr-HR" sz="2400" dirty="0"/>
              <a:t>Preporučeno je najmanje 150 minuta umjerene aktivnosti svaki tjedan: to je samo 30 minuta dnevno, 5 dana u tjednu.</a:t>
            </a:r>
          </a:p>
        </p:txBody>
      </p:sp>
    </p:spTree>
    <p:extLst>
      <p:ext uri="{BB962C8B-B14F-4D97-AF65-F5344CB8AC3E}">
        <p14:creationId xmlns:p14="http://schemas.microsoft.com/office/powerpoint/2010/main" val="37215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187016-A7CF-48B2-9EF6-4ABBB46E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Dobrobiti koje donosi vježbanje: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BC1D23-6DEA-4E8F-B686-B485D1FF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56" y="1337733"/>
            <a:ext cx="10131425" cy="4951192"/>
          </a:xfrm>
        </p:spPr>
        <p:txBody>
          <a:bodyPr/>
          <a:lstStyle/>
          <a:p>
            <a:r>
              <a:rPr lang="hr-HR" sz="2400" dirty="0"/>
              <a:t>povećava razinu energije</a:t>
            </a:r>
          </a:p>
          <a:p>
            <a:r>
              <a:rPr lang="hr-HR" sz="2400" dirty="0"/>
              <a:t>potiče pozitivan stav</a:t>
            </a:r>
          </a:p>
          <a:p>
            <a:r>
              <a:rPr lang="hr-HR" sz="2400" dirty="0"/>
              <a:t>pomaže da zaspimo brže i spavamo kvalitetnije</a:t>
            </a:r>
          </a:p>
          <a:p>
            <a:r>
              <a:rPr lang="hr-HR" sz="2400" dirty="0"/>
              <a:t>podiže samopouzdanje</a:t>
            </a:r>
          </a:p>
          <a:p>
            <a:r>
              <a:rPr lang="hr-HR" sz="2400" dirty="0"/>
              <a:t>redovitim vježbanjem možemo se riješiti stresa, depresije i ljutnje</a:t>
            </a:r>
          </a:p>
          <a:p>
            <a:endParaRPr lang="hr-HR" sz="2400" dirty="0"/>
          </a:p>
          <a:p>
            <a:r>
              <a:rPr lang="hr-HR" sz="2400" dirty="0"/>
              <a:t>Vježba može biti bilo koji oblik rekreacije: šetnja, trčanje, vrtlarenje, čak i uobičajeni kućanski poslovi poput usisavanja djeluju kao tjelovježba.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2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EFD27-076C-4C7B-8233-EDB45C0E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kalorije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CD4BB-1508-41CE-A143-D87B2536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43001"/>
            <a:ext cx="10131425" cy="4077069"/>
          </a:xfrm>
        </p:spPr>
        <p:txBody>
          <a:bodyPr>
            <a:normAutofit/>
          </a:bodyPr>
          <a:lstStyle/>
          <a:p>
            <a:r>
              <a:rPr lang="hr-HR" sz="2400" dirty="0"/>
              <a:t>Dakle, sve što radimo je neka vrsta tjelovježbe i ubraja se u kalorijsku potrošnju.</a:t>
            </a:r>
          </a:p>
          <a:p>
            <a:r>
              <a:rPr lang="hr-HR" sz="2400" dirty="0"/>
              <a:t>Postoji mnogo odličnih razloga koji govore u prilog tjelovježbi, ali jedan koji se zasigurno ubraja u sam vrh je sagorijevanje kalorija </a:t>
            </a:r>
            <a:r>
              <a:rPr lang="hr-HR" dirty="0"/>
              <a:t>😄.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65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C29898-E2AB-4C9D-B024-8EEB643F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kalorije?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057AE1-AE31-43C7-A5D6-DD4F203B3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31854"/>
            <a:ext cx="10131425" cy="4675984"/>
          </a:xfrm>
        </p:spPr>
        <p:txBody>
          <a:bodyPr>
            <a:normAutofit/>
          </a:bodyPr>
          <a:lstStyle/>
          <a:p>
            <a:r>
              <a:rPr lang="hr-HR" sz="2400" dirty="0"/>
              <a:t>Kalorija je mjerna jedinica za energiju te određuje koliko je topline potrebno da se jedan gram vode zagrije za 1° C .</a:t>
            </a:r>
          </a:p>
          <a:p>
            <a:r>
              <a:rPr lang="hr-HR" sz="2400" dirty="0"/>
              <a:t>U prehrani, kalorije označavaju energiju koja se oslobađa hranom u procesu probave.</a:t>
            </a:r>
          </a:p>
          <a:p>
            <a:r>
              <a:rPr lang="hr-HR" sz="2400" dirty="0"/>
              <a:t>Kalorije u hrani se mjere u </a:t>
            </a:r>
            <a:r>
              <a:rPr lang="hr-HR" sz="2400" b="1" dirty="0"/>
              <a:t>kilokalorijama</a:t>
            </a:r>
            <a:r>
              <a:rPr lang="hr-HR" sz="2400" dirty="0"/>
              <a:t> (1 kalorija = 1000 kcal).</a:t>
            </a:r>
          </a:p>
          <a:p>
            <a:r>
              <a:rPr lang="hr-HR" sz="2400" dirty="0"/>
              <a:t>Hrana nam daje svu potrebnu energiju kako bismo mogli nesmetano funkcionirati tijekom dana -  zato je od velike važnosti kako se hranimo te koliko i kakvih kalorija unosimo.</a:t>
            </a:r>
          </a:p>
        </p:txBody>
      </p:sp>
    </p:spTree>
    <p:extLst>
      <p:ext uri="{BB962C8B-B14F-4D97-AF65-F5344CB8AC3E}">
        <p14:creationId xmlns:p14="http://schemas.microsoft.com/office/powerpoint/2010/main" val="24968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0E759D-253D-4687-8F39-BD697AF9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53" y="3128968"/>
            <a:ext cx="10131425" cy="3649133"/>
          </a:xfrm>
        </p:spPr>
        <p:txBody>
          <a:bodyPr>
            <a:normAutofit/>
          </a:bodyPr>
          <a:lstStyle/>
          <a:p>
            <a:r>
              <a:rPr lang="hr-HR" sz="2400" dirty="0"/>
              <a:t>Hrana koju svakodnevno unosimo u organizam sastoji od ugljikohidrata, bjelančevina, masti, vitamina i minerala.</a:t>
            </a:r>
          </a:p>
          <a:p>
            <a:r>
              <a:rPr lang="hr-HR" sz="2400" dirty="0"/>
              <a:t>Energija se iz hrane dobiva razgradnjom masti, ugljikohidrata i bjelančevina.</a:t>
            </a:r>
          </a:p>
          <a:p>
            <a:r>
              <a:rPr lang="hr-HR" sz="2400" dirty="0"/>
              <a:t>Jedan gram bjelančevina ima energetsku vrijednost od 4 kcal, kao i jedan gram ugljikohidrata, a jedan gram masti ima energetsku vrijednost od 9 kcal.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F58849-F0DC-491C-B456-C1ADA578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29" y="106533"/>
            <a:ext cx="6093988" cy="37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CF0242-91C5-4EC5-9F00-F3022067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metabolizam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6D66AB-7D8B-4815-B8FB-707AF6BD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948015"/>
          </a:xfrm>
        </p:spPr>
        <p:txBody>
          <a:bodyPr>
            <a:noAutofit/>
          </a:bodyPr>
          <a:lstStyle/>
          <a:p>
            <a:r>
              <a:rPr lang="hr-HR" sz="2400" dirty="0"/>
              <a:t>Metabolizam ili izmjena tvari je skup kemijskih reakcija koje se odvijaju u živom organizmu kako bi održao život</a:t>
            </a:r>
          </a:p>
          <a:p>
            <a:r>
              <a:rPr lang="hr-HR" sz="2400" dirty="0"/>
              <a:t>Ti procesi omogućuju organizmu da raste, da se razmnožava, da održava svoju strukturu i reagira na okolinu</a:t>
            </a:r>
          </a:p>
          <a:p>
            <a:r>
              <a:rPr lang="hr-HR" sz="2400" dirty="0"/>
              <a:t>Postoji i bazalni metabolizam (BMR – </a:t>
            </a:r>
            <a:r>
              <a:rPr lang="hr-HR" sz="2400" dirty="0" err="1"/>
              <a:t>Basal</a:t>
            </a:r>
            <a:r>
              <a:rPr lang="hr-HR" sz="2400" dirty="0"/>
              <a:t> </a:t>
            </a:r>
            <a:r>
              <a:rPr lang="hr-HR" sz="2400" dirty="0" err="1"/>
              <a:t>Metabolic</a:t>
            </a:r>
            <a:r>
              <a:rPr lang="hr-HR" sz="2400" dirty="0"/>
              <a:t> Rate) – naziv za količinu energije koja je potrebna za održavanje osnovnih životnih funkcija organizma </a:t>
            </a:r>
          </a:p>
          <a:p>
            <a:r>
              <a:rPr lang="hr-HR" sz="2400" dirty="0"/>
              <a:t>BMR je ukupan broj kalorija koje naše tijelo sagori za normalne tjelesne funkcije kao što su probava, cirkulacija, disanje, regulacija temperature… ukratko – kad mirujemo.</a:t>
            </a:r>
          </a:p>
        </p:txBody>
      </p:sp>
    </p:spTree>
    <p:extLst>
      <p:ext uri="{BB962C8B-B14F-4D97-AF65-F5344CB8AC3E}">
        <p14:creationId xmlns:p14="http://schemas.microsoft.com/office/powerpoint/2010/main" val="38461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2F9B8E-ABC2-4274-B13D-E611ACFF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bmr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6A8D09-2EF8-42C4-A0A6-B478CAE55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78" y="1957117"/>
            <a:ext cx="10131425" cy="4177353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/>
              <a:t>Svaki čovjek na svijetu ima različite kalorijske potrebe.</a:t>
            </a:r>
          </a:p>
          <a:p>
            <a:r>
              <a:rPr lang="hr-HR" sz="2800" dirty="0"/>
              <a:t>Kalorije koje unosimo ovise o našem bazalnom metabolizmu (BMR).</a:t>
            </a:r>
          </a:p>
          <a:p>
            <a:r>
              <a:rPr lang="hr-HR" sz="2800" dirty="0"/>
              <a:t>Jedna od najkorištenijih formula za računanje BMR-a je </a:t>
            </a:r>
            <a:r>
              <a:rPr lang="hr-HR" sz="2800" dirty="0" err="1"/>
              <a:t>Harris-Benedictova</a:t>
            </a:r>
            <a:r>
              <a:rPr lang="hr-HR" sz="2800" dirty="0"/>
              <a:t> formula:</a:t>
            </a:r>
          </a:p>
          <a:p>
            <a:r>
              <a:rPr lang="hr-HR" sz="2800" b="1" u="sng" dirty="0"/>
              <a:t>Za žene:</a:t>
            </a:r>
          </a:p>
          <a:p>
            <a:r>
              <a:rPr lang="hr-HR" sz="2800" dirty="0"/>
              <a:t>BMR = 655 + (9.6 x tjelesna masa u kg) + (1.7 x tjelesna visina u cm) - (4.7 x godine)</a:t>
            </a:r>
          </a:p>
          <a:p>
            <a:r>
              <a:rPr lang="hr-HR" sz="2800" b="1" u="sng" dirty="0"/>
              <a:t>Za muškarce:</a:t>
            </a:r>
          </a:p>
          <a:p>
            <a:r>
              <a:rPr lang="hr-HR" sz="2800" dirty="0"/>
              <a:t>BMR = 66 + (13.7 x tjelesna masa u kg) + (5 x tjelesna visina u cm) - (6.8 x godine)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278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C04FF-3C05-444A-83B2-5374AA2A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210322"/>
          </a:xfrm>
        </p:spPr>
        <p:txBody>
          <a:bodyPr/>
          <a:lstStyle/>
          <a:p>
            <a:r>
              <a:rPr lang="hr-HR" dirty="0"/>
              <a:t>Dnevni unos kalorija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3A0B70-017F-4E35-A807-965CB129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43236"/>
            <a:ext cx="10131425" cy="4731797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/>
              <a:t>Ako želite otkriti koliko kalorija dnevno vam je potrebno uz određenu aktivnost, trebate izračunati ukupnu dnevnu potrošnju energije – </a:t>
            </a:r>
            <a:r>
              <a:rPr lang="hr-HR" sz="2800" b="1" dirty="0"/>
              <a:t>TDEE</a:t>
            </a:r>
            <a:r>
              <a:rPr lang="hr-HR" sz="2800" dirty="0"/>
              <a:t> (Total Daily Energy </a:t>
            </a:r>
            <a:r>
              <a:rPr lang="hr-HR" sz="2800" dirty="0" err="1"/>
              <a:t>Expenditure</a:t>
            </a:r>
            <a:r>
              <a:rPr lang="hr-HR" sz="2800" dirty="0"/>
              <a:t>).</a:t>
            </a:r>
          </a:p>
          <a:p>
            <a:r>
              <a:rPr lang="hr-HR" sz="2800" dirty="0"/>
              <a:t>Svoje BMR i TDEE vrijednosti možete izračunati uz pomoć programa na internetu ili uz pomoć raznih mobilnih aplikacija.</a:t>
            </a:r>
          </a:p>
          <a:p>
            <a:r>
              <a:rPr lang="en-US" sz="2800" b="1" dirty="0"/>
              <a:t>BMR </a:t>
            </a:r>
            <a:r>
              <a:rPr lang="en-US" sz="2800" b="1" dirty="0" err="1"/>
              <a:t>kalkulatori</a:t>
            </a:r>
            <a:r>
              <a:rPr lang="en-US" sz="2800" b="1" dirty="0"/>
              <a:t>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http://www.calculator.net/bmr-calculator.html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http://www.myfitnesspal.com/tools/bmr-calculator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http://www.bmi-calculator.net/bmr-calculator/metric-bmr-calculator.php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TDEE </a:t>
            </a:r>
            <a:r>
              <a:rPr lang="en-US" sz="2800" b="1" dirty="0" err="1"/>
              <a:t>kalkulatori</a:t>
            </a:r>
            <a:r>
              <a:rPr lang="en-US" sz="2800" b="1" dirty="0"/>
              <a:t>:</a:t>
            </a:r>
            <a:br>
              <a:rPr lang="en-US" sz="2800" dirty="0"/>
            </a:br>
            <a:r>
              <a:rPr lang="en-US" sz="2800" dirty="0">
                <a:hlinkClick r:id="rId5"/>
              </a:rPr>
              <a:t>https://tdeecalculator.net/</a:t>
            </a:r>
            <a:br>
              <a:rPr lang="en-US" sz="2800" dirty="0"/>
            </a:br>
            <a:r>
              <a:rPr lang="en-US" sz="2800" dirty="0">
                <a:hlinkClick r:id="rId6"/>
              </a:rPr>
              <a:t>http://mytdee.com/</a:t>
            </a:r>
            <a:endParaRPr lang="en-US" sz="28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08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141</TotalTime>
  <Words>540</Words>
  <Application>Microsoft Office PowerPoint</Application>
  <PresentationFormat>Široki zaslon</PresentationFormat>
  <Paragraphs>61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Nebeski</vt:lpstr>
      <vt:lpstr>Vježba i prehrana</vt:lpstr>
      <vt:lpstr>Zašto je važno vježbati?</vt:lpstr>
      <vt:lpstr>Dobrobiti koje donosi vježbanje: </vt:lpstr>
      <vt:lpstr>kalorije</vt:lpstr>
      <vt:lpstr>Što su kalorije?</vt:lpstr>
      <vt:lpstr>PowerPoint prezentacija</vt:lpstr>
      <vt:lpstr>metabolizam</vt:lpstr>
      <vt:lpstr>bmr</vt:lpstr>
      <vt:lpstr>Dnevni unos kalorija</vt:lpstr>
      <vt:lpstr>PowerPoint prezentacija</vt:lpstr>
      <vt:lpstr>PowerPoint prezentacija</vt:lpstr>
      <vt:lpstr>Kružni trening</vt:lpstr>
      <vt:lpstr>trčanje</vt:lpstr>
      <vt:lpstr>tenis</vt:lpstr>
      <vt:lpstr>PowerPoint prezentacija</vt:lpstr>
      <vt:lpstr>Sretno s prehranom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Vježba i prehrana</dc:title>
  <dc:creator>Nina Gradiški</dc:creator>
  <cp:lastModifiedBy>Korisnik</cp:lastModifiedBy>
  <cp:revision>32</cp:revision>
  <dcterms:created xsi:type="dcterms:W3CDTF">2021-05-02T19:20:42Z</dcterms:created>
  <dcterms:modified xsi:type="dcterms:W3CDTF">2021-05-04T07:34:21Z</dcterms:modified>
</cp:coreProperties>
</file>