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5" r:id="rId5"/>
  </p:sldMasterIdLst>
  <p:notesMasterIdLst>
    <p:notesMasterId r:id="rId25"/>
  </p:notesMasterIdLst>
  <p:sldIdLst>
    <p:sldId id="266" r:id="rId6"/>
    <p:sldId id="279" r:id="rId7"/>
    <p:sldId id="300" r:id="rId8"/>
    <p:sldId id="297" r:id="rId9"/>
    <p:sldId id="301" r:id="rId10"/>
    <p:sldId id="306" r:id="rId11"/>
    <p:sldId id="305" r:id="rId12"/>
    <p:sldId id="308" r:id="rId13"/>
    <p:sldId id="309" r:id="rId14"/>
    <p:sldId id="302" r:id="rId15"/>
    <p:sldId id="311" r:id="rId16"/>
    <p:sldId id="303" r:id="rId17"/>
    <p:sldId id="312" r:id="rId18"/>
    <p:sldId id="304" r:id="rId19"/>
    <p:sldId id="298" r:id="rId20"/>
    <p:sldId id="313" r:id="rId21"/>
    <p:sldId id="299" r:id="rId22"/>
    <p:sldId id="30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bel" initials="Lo" lastIdx="2" clrIdx="0">
    <p:extLst>
      <p:ext uri="{19B8F6BF-5375-455C-9EA6-DF929625EA0E}">
        <p15:presenceInfo xmlns:p15="http://schemas.microsoft.com/office/powerpoint/2012/main" userId="S::lfilipic_ihjj.hr#ext#@carnet.onmicrosoft.com::a13a0cad-c2f5-4ce4-9ca4-6d8190b3c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7E24"/>
    <a:srgbClr val="CCFFCC"/>
    <a:srgbClr val="F0771C"/>
    <a:srgbClr val="EDECEB"/>
    <a:srgbClr val="DA36DA"/>
    <a:srgbClr val="F4C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265E2-8A4D-4DDF-A517-2172E32C0870}" v="446" dt="2020-11-09T13:44:56.282"/>
    <p1510:client id="{7372D95E-1F82-4C31-B55B-EB014F946CBA}" v="388" dt="2020-11-03T14:40:14.459"/>
    <p1510:client id="{E8AD54B6-9114-417D-B9E4-82516C308F2C}" v="538" dt="2020-11-17T15:45:25.319"/>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89539" autoAdjust="0"/>
  </p:normalViewPr>
  <p:slideViewPr>
    <p:cSldViewPr snapToGrid="0">
      <p:cViewPr varScale="1">
        <p:scale>
          <a:sx n="82" d="100"/>
          <a:sy n="82"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A3C4D-20BC-49BA-A6A2-7474D3409DF1}"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90948-2889-4311-A898-D8F9A3A4BB00}" type="slidenum">
              <a:rPr lang="en-US" smtClean="0"/>
              <a:t>‹#›</a:t>
            </a:fld>
            <a:endParaRPr lang="en-US"/>
          </a:p>
        </p:txBody>
      </p:sp>
    </p:spTree>
    <p:extLst>
      <p:ext uri="{BB962C8B-B14F-4D97-AF65-F5344CB8AC3E}">
        <p14:creationId xmlns:p14="http://schemas.microsoft.com/office/powerpoint/2010/main" val="106066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1</a:t>
            </a:fld>
            <a:endParaRPr lang="en-US"/>
          </a:p>
        </p:txBody>
      </p:sp>
    </p:spTree>
    <p:extLst>
      <p:ext uri="{BB962C8B-B14F-4D97-AF65-F5344CB8AC3E}">
        <p14:creationId xmlns:p14="http://schemas.microsoft.com/office/powerpoint/2010/main" val="119612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Sada ću vam predstaviti  priče o digitalnim tragovima Martine, Stjepana i Dubravke. Neki od njih su i vaši </a:t>
            </a:r>
            <a:r>
              <a:rPr lang="hr-HR" dirty="0" err="1"/>
              <a:t>vršnjaci.Pozorno</a:t>
            </a:r>
            <a:r>
              <a:rPr lang="hr-HR" dirty="0"/>
              <a:t> slušajte i promišljajte o onome što ste čuli. Nakon što predstavim digitalne tragove troje učenika odgovorit ćete na nekoliko pitanja.</a:t>
            </a:r>
          </a:p>
        </p:txBody>
      </p:sp>
      <p:sp>
        <p:nvSpPr>
          <p:cNvPr id="4" name="Rezervirano mjesto broja slajda 3"/>
          <p:cNvSpPr>
            <a:spLocks noGrp="1"/>
          </p:cNvSpPr>
          <p:nvPr>
            <p:ph type="sldNum" sz="quarter" idx="5"/>
          </p:nvPr>
        </p:nvSpPr>
        <p:spPr/>
        <p:txBody>
          <a:bodyPr/>
          <a:lstStyle/>
          <a:p>
            <a:fld id="{33490948-2889-4311-A898-D8F9A3A4BB00}" type="slidenum">
              <a:rPr lang="en-US" smtClean="0"/>
              <a:t>10</a:t>
            </a:fld>
            <a:endParaRPr lang="en-US"/>
          </a:p>
        </p:txBody>
      </p:sp>
    </p:spTree>
    <p:extLst>
      <p:ext uri="{BB962C8B-B14F-4D97-AF65-F5344CB8AC3E}">
        <p14:creationId xmlns:p14="http://schemas.microsoft.com/office/powerpoint/2010/main" val="77255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Nakon što ste čuli primjere digitalnih tragova u svoju One Note bilježnicu napišite podnaslov </a:t>
            </a:r>
            <a:r>
              <a:rPr lang="hr-HR" b="1" dirty="0" err="1"/>
              <a:t>Martinina</a:t>
            </a:r>
            <a:r>
              <a:rPr lang="hr-HR" b="1" dirty="0"/>
              <a:t>, Dubravkina i Stjepanova digitalna priča </a:t>
            </a:r>
            <a:r>
              <a:rPr lang="hr-HR" dirty="0"/>
              <a:t>i  odgovorite na slijedeća pitanja.</a:t>
            </a:r>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15</a:t>
            </a:fld>
            <a:endParaRPr lang="en-US"/>
          </a:p>
        </p:txBody>
      </p:sp>
    </p:spTree>
    <p:extLst>
      <p:ext uri="{BB962C8B-B14F-4D97-AF65-F5344CB8AC3E}">
        <p14:creationId xmlns:p14="http://schemas.microsoft.com/office/powerpoint/2010/main" val="248793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Svoj odgovor upišite u One Note bilježnicu.</a:t>
            </a:r>
          </a:p>
        </p:txBody>
      </p:sp>
      <p:sp>
        <p:nvSpPr>
          <p:cNvPr id="4" name="Rezervirano mjesto broja slajda 3"/>
          <p:cNvSpPr>
            <a:spLocks noGrp="1"/>
          </p:cNvSpPr>
          <p:nvPr>
            <p:ph type="sldNum" sz="quarter" idx="5"/>
          </p:nvPr>
        </p:nvSpPr>
        <p:spPr/>
        <p:txBody>
          <a:bodyPr/>
          <a:lstStyle/>
          <a:p>
            <a:fld id="{33490948-2889-4311-A898-D8F9A3A4BB00}" type="slidenum">
              <a:rPr lang="en-US" smtClean="0"/>
              <a:t>16</a:t>
            </a:fld>
            <a:endParaRPr lang="en-US"/>
          </a:p>
        </p:txBody>
      </p:sp>
    </p:spTree>
    <p:extLst>
      <p:ext uri="{BB962C8B-B14F-4D97-AF65-F5344CB8AC3E}">
        <p14:creationId xmlns:p14="http://schemas.microsoft.com/office/powerpoint/2010/main" val="259430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U One Note bilježnici predmeta informatika dodajte stranicu pod nazivom Moj digitalni trag. Tijekom lekcije možete pauzirati video i zapisati poneku bilješku u online bilježnicu.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p:txBody>
      </p:sp>
      <p:sp>
        <p:nvSpPr>
          <p:cNvPr id="4" name="Rezervirano mjesto broja slajda 3"/>
          <p:cNvSpPr>
            <a:spLocks noGrp="1"/>
          </p:cNvSpPr>
          <p:nvPr>
            <p:ph type="sldNum" sz="quarter" idx="5"/>
          </p:nvPr>
        </p:nvSpPr>
        <p:spPr/>
        <p:txBody>
          <a:bodyPr/>
          <a:lstStyle/>
          <a:p>
            <a:fld id="{33490948-2889-4311-A898-D8F9A3A4BB00}" type="slidenum">
              <a:rPr lang="en-US" smtClean="0"/>
              <a:t>2</a:t>
            </a:fld>
            <a:endParaRPr lang="en-US"/>
          </a:p>
        </p:txBody>
      </p:sp>
    </p:spTree>
    <p:extLst>
      <p:ext uri="{BB962C8B-B14F-4D97-AF65-F5344CB8AC3E}">
        <p14:creationId xmlns:p14="http://schemas.microsoft.com/office/powerpoint/2010/main" val="5017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Svakodnevno dok se krećete, učite, trenirate i zabavljate se ostavljate tragove iza sebe. Hodali ste ljeti pješčanom plažom i ostavljali otiske stopala iza sebe.  Zimi kada padne snijeg na njemu se vide razni tragovi ljudi i životinja. Kad ostavite tragove mokrih cipela na podu, mama se ljuti na vas ali ih možete očistiti. Kada dirate prstima predmete ostavljate otiske. Neke od njih možemo vidjeti prostim okom a neke samo specijalnim postupcima.  Tragovi koje ostavljate iza sebe govore ponešto o vama. Jeste li uredni, pažljivi ili površni, nemarni ili nepažljivi, što ste radili ili gdje ste bili?</a:t>
            </a:r>
          </a:p>
        </p:txBody>
      </p:sp>
      <p:sp>
        <p:nvSpPr>
          <p:cNvPr id="4" name="Rezervirano mjesto broja slajda 3"/>
          <p:cNvSpPr>
            <a:spLocks noGrp="1"/>
          </p:cNvSpPr>
          <p:nvPr>
            <p:ph type="sldNum" sz="quarter" idx="5"/>
          </p:nvPr>
        </p:nvSpPr>
        <p:spPr/>
        <p:txBody>
          <a:bodyPr/>
          <a:lstStyle/>
          <a:p>
            <a:fld id="{33490948-2889-4311-A898-D8F9A3A4BB00}" type="slidenum">
              <a:rPr lang="en-US" smtClean="0"/>
              <a:t>3</a:t>
            </a:fld>
            <a:endParaRPr lang="en-US"/>
          </a:p>
        </p:txBody>
      </p:sp>
    </p:spTree>
    <p:extLst>
      <p:ext uri="{BB962C8B-B14F-4D97-AF65-F5344CB8AC3E}">
        <p14:creationId xmlns:p14="http://schemas.microsoft.com/office/powerpoint/2010/main" val="70896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Uvijek i na svemu ostavljamo tragove pa tako i na Internetu dok se njime koristimo. </a:t>
            </a:r>
            <a:r>
              <a:rPr lang="hr-HR" sz="1200" kern="1200" dirty="0">
                <a:solidFill>
                  <a:schemeClr val="tx1"/>
                </a:solidFill>
                <a:effectLst/>
                <a:latin typeface="+mn-lt"/>
                <a:ea typeface="+mn-ea"/>
                <a:cs typeface="+mn-cs"/>
              </a:rPr>
              <a:t>Baš kao što ostavljamo tragove  u snijegu ili pijesku tako ostavljamo tragove u virtualnom svijetu. Digitalni trag su informacije koji ostavljate za sobom svjesno ili nesvjesno svaki puta kada koristite internet.</a:t>
            </a:r>
          </a:p>
          <a:p>
            <a:r>
              <a:rPr lang="hr-HR" sz="1200" kern="1200" dirty="0">
                <a:solidFill>
                  <a:schemeClr val="tx1"/>
                </a:solidFill>
                <a:effectLst/>
                <a:latin typeface="+mn-lt"/>
                <a:ea typeface="+mn-ea"/>
                <a:cs typeface="+mn-cs"/>
              </a:rPr>
              <a:t>On nije nužno dobar ili loš. Postoji, i ovisi  o puno različitih čimbenika poput vaših vrijednosti, prioriteta, dobi, životne faze, školskih i obiteljskih očekivanja. </a:t>
            </a:r>
          </a:p>
          <a:p>
            <a:r>
              <a:rPr lang="hr-HR" sz="1200" kern="1200" dirty="0">
                <a:solidFill>
                  <a:schemeClr val="tx1"/>
                </a:solidFill>
                <a:effectLst/>
                <a:latin typeface="+mn-lt"/>
                <a:ea typeface="+mn-ea"/>
                <a:cs typeface="+mn-cs"/>
              </a:rPr>
              <a:t>Vaš digitalni otisak čine vidljive stvari, poput postova vas i drugih ljudi na društvenim mrežama. To uključuje fotografije, ažuriranja statusa, prijave na lokacijama, mrežne grupe i web lokacije koje su vam se svidjele ili kojima ste se pridružili te postove drugih osoba koje ste podijelili. Uključuje i stvari koje se o vama mogu saznati na temelju vaših aktivnosti, poput web stranica koje posjećujete, osobnih podataka koje unosite, poruka i e-poruka koje šaljete itd. Kada malo razmislite  o tome, puno je to podataka! </a:t>
            </a:r>
            <a:endParaRPr lang="hr-H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4</a:t>
            </a:fld>
            <a:endParaRPr lang="en-US"/>
          </a:p>
        </p:txBody>
      </p:sp>
    </p:spTree>
    <p:extLst>
      <p:ext uri="{BB962C8B-B14F-4D97-AF65-F5344CB8AC3E}">
        <p14:creationId xmlns:p14="http://schemas.microsoft.com/office/powerpoint/2010/main" val="32072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Jeste li ikad greškom ugazili u  mokri beton ili ste htjeli ostaviti otisak ruke ili noge u gipsu? Vaš otisak ostaje zauvijek utisnut u beton ili gipsani odljevak. Baš kao što fosili prikazuju otiske životinja iz prošlosti. Zauvijek je  jako dugo, zar ne?  Internet je sličan mokrom betonu. Jednom kada nešto objavite, to ostaje tamo zauvijek. Internet pohranjuje vaš digitalni otisak u raznim oblicima. Kad ostavite tragove cipela na podu, možete ih očistiti. Možete li izbrisati i digitalne otiske? </a:t>
            </a:r>
            <a:r>
              <a:rPr lang="hr-HR" sz="1200" kern="1200" dirty="0">
                <a:solidFill>
                  <a:schemeClr val="tx1"/>
                </a:solidFill>
                <a:effectLst/>
                <a:latin typeface="+mn-lt"/>
                <a:ea typeface="+mn-ea"/>
                <a:cs typeface="+mn-cs"/>
              </a:rPr>
              <a:t>Poželjno je biti svjestan svog digitalnog otiska te biti oprezan i razuman kada ste na mreži. </a:t>
            </a:r>
            <a:r>
              <a:rPr lang="hr-HR" sz="1200" dirty="0"/>
              <a:t>Nikad ne znamo tko je preuzeo naš objavljeni sadržaj i kada ga, kako i gdje može upotrijebiti. </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5</a:t>
            </a:fld>
            <a:endParaRPr lang="en-US"/>
          </a:p>
        </p:txBody>
      </p:sp>
    </p:spTree>
    <p:extLst>
      <p:ext uri="{BB962C8B-B14F-4D97-AF65-F5344CB8AC3E}">
        <p14:creationId xmlns:p14="http://schemas.microsoft.com/office/powerpoint/2010/main" val="359998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6</a:t>
            </a:fld>
            <a:endParaRPr lang="en-US"/>
          </a:p>
        </p:txBody>
      </p:sp>
    </p:spTree>
    <p:extLst>
      <p:ext uri="{BB962C8B-B14F-4D97-AF65-F5344CB8AC3E}">
        <p14:creationId xmlns:p14="http://schemas.microsoft.com/office/powerpoint/2010/main" val="31958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 Razmislite  i odgovorite na  anketna pitanja. Ako je vaš odgovor DA  na bilo koji od navedenih  izbora, sigurno imate digitalni trag. Gotovo svi posjećuju web stranice. Upravo dok gledate ovu </a:t>
            </a:r>
            <a:r>
              <a:rPr lang="hr-HR" sz="1200" kern="1200" dirty="0" err="1">
                <a:solidFill>
                  <a:schemeClr val="tx1"/>
                </a:solidFill>
                <a:effectLst/>
                <a:latin typeface="+mn-lt"/>
                <a:ea typeface="+mn-ea"/>
                <a:cs typeface="+mn-cs"/>
              </a:rPr>
              <a:t>videolekciju</a:t>
            </a:r>
            <a:r>
              <a:rPr lang="hr-HR" sz="1200" kern="1200" dirty="0">
                <a:solidFill>
                  <a:schemeClr val="tx1"/>
                </a:solidFill>
                <a:effectLst/>
                <a:latin typeface="+mn-lt"/>
                <a:ea typeface="+mn-ea"/>
                <a:cs typeface="+mn-cs"/>
              </a:rPr>
              <a:t>  ostavljate digitalni trag.</a:t>
            </a:r>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7</a:t>
            </a:fld>
            <a:endParaRPr lang="en-US"/>
          </a:p>
        </p:txBody>
      </p:sp>
    </p:spTree>
    <p:extLst>
      <p:ext uri="{BB962C8B-B14F-4D97-AF65-F5344CB8AC3E}">
        <p14:creationId xmlns:p14="http://schemas.microsoft.com/office/powerpoint/2010/main" val="208021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dirty="0">
                <a:solidFill>
                  <a:schemeClr val="tx1"/>
                </a:solidFill>
                <a:effectLst/>
                <a:latin typeface="+mn-lt"/>
                <a:ea typeface="+mn-ea"/>
                <a:cs typeface="+mn-cs"/>
              </a:rPr>
              <a:t>Digitalni otisak vaš je mrežni identitet i individualnost i ono je što vas čini jedinstvenim. Gradi internetsku reputaciju ili dojam o vama, ovisno o tome što radite na mreži.</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Važno je toga biti svjestan, jer sve što je objavljeno na mreži trajno je i ostaje zauvijek, bez obzira na to što je izbrisano. U One Note bilježnici napišite podnaslov </a:t>
            </a:r>
            <a:r>
              <a:rPr lang="pl-PL" sz="1200" dirty="0">
                <a:solidFill>
                  <a:srgbClr val="0070C0"/>
                </a:solidFill>
                <a:latin typeface="Arial" panose="020B0604020202020204" pitchFamily="34" charset="0"/>
                <a:cs typeface="Arial" panose="020B0604020202020204" pitchFamily="34" charset="0"/>
              </a:rPr>
              <a:t>„Moj digitalni trag, moja reputacija?” odradite prikazanu aktivnosti i odgovorite  na pitanja.</a:t>
            </a:r>
          </a:p>
          <a:p>
            <a:r>
              <a:rPr lang="hr-HR" sz="1200" kern="1200" dirty="0">
                <a:solidFill>
                  <a:schemeClr val="tx1"/>
                </a:solidFill>
                <a:effectLst/>
                <a:latin typeface="+mn-lt"/>
                <a:ea typeface="+mn-ea"/>
                <a:cs typeface="+mn-cs"/>
              </a:rPr>
              <a:t>Pitanja možete preuzeti i na poveznici: </a:t>
            </a:r>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8</a:t>
            </a:fld>
            <a:endParaRPr lang="en-US"/>
          </a:p>
        </p:txBody>
      </p:sp>
    </p:spTree>
    <p:extLst>
      <p:ext uri="{BB962C8B-B14F-4D97-AF65-F5344CB8AC3E}">
        <p14:creationId xmlns:p14="http://schemas.microsoft.com/office/powerpoint/2010/main" val="70136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Za lakši rad pitanja možete preuzeti i na poveznici: </a:t>
            </a:r>
            <a:r>
              <a:rPr lang="hr-HR" sz="1200" dirty="0">
                <a:solidFill>
                  <a:srgbClr val="0070C0"/>
                </a:solidFill>
                <a:latin typeface="Arial" panose="020B0604020202020204" pitchFamily="34" charset="0"/>
                <a:cs typeface="Arial" panose="020B0604020202020204" pitchFamily="34" charset="0"/>
              </a:rPr>
              <a:t>https://bit.ly/2Ut8u5r</a:t>
            </a:r>
          </a:p>
          <a:p>
            <a:endParaRPr lang="hr-HR" dirty="0"/>
          </a:p>
        </p:txBody>
      </p:sp>
      <p:sp>
        <p:nvSpPr>
          <p:cNvPr id="4" name="Rezervirano mjesto broja slajda 3"/>
          <p:cNvSpPr>
            <a:spLocks noGrp="1"/>
          </p:cNvSpPr>
          <p:nvPr>
            <p:ph type="sldNum" sz="quarter" idx="5"/>
          </p:nvPr>
        </p:nvSpPr>
        <p:spPr/>
        <p:txBody>
          <a:bodyPr/>
          <a:lstStyle/>
          <a:p>
            <a:fld id="{33490948-2889-4311-A898-D8F9A3A4BB00}" type="slidenum">
              <a:rPr lang="en-US" smtClean="0"/>
              <a:t>9</a:t>
            </a:fld>
            <a:endParaRPr lang="en-US"/>
          </a:p>
        </p:txBody>
      </p:sp>
    </p:spTree>
    <p:extLst>
      <p:ext uri="{BB962C8B-B14F-4D97-AF65-F5344CB8AC3E}">
        <p14:creationId xmlns:p14="http://schemas.microsoft.com/office/powerpoint/2010/main" val="114282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7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Kliknite da biste uredili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843636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69905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3973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27195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26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3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838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09868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440658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0393885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57300"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89383819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5304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116756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9040241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62926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62DA6491-5B83-458A-9744-A9C3072CBC8A}"/>
              </a:ext>
            </a:extLst>
          </p:cNvPr>
          <p:cNvSpPr/>
          <p:nvPr/>
        </p:nvSpPr>
        <p:spPr>
          <a:xfrm>
            <a:off x="1342103" y="1284964"/>
            <a:ext cx="9507794" cy="2369880"/>
          </a:xfrm>
          <a:prstGeom prst="rect">
            <a:avLst/>
          </a:prstGeom>
        </p:spPr>
        <p:txBody>
          <a:bodyPr wrap="square">
            <a:spAutoFit/>
          </a:bodyPr>
          <a:lstStyle/>
          <a:p>
            <a:pPr algn="ctr"/>
            <a:br>
              <a:rPr lang="hr-HR" sz="3600" dirty="0">
                <a:solidFill>
                  <a:srgbClr val="0070C0"/>
                </a:solidFill>
                <a:latin typeface="Segoe UI Semilight" panose="020B0402040204020203" pitchFamily="34" charset="0"/>
                <a:cs typeface="Segoe UI Semilight" panose="020B0402040204020203" pitchFamily="34" charset="0"/>
              </a:rPr>
            </a:br>
            <a:r>
              <a:rPr lang="hr-HR" sz="4000" b="1" dirty="0">
                <a:solidFill>
                  <a:srgbClr val="0070C0"/>
                </a:solidFill>
                <a:latin typeface="Segoe UI Semilight" panose="020B0402040204020203" pitchFamily="34" charset="0"/>
                <a:cs typeface="Segoe UI Semilight" panose="020B0402040204020203" pitchFamily="34" charset="0"/>
              </a:rPr>
              <a:t>Moj digitalni trag</a:t>
            </a:r>
          </a:p>
          <a:p>
            <a:pPr algn="ctr"/>
            <a:br>
              <a:rPr lang="hr-HR" sz="3600" dirty="0">
                <a:solidFill>
                  <a:srgbClr val="0070C0"/>
                </a:solidFill>
                <a:latin typeface="Segoe UI Semilight" panose="020B0402040204020203" pitchFamily="34" charset="0"/>
                <a:cs typeface="Segoe UI Semilight" panose="020B0402040204020203" pitchFamily="34" charset="0"/>
              </a:rPr>
            </a:br>
            <a:r>
              <a:rPr lang="hr-HR" sz="3600" dirty="0">
                <a:solidFill>
                  <a:srgbClr val="0070C0"/>
                </a:solidFill>
                <a:latin typeface="Segoe UI Semilight" panose="020B0402040204020203" pitchFamily="34" charset="0"/>
                <a:cs typeface="Segoe UI Semilight" panose="020B0402040204020203" pitchFamily="34" charset="0"/>
              </a:rPr>
              <a:t>Učiteljica: Blaženka Knežević</a:t>
            </a:r>
          </a:p>
        </p:txBody>
      </p:sp>
    </p:spTree>
    <p:extLst>
      <p:ext uri="{BB962C8B-B14F-4D97-AF65-F5344CB8AC3E}">
        <p14:creationId xmlns:p14="http://schemas.microsoft.com/office/powerpoint/2010/main" val="3642987491"/>
      </p:ext>
    </p:extLst>
  </p:cSld>
  <p:clrMapOvr>
    <a:masterClrMapping/>
  </p:clrMapOvr>
  <mc:AlternateContent xmlns:mc="http://schemas.openxmlformats.org/markup-compatibility/2006" xmlns:p14="http://schemas.microsoft.com/office/powerpoint/2010/main">
    <mc:Choice Requires="p14">
      <p:transition spd="slow" p14:dur="2000" advTm="19489"/>
    </mc:Choice>
    <mc:Fallback xmlns="">
      <p:transition spd="slow" advTm="19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lat Design People, Boy, Girl, Woman">
            <a:extLst>
              <a:ext uri="{FF2B5EF4-FFF2-40B4-BE49-F238E27FC236}">
                <a16:creationId xmlns:a16="http://schemas.microsoft.com/office/drawing/2014/main" id="{DE656209-8DD4-4625-B527-19F82EE4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3" y="1874821"/>
            <a:ext cx="2812121" cy="3378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ravokutnik 2">
            <a:extLst>
              <a:ext uri="{FF2B5EF4-FFF2-40B4-BE49-F238E27FC236}">
                <a16:creationId xmlns:a16="http://schemas.microsoft.com/office/drawing/2014/main" id="{8BCA470C-CE5A-4519-BD83-45D3935B2EBA}"/>
              </a:ext>
            </a:extLst>
          </p:cNvPr>
          <p:cNvSpPr/>
          <p:nvPr/>
        </p:nvSpPr>
        <p:spPr>
          <a:xfrm>
            <a:off x="4128656" y="1197620"/>
            <a:ext cx="7702317" cy="446276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r>
              <a:rPr lang="pl-PL" sz="2400" b="1" u="sng" dirty="0">
                <a:solidFill>
                  <a:srgbClr val="0070C0"/>
                </a:solidFill>
                <a:latin typeface="Arial"/>
                <a:cs typeface="Arial"/>
              </a:rPr>
              <a:t>Martina</a:t>
            </a:r>
            <a:r>
              <a:rPr lang="pl-PL" sz="2400" dirty="0">
                <a:solidFill>
                  <a:srgbClr val="0070C0"/>
                </a:solidFill>
                <a:latin typeface="Arial"/>
                <a:cs typeface="Arial"/>
              </a:rPr>
              <a:t> ima 14 </a:t>
            </a:r>
            <a:r>
              <a:rPr lang="pl-PL" sz="2400" dirty="0" err="1">
                <a:solidFill>
                  <a:srgbClr val="0070C0"/>
                </a:solidFill>
                <a:latin typeface="Arial"/>
                <a:cs typeface="Arial"/>
              </a:rPr>
              <a:t>godina</a:t>
            </a:r>
            <a:r>
              <a:rPr lang="pl-PL" sz="2400" dirty="0">
                <a:solidFill>
                  <a:srgbClr val="0070C0"/>
                </a:solidFill>
                <a:latin typeface="Arial"/>
                <a:cs typeface="Arial"/>
              </a:rPr>
              <a:t>, </a:t>
            </a:r>
            <a:r>
              <a:rPr lang="pl-PL" sz="2400" dirty="0" err="1">
                <a:solidFill>
                  <a:srgbClr val="0070C0"/>
                </a:solidFill>
                <a:latin typeface="Arial"/>
                <a:cs typeface="Arial"/>
              </a:rPr>
              <a:t>učenica</a:t>
            </a:r>
            <a:r>
              <a:rPr lang="pl-PL" sz="2400" dirty="0">
                <a:solidFill>
                  <a:srgbClr val="0070C0"/>
                </a:solidFill>
                <a:latin typeface="Arial"/>
                <a:cs typeface="Arial"/>
              </a:rPr>
              <a:t> je 8. </a:t>
            </a:r>
            <a:r>
              <a:rPr lang="pl-PL" sz="2400" dirty="0" err="1">
                <a:solidFill>
                  <a:srgbClr val="0070C0"/>
                </a:solidFill>
                <a:latin typeface="Arial"/>
                <a:cs typeface="Arial"/>
              </a:rPr>
              <a:t>razreda</a:t>
            </a:r>
            <a:r>
              <a:rPr lang="pl-PL" sz="2400" dirty="0">
                <a:solidFill>
                  <a:srgbClr val="0070C0"/>
                </a:solidFill>
                <a:latin typeface="Arial"/>
                <a:cs typeface="Arial"/>
              </a:rPr>
              <a:t>. Ima profil na Facebooku i </a:t>
            </a:r>
            <a:r>
              <a:rPr lang="pl-PL" sz="2400" dirty="0" err="1">
                <a:solidFill>
                  <a:srgbClr val="0070C0"/>
                </a:solidFill>
                <a:latin typeface="Arial"/>
                <a:cs typeface="Arial"/>
              </a:rPr>
              <a:t>Instagramu</a:t>
            </a:r>
            <a:r>
              <a:rPr lang="pl-PL" sz="2400" dirty="0">
                <a:solidFill>
                  <a:srgbClr val="0070C0"/>
                </a:solidFill>
                <a:latin typeface="Arial"/>
                <a:cs typeface="Arial"/>
              </a:rPr>
              <a:t>. Jako </a:t>
            </a:r>
            <a:r>
              <a:rPr lang="pl-PL" sz="2400" dirty="0" err="1">
                <a:solidFill>
                  <a:srgbClr val="0070C0"/>
                </a:solidFill>
                <a:latin typeface="Arial"/>
                <a:cs typeface="Arial"/>
              </a:rPr>
              <a:t>se</a:t>
            </a:r>
            <a:r>
              <a:rPr lang="pl-PL" sz="2400" dirty="0">
                <a:solidFill>
                  <a:srgbClr val="0070C0"/>
                </a:solidFill>
                <a:latin typeface="Arial"/>
                <a:cs typeface="Arial"/>
              </a:rPr>
              <a:t> </a:t>
            </a:r>
            <a:r>
              <a:rPr lang="pl-PL" sz="2400" dirty="0" err="1">
                <a:solidFill>
                  <a:srgbClr val="0070C0"/>
                </a:solidFill>
                <a:latin typeface="Arial"/>
                <a:cs typeface="Arial"/>
              </a:rPr>
              <a:t>voli</a:t>
            </a:r>
            <a:r>
              <a:rPr lang="pl-PL" sz="2400" dirty="0">
                <a:solidFill>
                  <a:srgbClr val="0070C0"/>
                </a:solidFill>
                <a:latin typeface="Arial"/>
                <a:cs typeface="Arial"/>
              </a:rPr>
              <a:t> </a:t>
            </a:r>
            <a:r>
              <a:rPr lang="pl-PL" sz="2400" dirty="0" err="1">
                <a:solidFill>
                  <a:srgbClr val="0070C0"/>
                </a:solidFill>
                <a:latin typeface="Arial"/>
                <a:cs typeface="Arial"/>
              </a:rPr>
              <a:t>uređivati</a:t>
            </a:r>
            <a:r>
              <a:rPr lang="pl-PL" sz="2400" dirty="0">
                <a:solidFill>
                  <a:srgbClr val="0070C0"/>
                </a:solidFill>
                <a:latin typeface="Arial"/>
                <a:cs typeface="Arial"/>
              </a:rPr>
              <a:t> i </a:t>
            </a:r>
            <a:r>
              <a:rPr lang="pl-PL" sz="2400" dirty="0" err="1">
                <a:solidFill>
                  <a:srgbClr val="0070C0"/>
                </a:solidFill>
                <a:latin typeface="Arial"/>
                <a:cs typeface="Arial"/>
              </a:rPr>
              <a:t>šminkati</a:t>
            </a:r>
            <a:r>
              <a:rPr lang="pl-PL" sz="2400" dirty="0">
                <a:solidFill>
                  <a:srgbClr val="0070C0"/>
                </a:solidFill>
                <a:latin typeface="Arial"/>
                <a:cs typeface="Arial"/>
              </a:rPr>
              <a:t>, </a:t>
            </a:r>
            <a:r>
              <a:rPr lang="pl-PL" sz="2400" dirty="0" err="1">
                <a:solidFill>
                  <a:srgbClr val="0070C0"/>
                </a:solidFill>
                <a:latin typeface="Arial"/>
                <a:cs typeface="Arial"/>
              </a:rPr>
              <a:t>obožavateljica</a:t>
            </a:r>
            <a:r>
              <a:rPr lang="pl-PL" sz="2400" dirty="0">
                <a:solidFill>
                  <a:srgbClr val="0070C0"/>
                </a:solidFill>
                <a:latin typeface="Arial"/>
                <a:cs typeface="Arial"/>
              </a:rPr>
              <a:t> je </a:t>
            </a:r>
            <a:r>
              <a:rPr lang="pl-PL" sz="2400" dirty="0" err="1">
                <a:solidFill>
                  <a:srgbClr val="0070C0"/>
                </a:solidFill>
                <a:latin typeface="Arial"/>
                <a:cs typeface="Arial"/>
              </a:rPr>
              <a:t>poznatih</a:t>
            </a:r>
            <a:r>
              <a:rPr lang="pl-PL" sz="2400" dirty="0">
                <a:solidFill>
                  <a:srgbClr val="0070C0"/>
                </a:solidFill>
                <a:latin typeface="Arial"/>
                <a:cs typeface="Arial"/>
              </a:rPr>
              <a:t> </a:t>
            </a:r>
            <a:r>
              <a:rPr lang="pl-PL" sz="2400" dirty="0" err="1">
                <a:solidFill>
                  <a:srgbClr val="0070C0"/>
                </a:solidFill>
                <a:latin typeface="Arial"/>
                <a:cs typeface="Arial"/>
              </a:rPr>
              <a:t>robnih</a:t>
            </a:r>
            <a:r>
              <a:rPr lang="pl-PL" sz="2400" dirty="0">
                <a:solidFill>
                  <a:srgbClr val="0070C0"/>
                </a:solidFill>
                <a:latin typeface="Arial"/>
                <a:cs typeface="Arial"/>
              </a:rPr>
              <a:t> marki. </a:t>
            </a:r>
            <a:r>
              <a:rPr lang="pl-PL" sz="2400" dirty="0" err="1">
                <a:solidFill>
                  <a:srgbClr val="0070C0"/>
                </a:solidFill>
                <a:latin typeface="Arial"/>
                <a:cs typeface="Arial"/>
              </a:rPr>
              <a:t>Prije</a:t>
            </a:r>
            <a:r>
              <a:rPr lang="pl-PL" sz="2400" dirty="0">
                <a:solidFill>
                  <a:srgbClr val="0070C0"/>
                </a:solidFill>
                <a:latin typeface="Arial"/>
                <a:cs typeface="Arial"/>
              </a:rPr>
              <a:t> </a:t>
            </a:r>
            <a:r>
              <a:rPr lang="pl-PL" sz="2400" dirty="0" err="1">
                <a:solidFill>
                  <a:srgbClr val="0070C0"/>
                </a:solidFill>
                <a:latin typeface="Arial"/>
                <a:cs typeface="Arial"/>
              </a:rPr>
              <a:t>odlaska</a:t>
            </a:r>
            <a:r>
              <a:rPr lang="pl-PL" sz="2400" dirty="0">
                <a:solidFill>
                  <a:srgbClr val="0070C0"/>
                </a:solidFill>
                <a:latin typeface="Arial"/>
                <a:cs typeface="Arial"/>
              </a:rPr>
              <a:t> u </a:t>
            </a:r>
            <a:r>
              <a:rPr lang="pl-PL" sz="2400" dirty="0" err="1">
                <a:solidFill>
                  <a:srgbClr val="0070C0"/>
                </a:solidFill>
                <a:latin typeface="Arial"/>
                <a:cs typeface="Arial"/>
              </a:rPr>
              <a:t>školu</a:t>
            </a:r>
            <a:r>
              <a:rPr lang="pl-PL" sz="2400" dirty="0">
                <a:solidFill>
                  <a:srgbClr val="0070C0"/>
                </a:solidFill>
                <a:latin typeface="Arial"/>
                <a:cs typeface="Arial"/>
              </a:rPr>
              <a:t>, </a:t>
            </a:r>
            <a:r>
              <a:rPr lang="pl-PL" sz="2400" dirty="0" err="1">
                <a:solidFill>
                  <a:srgbClr val="0070C0"/>
                </a:solidFill>
                <a:latin typeface="Arial"/>
                <a:cs typeface="Arial"/>
              </a:rPr>
              <a:t>uvijek</a:t>
            </a:r>
            <a:r>
              <a:rPr lang="pl-PL" sz="2400" dirty="0">
                <a:solidFill>
                  <a:srgbClr val="0070C0"/>
                </a:solidFill>
                <a:latin typeface="Arial"/>
                <a:cs typeface="Arial"/>
              </a:rPr>
              <a:t> </a:t>
            </a:r>
            <a:r>
              <a:rPr lang="pl-PL" sz="2400" dirty="0" err="1">
                <a:solidFill>
                  <a:srgbClr val="0070C0"/>
                </a:solidFill>
                <a:latin typeface="Arial"/>
                <a:cs typeface="Arial"/>
              </a:rPr>
              <a:t>se</a:t>
            </a:r>
            <a:r>
              <a:rPr lang="pl-PL" sz="2400" dirty="0">
                <a:solidFill>
                  <a:srgbClr val="0070C0"/>
                </a:solidFill>
                <a:latin typeface="Arial"/>
                <a:cs typeface="Arial"/>
              </a:rPr>
              <a:t>  </a:t>
            </a:r>
            <a:r>
              <a:rPr lang="pl-PL" sz="2400" dirty="0" err="1">
                <a:solidFill>
                  <a:srgbClr val="0070C0"/>
                </a:solidFill>
                <a:latin typeface="Arial"/>
                <a:cs typeface="Arial"/>
              </a:rPr>
              <a:t>fotografira</a:t>
            </a:r>
            <a:r>
              <a:rPr lang="pl-PL" sz="2400" dirty="0">
                <a:solidFill>
                  <a:srgbClr val="0070C0"/>
                </a:solidFill>
                <a:latin typeface="Arial"/>
                <a:cs typeface="Arial"/>
              </a:rPr>
              <a:t> </a:t>
            </a:r>
            <a:r>
              <a:rPr lang="pl-PL" sz="2400" dirty="0" err="1">
                <a:solidFill>
                  <a:srgbClr val="0070C0"/>
                </a:solidFill>
                <a:latin typeface="Arial"/>
                <a:cs typeface="Arial"/>
              </a:rPr>
              <a:t>kako</a:t>
            </a:r>
            <a:r>
              <a:rPr lang="pl-PL" sz="2400" dirty="0">
                <a:solidFill>
                  <a:srgbClr val="0070C0"/>
                </a:solidFill>
                <a:latin typeface="Arial"/>
                <a:cs typeface="Arial"/>
              </a:rPr>
              <a:t> </a:t>
            </a:r>
            <a:r>
              <a:rPr lang="pl-PL" sz="2400" dirty="0" err="1">
                <a:solidFill>
                  <a:srgbClr val="0070C0"/>
                </a:solidFill>
                <a:latin typeface="Arial"/>
                <a:cs typeface="Arial"/>
              </a:rPr>
              <a:t>bi</a:t>
            </a:r>
            <a:r>
              <a:rPr lang="pl-PL" sz="2400" dirty="0">
                <a:solidFill>
                  <a:srgbClr val="0070C0"/>
                </a:solidFill>
                <a:latin typeface="Arial"/>
                <a:cs typeface="Arial"/>
              </a:rPr>
              <a:t> drugi </a:t>
            </a:r>
            <a:r>
              <a:rPr lang="pl-PL" sz="2400" dirty="0" err="1">
                <a:solidFill>
                  <a:srgbClr val="0070C0"/>
                </a:solidFill>
                <a:latin typeface="Arial"/>
                <a:cs typeface="Arial"/>
              </a:rPr>
              <a:t>vidjeli</a:t>
            </a:r>
            <a:r>
              <a:rPr lang="pl-PL" sz="2400" dirty="0">
                <a:solidFill>
                  <a:srgbClr val="0070C0"/>
                </a:solidFill>
                <a:latin typeface="Arial"/>
                <a:cs typeface="Arial"/>
              </a:rPr>
              <a:t> </a:t>
            </a:r>
            <a:r>
              <a:rPr lang="pl-PL" sz="2400" dirty="0" err="1">
                <a:solidFill>
                  <a:srgbClr val="0070C0"/>
                </a:solidFill>
                <a:latin typeface="Arial"/>
                <a:cs typeface="Arial"/>
              </a:rPr>
              <a:t>što</a:t>
            </a:r>
            <a:r>
              <a:rPr lang="pl-PL" sz="2400" dirty="0">
                <a:solidFill>
                  <a:srgbClr val="0070C0"/>
                </a:solidFill>
                <a:latin typeface="Arial"/>
                <a:cs typeface="Arial"/>
              </a:rPr>
              <a:t> </a:t>
            </a:r>
            <a:r>
              <a:rPr lang="pl-PL" sz="2400" dirty="0" err="1">
                <a:solidFill>
                  <a:srgbClr val="0070C0"/>
                </a:solidFill>
                <a:latin typeface="Arial"/>
                <a:cs typeface="Arial"/>
              </a:rPr>
              <a:t>će</a:t>
            </a:r>
            <a:r>
              <a:rPr lang="pl-PL" sz="2400" dirty="0">
                <a:solidFill>
                  <a:srgbClr val="0070C0"/>
                </a:solidFill>
                <a:latin typeface="Arial"/>
                <a:cs typeface="Arial"/>
              </a:rPr>
              <a:t> taj dan </a:t>
            </a:r>
            <a:r>
              <a:rPr lang="pl-PL" sz="2400" dirty="0" err="1">
                <a:solidFill>
                  <a:srgbClr val="0070C0"/>
                </a:solidFill>
                <a:latin typeface="Arial"/>
                <a:cs typeface="Arial"/>
              </a:rPr>
              <a:t>imati</a:t>
            </a:r>
            <a:r>
              <a:rPr lang="pl-PL" sz="2400" dirty="0">
                <a:solidFill>
                  <a:srgbClr val="0070C0"/>
                </a:solidFill>
                <a:latin typeface="Arial"/>
                <a:cs typeface="Arial"/>
              </a:rPr>
              <a:t> </a:t>
            </a:r>
            <a:r>
              <a:rPr lang="pl-PL" sz="2400" dirty="0" err="1">
                <a:solidFill>
                  <a:srgbClr val="0070C0"/>
                </a:solidFill>
                <a:latin typeface="Arial"/>
                <a:cs typeface="Arial"/>
              </a:rPr>
              <a:t>odjeveno</a:t>
            </a:r>
            <a:r>
              <a:rPr lang="pl-PL" sz="2400" dirty="0">
                <a:solidFill>
                  <a:srgbClr val="0070C0"/>
                </a:solidFill>
                <a:latin typeface="Arial"/>
                <a:cs typeface="Arial"/>
              </a:rPr>
              <a:t>. </a:t>
            </a:r>
            <a:r>
              <a:rPr lang="pl-PL" sz="2400" dirty="0" err="1">
                <a:solidFill>
                  <a:srgbClr val="0070C0"/>
                </a:solidFill>
                <a:latin typeface="Arial"/>
                <a:cs typeface="Arial"/>
              </a:rPr>
              <a:t>Počela</a:t>
            </a:r>
            <a:r>
              <a:rPr lang="pl-PL" sz="2400" dirty="0">
                <a:solidFill>
                  <a:srgbClr val="0070C0"/>
                </a:solidFill>
                <a:latin typeface="Arial"/>
                <a:cs typeface="Arial"/>
              </a:rPr>
              <a:t> je </a:t>
            </a:r>
            <a:r>
              <a:rPr lang="pl-PL" sz="2400" dirty="0" err="1">
                <a:solidFill>
                  <a:srgbClr val="0070C0"/>
                </a:solidFill>
                <a:latin typeface="Arial"/>
                <a:cs typeface="Arial"/>
              </a:rPr>
              <a:t>izlaziti</a:t>
            </a:r>
            <a:r>
              <a:rPr lang="pl-PL" sz="2400" dirty="0">
                <a:solidFill>
                  <a:srgbClr val="0070C0"/>
                </a:solidFill>
                <a:latin typeface="Arial"/>
                <a:cs typeface="Arial"/>
              </a:rPr>
              <a:t> s </a:t>
            </a:r>
            <a:r>
              <a:rPr lang="pl-PL" sz="2400" dirty="0" err="1">
                <a:solidFill>
                  <a:srgbClr val="0070C0"/>
                </a:solidFill>
                <a:latin typeface="Arial"/>
                <a:cs typeface="Arial"/>
              </a:rPr>
              <a:t>prijateljicama</a:t>
            </a:r>
            <a:r>
              <a:rPr lang="pl-PL" sz="2400" dirty="0">
                <a:solidFill>
                  <a:srgbClr val="0070C0"/>
                </a:solidFill>
                <a:latin typeface="Arial"/>
                <a:cs typeface="Arial"/>
              </a:rPr>
              <a:t>. </a:t>
            </a:r>
            <a:r>
              <a:rPr lang="pl-PL" sz="2400" dirty="0" err="1">
                <a:solidFill>
                  <a:srgbClr val="0070C0"/>
                </a:solidFill>
                <a:latin typeface="Arial"/>
                <a:cs typeface="Arial"/>
              </a:rPr>
              <a:t>Privlačna</a:t>
            </a:r>
            <a:r>
              <a:rPr lang="pl-PL" sz="2400" dirty="0">
                <a:solidFill>
                  <a:srgbClr val="0070C0"/>
                </a:solidFill>
                <a:latin typeface="Arial"/>
                <a:cs typeface="Arial"/>
              </a:rPr>
              <a:t> je </a:t>
            </a:r>
            <a:r>
              <a:rPr lang="pl-PL" sz="2400" dirty="0" err="1">
                <a:solidFill>
                  <a:srgbClr val="0070C0"/>
                </a:solidFill>
                <a:latin typeface="Arial"/>
                <a:cs typeface="Arial"/>
              </a:rPr>
              <a:t>dečkima</a:t>
            </a:r>
            <a:r>
              <a:rPr lang="pl-PL" sz="2400" dirty="0">
                <a:solidFill>
                  <a:srgbClr val="0070C0"/>
                </a:solidFill>
                <a:latin typeface="Arial"/>
                <a:cs typeface="Arial"/>
              </a:rPr>
              <a:t> pa je na Facebooku </a:t>
            </a:r>
            <a:r>
              <a:rPr lang="pl-PL" sz="2400" dirty="0" err="1">
                <a:solidFill>
                  <a:srgbClr val="0070C0"/>
                </a:solidFill>
                <a:latin typeface="Arial"/>
                <a:cs typeface="Arial"/>
              </a:rPr>
              <a:t>ostavila</a:t>
            </a:r>
            <a:r>
              <a:rPr lang="pl-PL" sz="2400" dirty="0">
                <a:solidFill>
                  <a:srgbClr val="0070C0"/>
                </a:solidFill>
                <a:latin typeface="Arial"/>
                <a:cs typeface="Arial"/>
              </a:rPr>
              <a:t> </a:t>
            </a:r>
            <a:r>
              <a:rPr lang="pl-PL" sz="2400" dirty="0" err="1">
                <a:solidFill>
                  <a:srgbClr val="0070C0"/>
                </a:solidFill>
                <a:latin typeface="Arial"/>
                <a:cs typeface="Arial"/>
              </a:rPr>
              <a:t>svoj</a:t>
            </a:r>
            <a:r>
              <a:rPr lang="pl-PL" sz="2400" dirty="0">
                <a:solidFill>
                  <a:srgbClr val="0070C0"/>
                </a:solidFill>
                <a:latin typeface="Arial"/>
                <a:cs typeface="Arial"/>
              </a:rPr>
              <a:t> </a:t>
            </a:r>
            <a:r>
              <a:rPr lang="pl-PL" sz="2400" dirty="0" err="1">
                <a:solidFill>
                  <a:srgbClr val="0070C0"/>
                </a:solidFill>
                <a:latin typeface="Arial"/>
                <a:cs typeface="Arial"/>
              </a:rPr>
              <a:t>broj</a:t>
            </a:r>
            <a:r>
              <a:rPr lang="pl-PL" sz="2400" dirty="0">
                <a:solidFill>
                  <a:srgbClr val="0070C0"/>
                </a:solidFill>
                <a:latin typeface="Arial"/>
                <a:cs typeface="Arial"/>
              </a:rPr>
              <a:t> </a:t>
            </a:r>
            <a:r>
              <a:rPr lang="pl-PL" sz="2400" dirty="0" err="1">
                <a:solidFill>
                  <a:srgbClr val="0070C0"/>
                </a:solidFill>
                <a:latin typeface="Arial"/>
                <a:cs typeface="Arial"/>
              </a:rPr>
              <a:t>mobitela</a:t>
            </a:r>
            <a:r>
              <a:rPr lang="pl-PL" sz="2400" dirty="0">
                <a:solidFill>
                  <a:srgbClr val="0070C0"/>
                </a:solidFill>
                <a:latin typeface="Arial"/>
                <a:cs typeface="Arial"/>
              </a:rPr>
              <a:t> i e-adresu. </a:t>
            </a:r>
            <a:r>
              <a:rPr lang="pl-PL" sz="2400" dirty="0" err="1">
                <a:solidFill>
                  <a:srgbClr val="0070C0"/>
                </a:solidFill>
                <a:latin typeface="Arial"/>
                <a:cs typeface="Arial"/>
              </a:rPr>
              <a:t>Često</a:t>
            </a:r>
            <a:r>
              <a:rPr lang="pl-PL" sz="2400" dirty="0">
                <a:solidFill>
                  <a:srgbClr val="0070C0"/>
                </a:solidFill>
                <a:latin typeface="Arial"/>
                <a:cs typeface="Arial"/>
              </a:rPr>
              <a:t> je </a:t>
            </a:r>
            <a:r>
              <a:rPr lang="pl-PL" sz="2400" dirty="0" err="1">
                <a:solidFill>
                  <a:srgbClr val="0070C0"/>
                </a:solidFill>
                <a:latin typeface="Arial"/>
                <a:cs typeface="Arial"/>
              </a:rPr>
              <a:t>zovu</a:t>
            </a:r>
            <a:r>
              <a:rPr lang="pl-PL" sz="2400" dirty="0">
                <a:solidFill>
                  <a:srgbClr val="0070C0"/>
                </a:solidFill>
                <a:latin typeface="Arial"/>
                <a:cs typeface="Arial"/>
              </a:rPr>
              <a:t> s </a:t>
            </a:r>
            <a:r>
              <a:rPr lang="pl-PL" sz="2400" dirty="0" err="1">
                <a:solidFill>
                  <a:srgbClr val="0070C0"/>
                </a:solidFill>
                <a:latin typeface="Arial"/>
                <a:cs typeface="Arial"/>
              </a:rPr>
              <a:t>nepoznatih</a:t>
            </a:r>
            <a:r>
              <a:rPr lang="pl-PL" sz="2400" dirty="0">
                <a:solidFill>
                  <a:srgbClr val="0070C0"/>
                </a:solidFill>
                <a:latin typeface="Arial"/>
                <a:cs typeface="Arial"/>
              </a:rPr>
              <a:t> </a:t>
            </a:r>
            <a:r>
              <a:rPr lang="pl-PL" sz="2400" dirty="0" err="1">
                <a:solidFill>
                  <a:srgbClr val="0070C0"/>
                </a:solidFill>
                <a:latin typeface="Arial"/>
                <a:cs typeface="Arial"/>
              </a:rPr>
              <a:t>brojeva</a:t>
            </a:r>
            <a:r>
              <a:rPr lang="pl-PL" sz="2400" dirty="0">
                <a:solidFill>
                  <a:srgbClr val="0070C0"/>
                </a:solidFill>
                <a:latin typeface="Arial"/>
                <a:cs typeface="Arial"/>
              </a:rPr>
              <a:t>. Ne </a:t>
            </a:r>
            <a:r>
              <a:rPr lang="pl-PL" sz="2400" dirty="0" err="1">
                <a:solidFill>
                  <a:srgbClr val="0070C0"/>
                </a:solidFill>
                <a:latin typeface="Arial"/>
                <a:cs typeface="Arial"/>
              </a:rPr>
              <a:t>bira</a:t>
            </a:r>
            <a:r>
              <a:rPr lang="pl-PL" sz="2400" dirty="0">
                <a:solidFill>
                  <a:srgbClr val="0070C0"/>
                </a:solidFill>
                <a:latin typeface="Arial"/>
                <a:cs typeface="Arial"/>
              </a:rPr>
              <a:t> mjesta i situacije </a:t>
            </a:r>
            <a:r>
              <a:rPr lang="pl-PL" sz="2400" dirty="0" err="1">
                <a:solidFill>
                  <a:srgbClr val="0070C0"/>
                </a:solidFill>
                <a:latin typeface="Arial"/>
                <a:cs typeface="Arial"/>
              </a:rPr>
              <a:t>gdje</a:t>
            </a:r>
            <a:r>
              <a:rPr lang="pl-PL" sz="2400" dirty="0">
                <a:solidFill>
                  <a:srgbClr val="0070C0"/>
                </a:solidFill>
                <a:latin typeface="Arial"/>
                <a:cs typeface="Arial"/>
              </a:rPr>
              <a:t> </a:t>
            </a:r>
            <a:r>
              <a:rPr lang="pl-PL" sz="2400" dirty="0" err="1">
                <a:solidFill>
                  <a:srgbClr val="0070C0"/>
                </a:solidFill>
                <a:latin typeface="Arial"/>
                <a:cs typeface="Arial"/>
              </a:rPr>
              <a:t>će</a:t>
            </a:r>
            <a:r>
              <a:rPr lang="pl-PL" sz="2400" dirty="0">
                <a:solidFill>
                  <a:srgbClr val="0070C0"/>
                </a:solidFill>
                <a:latin typeface="Arial"/>
                <a:cs typeface="Arial"/>
              </a:rPr>
              <a:t> </a:t>
            </a:r>
            <a:r>
              <a:rPr lang="pl-PL" sz="2400" dirty="0" err="1">
                <a:solidFill>
                  <a:srgbClr val="0070C0"/>
                </a:solidFill>
                <a:latin typeface="Arial"/>
                <a:cs typeface="Arial"/>
              </a:rPr>
              <a:t>se</a:t>
            </a:r>
            <a:r>
              <a:rPr lang="pl-PL" sz="2400" dirty="0">
                <a:solidFill>
                  <a:srgbClr val="0070C0"/>
                </a:solidFill>
                <a:latin typeface="Arial"/>
                <a:cs typeface="Arial"/>
              </a:rPr>
              <a:t> </a:t>
            </a:r>
            <a:r>
              <a:rPr lang="pl-PL" sz="2400" dirty="0" err="1">
                <a:solidFill>
                  <a:srgbClr val="0070C0"/>
                </a:solidFill>
                <a:latin typeface="Arial"/>
                <a:cs typeface="Arial"/>
              </a:rPr>
              <a:t>fotografirati</a:t>
            </a:r>
            <a:r>
              <a:rPr lang="pl-PL" sz="2400" dirty="0">
                <a:solidFill>
                  <a:srgbClr val="0070C0"/>
                </a:solidFill>
                <a:latin typeface="Arial"/>
                <a:cs typeface="Arial"/>
              </a:rPr>
              <a:t>. </a:t>
            </a:r>
            <a:r>
              <a:rPr lang="pl-PL" sz="2400" dirty="0" err="1">
                <a:solidFill>
                  <a:srgbClr val="0070C0"/>
                </a:solidFill>
                <a:latin typeface="Arial"/>
                <a:cs typeface="Arial"/>
              </a:rPr>
              <a:t>Često</a:t>
            </a:r>
            <a:r>
              <a:rPr lang="pl-PL" sz="2400" dirty="0">
                <a:solidFill>
                  <a:srgbClr val="0070C0"/>
                </a:solidFill>
                <a:latin typeface="Arial"/>
                <a:cs typeface="Arial"/>
              </a:rPr>
              <a:t> </a:t>
            </a:r>
            <a:r>
              <a:rPr lang="pl-PL" sz="2400" dirty="0" err="1">
                <a:solidFill>
                  <a:srgbClr val="0070C0"/>
                </a:solidFill>
                <a:latin typeface="Arial"/>
                <a:cs typeface="Arial"/>
              </a:rPr>
              <a:t>objavljuje</a:t>
            </a:r>
            <a:r>
              <a:rPr lang="pl-PL" sz="2400" dirty="0">
                <a:solidFill>
                  <a:srgbClr val="0070C0"/>
                </a:solidFill>
                <a:latin typeface="Arial"/>
                <a:cs typeface="Arial"/>
              </a:rPr>
              <a:t> </a:t>
            </a:r>
            <a:r>
              <a:rPr lang="pl-PL" sz="2400" i="1" dirty="0" err="1">
                <a:solidFill>
                  <a:srgbClr val="0070C0"/>
                </a:solidFill>
                <a:latin typeface="Arial"/>
                <a:cs typeface="Arial"/>
              </a:rPr>
              <a:t>fotke</a:t>
            </a:r>
            <a:r>
              <a:rPr lang="pl-PL" sz="2400" dirty="0">
                <a:solidFill>
                  <a:srgbClr val="0070C0"/>
                </a:solidFill>
                <a:latin typeface="Arial"/>
                <a:cs typeface="Arial"/>
              </a:rPr>
              <a:t> s </a:t>
            </a:r>
            <a:r>
              <a:rPr lang="pl-PL" sz="2400" dirty="0" err="1">
                <a:solidFill>
                  <a:srgbClr val="0070C0"/>
                </a:solidFill>
                <a:latin typeface="Arial"/>
                <a:cs typeface="Arial"/>
              </a:rPr>
              <a:t>izlazaka</a:t>
            </a:r>
            <a:r>
              <a:rPr lang="pl-PL" sz="2400" dirty="0">
                <a:solidFill>
                  <a:srgbClr val="0070C0"/>
                </a:solidFill>
                <a:latin typeface="Arial"/>
                <a:cs typeface="Arial"/>
              </a:rPr>
              <a:t> na Facebooku. Martina </a:t>
            </a:r>
            <a:r>
              <a:rPr lang="pl-PL" sz="2400" dirty="0" err="1">
                <a:solidFill>
                  <a:srgbClr val="0070C0"/>
                </a:solidFill>
                <a:latin typeface="Arial"/>
                <a:cs typeface="Arial"/>
              </a:rPr>
              <a:t>voli</a:t>
            </a:r>
            <a:r>
              <a:rPr lang="pl-PL" sz="2400" dirty="0">
                <a:solidFill>
                  <a:srgbClr val="0070C0"/>
                </a:solidFill>
                <a:latin typeface="Arial"/>
                <a:cs typeface="Arial"/>
              </a:rPr>
              <a:t> </a:t>
            </a:r>
            <a:r>
              <a:rPr lang="pl-PL" sz="2400" dirty="0" err="1">
                <a:solidFill>
                  <a:srgbClr val="0070C0"/>
                </a:solidFill>
                <a:latin typeface="Arial"/>
                <a:cs typeface="Arial"/>
              </a:rPr>
              <a:t>fotografirati</a:t>
            </a:r>
            <a:r>
              <a:rPr lang="pl-PL" sz="2400" dirty="0">
                <a:solidFill>
                  <a:srgbClr val="0070C0"/>
                </a:solidFill>
                <a:latin typeface="Arial"/>
                <a:cs typeface="Arial"/>
              </a:rPr>
              <a:t> i </a:t>
            </a:r>
            <a:r>
              <a:rPr lang="pl-PL" sz="2400" dirty="0" err="1">
                <a:solidFill>
                  <a:srgbClr val="0070C0"/>
                </a:solidFill>
                <a:latin typeface="Arial"/>
                <a:cs typeface="Arial"/>
              </a:rPr>
              <a:t>druge</a:t>
            </a:r>
            <a:r>
              <a:rPr lang="pl-PL" sz="2400" dirty="0">
                <a:solidFill>
                  <a:srgbClr val="0070C0"/>
                </a:solidFill>
                <a:latin typeface="Arial"/>
                <a:cs typeface="Arial"/>
              </a:rPr>
              <a:t> </a:t>
            </a:r>
            <a:r>
              <a:rPr lang="pl-PL" sz="2400" dirty="0" err="1">
                <a:solidFill>
                  <a:srgbClr val="0070C0"/>
                </a:solidFill>
                <a:latin typeface="Arial"/>
                <a:cs typeface="Arial"/>
              </a:rPr>
              <a:t>ljude</a:t>
            </a:r>
            <a:r>
              <a:rPr lang="pl-PL" sz="2400" dirty="0">
                <a:solidFill>
                  <a:srgbClr val="0070C0"/>
                </a:solidFill>
                <a:latin typeface="Arial"/>
                <a:cs typeface="Arial"/>
              </a:rPr>
              <a:t> u </a:t>
            </a:r>
            <a:r>
              <a:rPr lang="pl-PL" sz="2400" dirty="0" err="1">
                <a:solidFill>
                  <a:srgbClr val="0070C0"/>
                </a:solidFill>
                <a:latin typeface="Arial"/>
                <a:cs typeface="Arial"/>
              </a:rPr>
              <a:t>svojoj</a:t>
            </a:r>
            <a:r>
              <a:rPr lang="pl-PL" sz="2400" dirty="0">
                <a:solidFill>
                  <a:srgbClr val="0070C0"/>
                </a:solidFill>
                <a:latin typeface="Arial"/>
                <a:cs typeface="Arial"/>
              </a:rPr>
              <a:t> </a:t>
            </a:r>
            <a:r>
              <a:rPr lang="pl-PL" sz="2400" dirty="0" err="1">
                <a:solidFill>
                  <a:srgbClr val="0070C0"/>
                </a:solidFill>
                <a:latin typeface="Arial"/>
                <a:cs typeface="Arial"/>
              </a:rPr>
              <a:t>blizini</a:t>
            </a:r>
            <a:r>
              <a:rPr lang="pl-PL" sz="2400" dirty="0">
                <a:solidFill>
                  <a:srgbClr val="0070C0"/>
                </a:solidFill>
                <a:latin typeface="Arial"/>
                <a:cs typeface="Arial"/>
              </a:rPr>
              <a:t> i objavljivati ih bez njihova znanja. </a:t>
            </a:r>
            <a:endParaRPr lang="pl-PL" sz="2400" dirty="0">
              <a:solidFill>
                <a:srgbClr val="0070C0"/>
              </a:solidFill>
              <a:latin typeface="Arial" panose="020B0604020202020204" pitchFamily="34" charset="0"/>
              <a:cs typeface="Arial" panose="020B0604020202020204" pitchFamily="34" charset="0"/>
            </a:endParaRPr>
          </a:p>
          <a:p>
            <a:pPr algn="ctr"/>
            <a:endParaRPr lang="pl-PL" sz="2000" dirty="0">
              <a:solidFill>
                <a:srgbClr val="0070C0"/>
              </a:solidFill>
              <a:latin typeface="Arial" panose="020B0604020202020204" pitchFamily="34" charset="0"/>
              <a:cs typeface="Arial" panose="020B0604020202020204" pitchFamily="34" charset="0"/>
            </a:endParaRPr>
          </a:p>
        </p:txBody>
      </p:sp>
      <p:sp>
        <p:nvSpPr>
          <p:cNvPr id="4" name="Pravokutnik 3">
            <a:extLst>
              <a:ext uri="{FF2B5EF4-FFF2-40B4-BE49-F238E27FC236}">
                <a16:creationId xmlns:a16="http://schemas.microsoft.com/office/drawing/2014/main" id="{772A2FED-4F1E-482F-BE01-21FF5802495B}"/>
              </a:ext>
            </a:extLst>
          </p:cNvPr>
          <p:cNvSpPr/>
          <p:nvPr/>
        </p:nvSpPr>
        <p:spPr>
          <a:xfrm>
            <a:off x="1532142" y="932050"/>
            <a:ext cx="1460656" cy="584775"/>
          </a:xfrm>
          <a:prstGeom prst="rect">
            <a:avLst/>
          </a:prstGeom>
        </p:spPr>
        <p:txBody>
          <a:bodyPr wrap="none" lIns="91440" tIns="45720" rIns="91440" bIns="45720" anchor="t">
            <a:spAutoFit/>
          </a:bodyPr>
          <a:lstStyle/>
          <a:p>
            <a:r>
              <a:rPr lang="pl-PL" sz="3200" dirty="0" err="1">
                <a:solidFill>
                  <a:srgbClr val="0070C0"/>
                </a:solidFill>
                <a:latin typeface="Arial"/>
                <a:cs typeface="Arial"/>
              </a:rPr>
              <a:t>Priča</a:t>
            </a:r>
            <a:r>
              <a:rPr lang="pl-PL" sz="3200" dirty="0">
                <a:solidFill>
                  <a:srgbClr val="0070C0"/>
                </a:solidFill>
                <a:latin typeface="Arial"/>
                <a:cs typeface="Arial"/>
              </a:rPr>
              <a:t> 1</a:t>
            </a:r>
            <a:endParaRPr lang="hr-HR" sz="3200" dirty="0">
              <a:latin typeface="Arial"/>
              <a:cs typeface="Arial"/>
            </a:endParaRPr>
          </a:p>
        </p:txBody>
      </p:sp>
    </p:spTree>
    <p:extLst>
      <p:ext uri="{BB962C8B-B14F-4D97-AF65-F5344CB8AC3E}">
        <p14:creationId xmlns:p14="http://schemas.microsoft.com/office/powerpoint/2010/main" val="73884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2D87A1AF-981A-42C0-9851-9A6D674E2747}"/>
              </a:ext>
            </a:extLst>
          </p:cNvPr>
          <p:cNvSpPr/>
          <p:nvPr/>
        </p:nvSpPr>
        <p:spPr>
          <a:xfrm>
            <a:off x="1645226" y="2151727"/>
            <a:ext cx="9784774" cy="2062103"/>
          </a:xfrm>
          <a:prstGeom prst="rect">
            <a:avLst/>
          </a:prstGeom>
        </p:spPr>
        <p:txBody>
          <a:bodyPr wrap="square" lIns="91440" tIns="45720" rIns="91440" bIns="45720" anchor="t">
            <a:spAutoFit/>
          </a:bodyPr>
          <a:lstStyle/>
          <a:p>
            <a:r>
              <a:rPr lang="hr-HR" sz="3200" dirty="0">
                <a:solidFill>
                  <a:srgbClr val="0070C0"/>
                </a:solidFill>
                <a:latin typeface="Arial"/>
                <a:cs typeface="Arial"/>
              </a:rPr>
              <a:t>Što biste poručili Martini, je li dobro da se stalno fotografira i objavljuje </a:t>
            </a:r>
            <a:r>
              <a:rPr lang="hr-HR" sz="3200" i="1" dirty="0" err="1">
                <a:solidFill>
                  <a:srgbClr val="0070C0"/>
                </a:solidFill>
                <a:latin typeface="Arial"/>
                <a:cs typeface="Arial"/>
              </a:rPr>
              <a:t>fotke</a:t>
            </a:r>
            <a:r>
              <a:rPr lang="hr-HR" sz="3200" dirty="0">
                <a:solidFill>
                  <a:srgbClr val="0070C0"/>
                </a:solidFill>
                <a:latin typeface="Arial"/>
                <a:cs typeface="Arial"/>
              </a:rPr>
              <a:t> s izlazaka. Štiti li dovoljno svoje osobne podatke od nepoznatih osoba? Kakav je njezin odnos prema prijateljima?</a:t>
            </a:r>
          </a:p>
        </p:txBody>
      </p:sp>
      <p:sp>
        <p:nvSpPr>
          <p:cNvPr id="3" name="Pravokutnik 2">
            <a:extLst>
              <a:ext uri="{FF2B5EF4-FFF2-40B4-BE49-F238E27FC236}">
                <a16:creationId xmlns:a16="http://schemas.microsoft.com/office/drawing/2014/main" id="{A8806A7E-C819-4BB9-8991-A16AE999C6C3}"/>
              </a:ext>
            </a:extLst>
          </p:cNvPr>
          <p:cNvSpPr/>
          <p:nvPr/>
        </p:nvSpPr>
        <p:spPr>
          <a:xfrm>
            <a:off x="3164752" y="854240"/>
            <a:ext cx="5862503"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Razmislite i odgovorite</a:t>
            </a:r>
          </a:p>
        </p:txBody>
      </p:sp>
    </p:spTree>
    <p:extLst>
      <p:ext uri="{BB962C8B-B14F-4D97-AF65-F5344CB8AC3E}">
        <p14:creationId xmlns:p14="http://schemas.microsoft.com/office/powerpoint/2010/main" val="91921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ook, Student, Girl, Read, Knowledge, Learning">
            <a:extLst>
              <a:ext uri="{FF2B5EF4-FFF2-40B4-BE49-F238E27FC236}">
                <a16:creationId xmlns:a16="http://schemas.microsoft.com/office/drawing/2014/main" id="{0DA776EF-CEDC-4EE3-8C8C-BB3417E2B1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83" y="1953490"/>
            <a:ext cx="3598604" cy="2951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ravokutnik 2">
            <a:extLst>
              <a:ext uri="{FF2B5EF4-FFF2-40B4-BE49-F238E27FC236}">
                <a16:creationId xmlns:a16="http://schemas.microsoft.com/office/drawing/2014/main" id="{E2050375-4EDB-4E48-92C9-69C3BD3FA26C}"/>
              </a:ext>
            </a:extLst>
          </p:cNvPr>
          <p:cNvSpPr/>
          <p:nvPr/>
        </p:nvSpPr>
        <p:spPr>
          <a:xfrm>
            <a:off x="3937404" y="1438696"/>
            <a:ext cx="7702317"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r>
              <a:rPr lang="pl-PL" sz="2400" b="1" u="sng" dirty="0">
                <a:solidFill>
                  <a:srgbClr val="0070C0"/>
                </a:solidFill>
                <a:latin typeface="Arial"/>
                <a:cs typeface="Arial"/>
              </a:rPr>
              <a:t>Dubravka</a:t>
            </a:r>
            <a:r>
              <a:rPr lang="pl-PL" sz="2400" dirty="0">
                <a:solidFill>
                  <a:srgbClr val="0070C0"/>
                </a:solidFill>
                <a:latin typeface="Arial"/>
                <a:cs typeface="Arial"/>
              </a:rPr>
              <a:t> ima 12 </a:t>
            </a:r>
            <a:r>
              <a:rPr lang="pl-PL" sz="2400" dirty="0" err="1">
                <a:solidFill>
                  <a:srgbClr val="0070C0"/>
                </a:solidFill>
                <a:latin typeface="Arial"/>
                <a:cs typeface="Arial"/>
              </a:rPr>
              <a:t>godina</a:t>
            </a:r>
            <a:r>
              <a:rPr lang="pl-PL" sz="2400" dirty="0">
                <a:solidFill>
                  <a:srgbClr val="0070C0"/>
                </a:solidFill>
                <a:latin typeface="Arial"/>
                <a:cs typeface="Arial"/>
              </a:rPr>
              <a:t>, </a:t>
            </a:r>
            <a:r>
              <a:rPr lang="pl-PL" sz="2400" dirty="0" err="1">
                <a:solidFill>
                  <a:srgbClr val="0070C0"/>
                </a:solidFill>
                <a:latin typeface="Arial"/>
                <a:cs typeface="Arial"/>
              </a:rPr>
              <a:t>učenica</a:t>
            </a:r>
            <a:r>
              <a:rPr lang="pl-PL" sz="2400" dirty="0">
                <a:solidFill>
                  <a:srgbClr val="0070C0"/>
                </a:solidFill>
                <a:latin typeface="Arial"/>
                <a:cs typeface="Arial"/>
              </a:rPr>
              <a:t> je 6. </a:t>
            </a:r>
            <a:r>
              <a:rPr lang="pl-PL" sz="2400" dirty="0" err="1">
                <a:solidFill>
                  <a:srgbClr val="0070C0"/>
                </a:solidFill>
                <a:latin typeface="Arial"/>
                <a:cs typeface="Arial"/>
              </a:rPr>
              <a:t>razreda</a:t>
            </a:r>
            <a:r>
              <a:rPr lang="pl-PL" sz="2400" dirty="0">
                <a:solidFill>
                  <a:srgbClr val="0070C0"/>
                </a:solidFill>
                <a:latin typeface="Arial"/>
                <a:cs typeface="Arial"/>
              </a:rPr>
              <a:t>. </a:t>
            </a:r>
            <a:r>
              <a:rPr lang="pl-PL" sz="2400" dirty="0" err="1">
                <a:solidFill>
                  <a:srgbClr val="0070C0"/>
                </a:solidFill>
                <a:latin typeface="Arial"/>
                <a:cs typeface="Arial"/>
              </a:rPr>
              <a:t>Odlična</a:t>
            </a:r>
            <a:r>
              <a:rPr lang="pl-PL" sz="2400" dirty="0">
                <a:solidFill>
                  <a:srgbClr val="0070C0"/>
                </a:solidFill>
                <a:latin typeface="Arial"/>
                <a:cs typeface="Arial"/>
              </a:rPr>
              <a:t> je </a:t>
            </a:r>
            <a:r>
              <a:rPr lang="pl-PL" sz="2400" dirty="0" err="1">
                <a:solidFill>
                  <a:srgbClr val="0070C0"/>
                </a:solidFill>
                <a:latin typeface="Arial"/>
                <a:cs typeface="Arial"/>
              </a:rPr>
              <a:t>učenica</a:t>
            </a:r>
            <a:r>
              <a:rPr lang="pl-PL" sz="2400" dirty="0">
                <a:solidFill>
                  <a:srgbClr val="0070C0"/>
                </a:solidFill>
                <a:latin typeface="Arial"/>
                <a:cs typeface="Arial"/>
              </a:rPr>
              <a:t>. </a:t>
            </a:r>
            <a:r>
              <a:rPr lang="pl-PL" sz="2400" dirty="0" err="1">
                <a:solidFill>
                  <a:srgbClr val="0070C0"/>
                </a:solidFill>
                <a:latin typeface="Arial"/>
                <a:cs typeface="Arial"/>
              </a:rPr>
              <a:t>Vrlo</a:t>
            </a:r>
            <a:r>
              <a:rPr lang="pl-PL" sz="2400" dirty="0">
                <a:solidFill>
                  <a:srgbClr val="0070C0"/>
                </a:solidFill>
                <a:latin typeface="Arial"/>
                <a:cs typeface="Arial"/>
              </a:rPr>
              <a:t> je </a:t>
            </a:r>
            <a:r>
              <a:rPr lang="pl-PL" sz="2400" dirty="0" err="1">
                <a:solidFill>
                  <a:srgbClr val="0070C0"/>
                </a:solidFill>
                <a:latin typeface="Arial"/>
                <a:cs typeface="Arial"/>
              </a:rPr>
              <a:t>savjesna</a:t>
            </a:r>
            <a:r>
              <a:rPr lang="pl-PL" sz="2400" dirty="0">
                <a:solidFill>
                  <a:srgbClr val="0070C0"/>
                </a:solidFill>
                <a:latin typeface="Arial"/>
                <a:cs typeface="Arial"/>
              </a:rPr>
              <a:t>  i </a:t>
            </a:r>
            <a:r>
              <a:rPr lang="pl-PL" sz="2400" dirty="0" err="1">
                <a:solidFill>
                  <a:srgbClr val="0070C0"/>
                </a:solidFill>
                <a:latin typeface="Arial"/>
                <a:cs typeface="Arial"/>
              </a:rPr>
              <a:t>odgovorna</a:t>
            </a:r>
            <a:r>
              <a:rPr lang="pl-PL" sz="2400" dirty="0">
                <a:solidFill>
                  <a:srgbClr val="0070C0"/>
                </a:solidFill>
                <a:latin typeface="Arial"/>
                <a:cs typeface="Arial"/>
              </a:rPr>
              <a:t> </a:t>
            </a:r>
            <a:r>
              <a:rPr lang="pl-PL" sz="2400" dirty="0" err="1">
                <a:solidFill>
                  <a:srgbClr val="0070C0"/>
                </a:solidFill>
                <a:latin typeface="Arial"/>
                <a:cs typeface="Arial"/>
              </a:rPr>
              <a:t>prema</a:t>
            </a:r>
            <a:r>
              <a:rPr lang="pl-PL" sz="2400" dirty="0">
                <a:solidFill>
                  <a:srgbClr val="0070C0"/>
                </a:solidFill>
                <a:latin typeface="Arial"/>
                <a:cs typeface="Arial"/>
              </a:rPr>
              <a:t> </a:t>
            </a:r>
            <a:r>
              <a:rPr lang="pl-PL" sz="2400" dirty="0" err="1">
                <a:solidFill>
                  <a:srgbClr val="0070C0"/>
                </a:solidFill>
                <a:latin typeface="Arial"/>
                <a:cs typeface="Arial"/>
              </a:rPr>
              <a:t>svojim</a:t>
            </a:r>
            <a:r>
              <a:rPr lang="pl-PL" sz="2400" dirty="0">
                <a:solidFill>
                  <a:srgbClr val="0070C0"/>
                </a:solidFill>
                <a:latin typeface="Arial"/>
                <a:cs typeface="Arial"/>
              </a:rPr>
              <a:t> </a:t>
            </a:r>
            <a:r>
              <a:rPr lang="pl-PL" sz="2400" dirty="0" err="1">
                <a:solidFill>
                  <a:srgbClr val="0070C0"/>
                </a:solidFill>
                <a:latin typeface="Arial"/>
                <a:cs typeface="Arial"/>
              </a:rPr>
              <a:t>obvezama</a:t>
            </a:r>
            <a:r>
              <a:rPr lang="pl-PL" sz="2400" dirty="0">
                <a:solidFill>
                  <a:srgbClr val="0070C0"/>
                </a:solidFill>
                <a:latin typeface="Arial"/>
                <a:cs typeface="Arial"/>
              </a:rPr>
              <a:t>. </a:t>
            </a:r>
            <a:r>
              <a:rPr lang="pl-PL" sz="2400" dirty="0" err="1">
                <a:solidFill>
                  <a:srgbClr val="0070C0"/>
                </a:solidFill>
                <a:latin typeface="Arial"/>
                <a:cs typeface="Arial"/>
              </a:rPr>
              <a:t>Uvijek</a:t>
            </a:r>
            <a:r>
              <a:rPr lang="pl-PL" sz="2400" dirty="0">
                <a:solidFill>
                  <a:srgbClr val="0070C0"/>
                </a:solidFill>
                <a:latin typeface="Arial"/>
                <a:cs typeface="Arial"/>
              </a:rPr>
              <a:t> </a:t>
            </a:r>
            <a:r>
              <a:rPr lang="pl-PL" sz="2400" dirty="0" err="1">
                <a:solidFill>
                  <a:srgbClr val="0070C0"/>
                </a:solidFill>
                <a:latin typeface="Arial"/>
                <a:cs typeface="Arial"/>
              </a:rPr>
              <a:t>pazi</a:t>
            </a:r>
            <a:r>
              <a:rPr lang="pl-PL" sz="2400" dirty="0">
                <a:solidFill>
                  <a:srgbClr val="0070C0"/>
                </a:solidFill>
                <a:latin typeface="Arial"/>
                <a:cs typeface="Arial"/>
              </a:rPr>
              <a:t> da na </a:t>
            </a:r>
            <a:r>
              <a:rPr lang="pl-PL" sz="2400" dirty="0" err="1">
                <a:solidFill>
                  <a:srgbClr val="0070C0"/>
                </a:solidFill>
                <a:latin typeface="Arial"/>
                <a:cs typeface="Arial"/>
              </a:rPr>
              <a:t>internetu</a:t>
            </a:r>
            <a:r>
              <a:rPr lang="pl-PL" sz="2400" dirty="0">
                <a:solidFill>
                  <a:srgbClr val="0070C0"/>
                </a:solidFill>
                <a:latin typeface="Arial"/>
                <a:cs typeface="Arial"/>
              </a:rPr>
              <a:t> </a:t>
            </a:r>
            <a:r>
              <a:rPr lang="pl-PL" sz="2400" dirty="0" err="1">
                <a:solidFill>
                  <a:srgbClr val="0070C0"/>
                </a:solidFill>
                <a:latin typeface="Arial"/>
                <a:cs typeface="Arial"/>
              </a:rPr>
              <a:t>ne</a:t>
            </a:r>
            <a:r>
              <a:rPr lang="pl-PL" sz="2400" dirty="0">
                <a:solidFill>
                  <a:srgbClr val="0070C0"/>
                </a:solidFill>
                <a:latin typeface="Arial"/>
                <a:cs typeface="Arial"/>
              </a:rPr>
              <a:t> </a:t>
            </a:r>
            <a:r>
              <a:rPr lang="pl-PL" sz="2400" dirty="0" err="1">
                <a:solidFill>
                  <a:srgbClr val="0070C0"/>
                </a:solidFill>
                <a:latin typeface="Arial"/>
                <a:cs typeface="Arial"/>
              </a:rPr>
              <a:t>dijeli</a:t>
            </a:r>
            <a:r>
              <a:rPr lang="pl-PL" sz="2400" dirty="0">
                <a:solidFill>
                  <a:srgbClr val="0070C0"/>
                </a:solidFill>
                <a:latin typeface="Arial"/>
                <a:cs typeface="Arial"/>
              </a:rPr>
              <a:t> </a:t>
            </a:r>
            <a:r>
              <a:rPr lang="pl-PL" sz="2400" dirty="0" err="1">
                <a:solidFill>
                  <a:srgbClr val="0070C0"/>
                </a:solidFill>
                <a:latin typeface="Arial"/>
                <a:cs typeface="Arial"/>
              </a:rPr>
              <a:t>svoje</a:t>
            </a:r>
            <a:r>
              <a:rPr lang="pl-PL" sz="2400" dirty="0">
                <a:solidFill>
                  <a:srgbClr val="0070C0"/>
                </a:solidFill>
                <a:latin typeface="Arial"/>
                <a:cs typeface="Arial"/>
              </a:rPr>
              <a:t> osobne </a:t>
            </a:r>
            <a:r>
              <a:rPr lang="pl-PL" sz="2400" dirty="0" err="1">
                <a:solidFill>
                  <a:srgbClr val="0070C0"/>
                </a:solidFill>
                <a:latin typeface="Arial"/>
                <a:cs typeface="Arial"/>
              </a:rPr>
              <a:t>podatke</a:t>
            </a:r>
            <a:r>
              <a:rPr lang="pl-PL" sz="2400" dirty="0">
                <a:solidFill>
                  <a:srgbClr val="0070C0"/>
                </a:solidFill>
                <a:latin typeface="Arial"/>
                <a:cs typeface="Arial"/>
              </a:rPr>
              <a:t>. </a:t>
            </a:r>
            <a:r>
              <a:rPr lang="pl-PL" sz="2400" dirty="0" err="1">
                <a:solidFill>
                  <a:srgbClr val="0070C0"/>
                </a:solidFill>
                <a:latin typeface="Arial"/>
                <a:cs typeface="Arial"/>
              </a:rPr>
              <a:t>Tražeći</a:t>
            </a:r>
            <a:r>
              <a:rPr lang="pl-PL" sz="2400" dirty="0">
                <a:solidFill>
                  <a:srgbClr val="0070C0"/>
                </a:solidFill>
                <a:latin typeface="Arial"/>
                <a:cs typeface="Arial"/>
              </a:rPr>
              <a:t> na </a:t>
            </a:r>
            <a:r>
              <a:rPr lang="pl-PL" sz="2400" dirty="0" err="1">
                <a:solidFill>
                  <a:srgbClr val="0070C0"/>
                </a:solidFill>
                <a:latin typeface="Arial"/>
                <a:cs typeface="Arial"/>
              </a:rPr>
              <a:t>internetu</a:t>
            </a:r>
            <a:r>
              <a:rPr lang="pl-PL" sz="2400" dirty="0">
                <a:solidFill>
                  <a:srgbClr val="0070C0"/>
                </a:solidFill>
                <a:latin typeface="Arial"/>
                <a:cs typeface="Arial"/>
              </a:rPr>
              <a:t> </a:t>
            </a:r>
            <a:r>
              <a:rPr lang="pl-PL" sz="2400" dirty="0" err="1">
                <a:solidFill>
                  <a:srgbClr val="0070C0"/>
                </a:solidFill>
                <a:latin typeface="Arial"/>
                <a:cs typeface="Arial"/>
              </a:rPr>
              <a:t>informacije</a:t>
            </a:r>
            <a:r>
              <a:rPr lang="pl-PL" sz="2400" dirty="0">
                <a:solidFill>
                  <a:srgbClr val="0070C0"/>
                </a:solidFill>
                <a:latin typeface="Arial"/>
                <a:cs typeface="Arial"/>
              </a:rPr>
              <a:t> o Dubravki, </a:t>
            </a:r>
            <a:r>
              <a:rPr lang="pl-PL" sz="2400" dirty="0" err="1">
                <a:solidFill>
                  <a:srgbClr val="0070C0"/>
                </a:solidFill>
                <a:latin typeface="Arial"/>
                <a:cs typeface="Arial"/>
              </a:rPr>
              <a:t>saznali</a:t>
            </a:r>
            <a:r>
              <a:rPr lang="pl-PL" sz="2400" dirty="0">
                <a:solidFill>
                  <a:srgbClr val="0070C0"/>
                </a:solidFill>
                <a:latin typeface="Arial"/>
                <a:cs typeface="Arial"/>
              </a:rPr>
              <a:t> </a:t>
            </a:r>
            <a:r>
              <a:rPr lang="pl-PL" sz="2400" dirty="0" err="1">
                <a:solidFill>
                  <a:srgbClr val="0070C0"/>
                </a:solidFill>
                <a:latin typeface="Arial"/>
                <a:cs typeface="Arial"/>
              </a:rPr>
              <a:t>smo</a:t>
            </a:r>
            <a:r>
              <a:rPr lang="pl-PL" sz="2400" dirty="0">
                <a:solidFill>
                  <a:srgbClr val="0070C0"/>
                </a:solidFill>
                <a:latin typeface="Arial"/>
                <a:cs typeface="Arial"/>
              </a:rPr>
              <a:t> da </a:t>
            </a:r>
            <a:r>
              <a:rPr lang="pl-PL" sz="2400" dirty="0" err="1">
                <a:solidFill>
                  <a:srgbClr val="0070C0"/>
                </a:solidFill>
                <a:latin typeface="Arial"/>
                <a:cs typeface="Arial"/>
              </a:rPr>
              <a:t>trenira</a:t>
            </a:r>
            <a:r>
              <a:rPr lang="pl-PL" sz="2400" dirty="0">
                <a:solidFill>
                  <a:srgbClr val="0070C0"/>
                </a:solidFill>
                <a:latin typeface="Arial"/>
                <a:cs typeface="Arial"/>
              </a:rPr>
              <a:t> </a:t>
            </a:r>
            <a:r>
              <a:rPr lang="pl-PL" sz="2400" dirty="0" err="1">
                <a:solidFill>
                  <a:srgbClr val="0070C0"/>
                </a:solidFill>
                <a:latin typeface="Arial"/>
                <a:cs typeface="Arial"/>
              </a:rPr>
              <a:t>gimnastiku</a:t>
            </a:r>
            <a:r>
              <a:rPr lang="pl-PL" sz="2400" dirty="0">
                <a:solidFill>
                  <a:srgbClr val="0070C0"/>
                </a:solidFill>
                <a:latin typeface="Arial"/>
                <a:cs typeface="Arial"/>
              </a:rPr>
              <a:t>. Na </a:t>
            </a:r>
            <a:r>
              <a:rPr lang="pl-PL" sz="2400" dirty="0" err="1">
                <a:solidFill>
                  <a:srgbClr val="0070C0"/>
                </a:solidFill>
                <a:latin typeface="Arial"/>
                <a:cs typeface="Arial"/>
              </a:rPr>
              <a:t>mrežnim</a:t>
            </a:r>
            <a:r>
              <a:rPr lang="pl-PL" sz="2400" dirty="0">
                <a:solidFill>
                  <a:srgbClr val="0070C0"/>
                </a:solidFill>
                <a:latin typeface="Arial"/>
                <a:cs typeface="Arial"/>
              </a:rPr>
              <a:t> </a:t>
            </a:r>
            <a:r>
              <a:rPr lang="pl-PL" sz="2400" dirty="0" err="1">
                <a:solidFill>
                  <a:srgbClr val="0070C0"/>
                </a:solidFill>
                <a:latin typeface="Arial"/>
                <a:cs typeface="Arial"/>
              </a:rPr>
              <a:t>stranicama</a:t>
            </a:r>
            <a:r>
              <a:rPr lang="pl-PL" sz="2400" dirty="0">
                <a:solidFill>
                  <a:srgbClr val="0070C0"/>
                </a:solidFill>
                <a:latin typeface="Arial"/>
                <a:cs typeface="Arial"/>
              </a:rPr>
              <a:t> </a:t>
            </a:r>
            <a:r>
              <a:rPr lang="pl-PL" sz="2400" dirty="0" err="1">
                <a:solidFill>
                  <a:srgbClr val="0070C0"/>
                </a:solidFill>
                <a:latin typeface="Arial"/>
                <a:cs typeface="Arial"/>
              </a:rPr>
              <a:t>gimnastičkoga</a:t>
            </a:r>
            <a:r>
              <a:rPr lang="pl-PL" sz="2400" dirty="0">
                <a:solidFill>
                  <a:srgbClr val="0070C0"/>
                </a:solidFill>
                <a:latin typeface="Arial"/>
                <a:cs typeface="Arial"/>
              </a:rPr>
              <a:t> kluba </a:t>
            </a:r>
            <a:r>
              <a:rPr lang="pl-PL" sz="2400" dirty="0" err="1">
                <a:solidFill>
                  <a:srgbClr val="0070C0"/>
                </a:solidFill>
                <a:latin typeface="Arial"/>
                <a:cs typeface="Arial"/>
              </a:rPr>
              <a:t>nalazi</a:t>
            </a:r>
            <a:r>
              <a:rPr lang="pl-PL" sz="2400" dirty="0">
                <a:solidFill>
                  <a:srgbClr val="0070C0"/>
                </a:solidFill>
                <a:latin typeface="Arial"/>
                <a:cs typeface="Arial"/>
              </a:rPr>
              <a:t> </a:t>
            </a:r>
            <a:r>
              <a:rPr lang="pl-PL" sz="2400" dirty="0" err="1">
                <a:solidFill>
                  <a:srgbClr val="0070C0"/>
                </a:solidFill>
                <a:latin typeface="Arial"/>
                <a:cs typeface="Arial"/>
              </a:rPr>
              <a:t>se</a:t>
            </a:r>
            <a:r>
              <a:rPr lang="pl-PL" sz="2400" dirty="0">
                <a:solidFill>
                  <a:srgbClr val="0070C0"/>
                </a:solidFill>
                <a:latin typeface="Arial"/>
                <a:cs typeface="Arial"/>
              </a:rPr>
              <a:t> </a:t>
            </a:r>
            <a:r>
              <a:rPr lang="pl-PL" sz="2400" dirty="0" err="1">
                <a:solidFill>
                  <a:srgbClr val="0070C0"/>
                </a:solidFill>
                <a:latin typeface="Arial"/>
                <a:cs typeface="Arial"/>
              </a:rPr>
              <a:t>objava</a:t>
            </a:r>
            <a:r>
              <a:rPr lang="pl-PL" sz="2400" dirty="0">
                <a:solidFill>
                  <a:srgbClr val="0070C0"/>
                </a:solidFill>
                <a:latin typeface="Arial"/>
                <a:cs typeface="Arial"/>
              </a:rPr>
              <a:t> da je </a:t>
            </a:r>
            <a:r>
              <a:rPr lang="pl-PL" sz="2400" dirty="0" err="1">
                <a:solidFill>
                  <a:srgbClr val="0070C0"/>
                </a:solidFill>
                <a:latin typeface="Arial"/>
                <a:cs typeface="Arial"/>
              </a:rPr>
              <a:t>ove</a:t>
            </a:r>
            <a:r>
              <a:rPr lang="pl-PL" sz="2400" dirty="0">
                <a:solidFill>
                  <a:srgbClr val="0070C0"/>
                </a:solidFill>
                <a:latin typeface="Arial"/>
                <a:cs typeface="Arial"/>
              </a:rPr>
              <a:t> </a:t>
            </a:r>
            <a:r>
              <a:rPr lang="pl-PL" sz="2400" dirty="0" err="1">
                <a:solidFill>
                  <a:srgbClr val="0070C0"/>
                </a:solidFill>
                <a:latin typeface="Arial"/>
                <a:cs typeface="Arial"/>
              </a:rPr>
              <a:t>godine</a:t>
            </a:r>
            <a:r>
              <a:rPr lang="pl-PL" sz="2400" dirty="0">
                <a:solidFill>
                  <a:srgbClr val="0070C0"/>
                </a:solidFill>
                <a:latin typeface="Arial"/>
                <a:cs typeface="Arial"/>
              </a:rPr>
              <a:t> na </a:t>
            </a:r>
            <a:r>
              <a:rPr lang="pl-PL" sz="2400" dirty="0" err="1">
                <a:solidFill>
                  <a:srgbClr val="0070C0"/>
                </a:solidFill>
                <a:latin typeface="Arial"/>
                <a:cs typeface="Arial"/>
              </a:rPr>
              <a:t>regionalnome</a:t>
            </a:r>
            <a:r>
              <a:rPr lang="pl-PL" sz="2400" dirty="0">
                <a:solidFill>
                  <a:srgbClr val="0070C0"/>
                </a:solidFill>
                <a:latin typeface="Arial"/>
                <a:cs typeface="Arial"/>
              </a:rPr>
              <a:t> </a:t>
            </a:r>
            <a:r>
              <a:rPr lang="pl-PL" sz="2400" dirty="0" err="1">
                <a:solidFill>
                  <a:srgbClr val="0070C0"/>
                </a:solidFill>
                <a:latin typeface="Arial"/>
                <a:cs typeface="Arial"/>
              </a:rPr>
              <a:t>turniru</a:t>
            </a:r>
            <a:r>
              <a:rPr lang="pl-PL" sz="2400" dirty="0">
                <a:solidFill>
                  <a:srgbClr val="0070C0"/>
                </a:solidFill>
                <a:latin typeface="Arial"/>
                <a:cs typeface="Arial"/>
              </a:rPr>
              <a:t> </a:t>
            </a:r>
            <a:r>
              <a:rPr lang="pl-PL" sz="2400" dirty="0" err="1">
                <a:solidFill>
                  <a:srgbClr val="0070C0"/>
                </a:solidFill>
                <a:latin typeface="Arial"/>
                <a:cs typeface="Arial"/>
              </a:rPr>
              <a:t>osvojila</a:t>
            </a:r>
            <a:r>
              <a:rPr lang="pl-PL" sz="2400" dirty="0">
                <a:solidFill>
                  <a:srgbClr val="0070C0"/>
                </a:solidFill>
                <a:latin typeface="Arial"/>
                <a:cs typeface="Arial"/>
              </a:rPr>
              <a:t> </a:t>
            </a:r>
            <a:r>
              <a:rPr lang="pl-PL" sz="2400" dirty="0" err="1">
                <a:solidFill>
                  <a:srgbClr val="0070C0"/>
                </a:solidFill>
                <a:latin typeface="Arial"/>
                <a:cs typeface="Arial"/>
              </a:rPr>
              <a:t>srebrnu</a:t>
            </a:r>
            <a:r>
              <a:rPr lang="pl-PL" sz="2400" dirty="0">
                <a:solidFill>
                  <a:srgbClr val="0070C0"/>
                </a:solidFill>
                <a:latin typeface="Arial"/>
                <a:cs typeface="Arial"/>
              </a:rPr>
              <a:t> </a:t>
            </a:r>
            <a:r>
              <a:rPr lang="pl-PL" sz="2400" dirty="0" err="1">
                <a:solidFill>
                  <a:srgbClr val="0070C0"/>
                </a:solidFill>
                <a:latin typeface="Arial"/>
                <a:cs typeface="Arial"/>
              </a:rPr>
              <a:t>medalju</a:t>
            </a:r>
            <a:r>
              <a:rPr lang="pl-PL" sz="2400" dirty="0">
                <a:solidFill>
                  <a:srgbClr val="0070C0"/>
                </a:solidFill>
                <a:latin typeface="Arial"/>
                <a:cs typeface="Arial"/>
              </a:rPr>
              <a:t>. Na </a:t>
            </a:r>
            <a:r>
              <a:rPr lang="pl-PL" sz="2400" dirty="0" err="1">
                <a:solidFill>
                  <a:srgbClr val="0070C0"/>
                </a:solidFill>
                <a:latin typeface="Arial"/>
                <a:cs typeface="Arial"/>
              </a:rPr>
              <a:t>Instagramu</a:t>
            </a:r>
            <a:r>
              <a:rPr lang="pl-PL" sz="2400" dirty="0">
                <a:solidFill>
                  <a:srgbClr val="0070C0"/>
                </a:solidFill>
                <a:latin typeface="Arial"/>
                <a:cs typeface="Arial"/>
              </a:rPr>
              <a:t> </a:t>
            </a:r>
            <a:r>
              <a:rPr lang="pl-PL" sz="2400" dirty="0" err="1">
                <a:solidFill>
                  <a:srgbClr val="0070C0"/>
                </a:solidFill>
                <a:latin typeface="Arial"/>
                <a:cs typeface="Arial"/>
              </a:rPr>
              <a:t>objavljuje</a:t>
            </a:r>
            <a:r>
              <a:rPr lang="pl-PL" sz="2400" dirty="0">
                <a:solidFill>
                  <a:srgbClr val="0070C0"/>
                </a:solidFill>
                <a:latin typeface="Arial"/>
                <a:cs typeface="Arial"/>
              </a:rPr>
              <a:t> </a:t>
            </a:r>
            <a:r>
              <a:rPr lang="pl-PL" sz="2400" dirty="0" err="1">
                <a:solidFill>
                  <a:srgbClr val="0070C0"/>
                </a:solidFill>
                <a:latin typeface="Arial"/>
                <a:cs typeface="Arial"/>
              </a:rPr>
              <a:t>slike</a:t>
            </a:r>
            <a:r>
              <a:rPr lang="pl-PL" sz="2400" dirty="0">
                <a:solidFill>
                  <a:srgbClr val="0070C0"/>
                </a:solidFill>
                <a:latin typeface="Arial"/>
                <a:cs typeface="Arial"/>
              </a:rPr>
              <a:t> </a:t>
            </a:r>
            <a:r>
              <a:rPr lang="pl-PL" sz="2400" dirty="0" err="1">
                <a:solidFill>
                  <a:srgbClr val="0070C0"/>
                </a:solidFill>
                <a:latin typeface="Arial"/>
                <a:cs typeface="Arial"/>
              </a:rPr>
              <a:t>iz</a:t>
            </a:r>
            <a:r>
              <a:rPr lang="pl-PL" sz="2400" dirty="0">
                <a:solidFill>
                  <a:srgbClr val="0070C0"/>
                </a:solidFill>
                <a:latin typeface="Arial"/>
                <a:cs typeface="Arial"/>
              </a:rPr>
              <a:t> </a:t>
            </a:r>
            <a:r>
              <a:rPr lang="pl-PL" sz="2400" dirty="0" err="1">
                <a:solidFill>
                  <a:srgbClr val="0070C0"/>
                </a:solidFill>
                <a:latin typeface="Arial"/>
                <a:cs typeface="Arial"/>
              </a:rPr>
              <a:t>azila</a:t>
            </a:r>
            <a:r>
              <a:rPr lang="pl-PL" sz="2400" dirty="0">
                <a:solidFill>
                  <a:srgbClr val="0070C0"/>
                </a:solidFill>
                <a:latin typeface="Arial"/>
                <a:cs typeface="Arial"/>
              </a:rPr>
              <a:t> za </a:t>
            </a:r>
            <a:r>
              <a:rPr lang="pl-PL" sz="2400" dirty="0" err="1">
                <a:solidFill>
                  <a:srgbClr val="0070C0"/>
                </a:solidFill>
                <a:latin typeface="Arial"/>
                <a:cs typeface="Arial"/>
              </a:rPr>
              <a:t>životinje</a:t>
            </a:r>
            <a:r>
              <a:rPr lang="pl-PL" sz="2400" dirty="0">
                <a:solidFill>
                  <a:srgbClr val="0070C0"/>
                </a:solidFill>
                <a:latin typeface="Arial"/>
                <a:cs typeface="Arial"/>
              </a:rPr>
              <a:t> </a:t>
            </a:r>
            <a:r>
              <a:rPr lang="pl-PL" sz="2400" dirty="0" err="1">
                <a:solidFill>
                  <a:srgbClr val="0070C0"/>
                </a:solidFill>
                <a:latin typeface="Arial"/>
                <a:cs typeface="Arial"/>
              </a:rPr>
              <a:t>gdje</a:t>
            </a:r>
            <a:r>
              <a:rPr lang="pl-PL" sz="2400" dirty="0">
                <a:solidFill>
                  <a:srgbClr val="0070C0"/>
                </a:solidFill>
                <a:latin typeface="Arial"/>
                <a:cs typeface="Arial"/>
              </a:rPr>
              <a:t> </a:t>
            </a:r>
            <a:r>
              <a:rPr lang="pl-PL" sz="2400" dirty="0" err="1">
                <a:solidFill>
                  <a:srgbClr val="0070C0"/>
                </a:solidFill>
                <a:latin typeface="Arial"/>
                <a:cs typeface="Arial"/>
              </a:rPr>
              <a:t>volontira</a:t>
            </a:r>
            <a:r>
              <a:rPr lang="pl-PL" sz="2400" dirty="0">
                <a:solidFill>
                  <a:srgbClr val="0070C0"/>
                </a:solidFill>
                <a:latin typeface="Arial"/>
                <a:cs typeface="Arial"/>
              </a:rPr>
              <a:t> i </a:t>
            </a:r>
            <a:r>
              <a:rPr lang="pl-PL" sz="2400" dirty="0" err="1">
                <a:solidFill>
                  <a:srgbClr val="0070C0"/>
                </a:solidFill>
                <a:latin typeface="Arial"/>
                <a:cs typeface="Arial"/>
              </a:rPr>
              <a:t>pomaže</a:t>
            </a:r>
            <a:r>
              <a:rPr lang="pl-PL" sz="2400" dirty="0">
                <a:solidFill>
                  <a:srgbClr val="0070C0"/>
                </a:solidFill>
                <a:latin typeface="Arial"/>
                <a:cs typeface="Arial"/>
              </a:rPr>
              <a:t> u </a:t>
            </a:r>
            <a:r>
              <a:rPr lang="pl-PL" sz="2400" dirty="0" err="1">
                <a:solidFill>
                  <a:srgbClr val="0070C0"/>
                </a:solidFill>
                <a:latin typeface="Arial"/>
                <a:cs typeface="Arial"/>
              </a:rPr>
              <a:t>brizi</a:t>
            </a:r>
            <a:r>
              <a:rPr lang="pl-PL" sz="2400" dirty="0">
                <a:solidFill>
                  <a:srgbClr val="0070C0"/>
                </a:solidFill>
                <a:latin typeface="Arial"/>
                <a:cs typeface="Arial"/>
              </a:rPr>
              <a:t> za </a:t>
            </a:r>
            <a:r>
              <a:rPr lang="pl-PL" sz="2400" dirty="0" err="1">
                <a:solidFill>
                  <a:srgbClr val="0070C0"/>
                </a:solidFill>
                <a:latin typeface="Arial"/>
                <a:cs typeface="Arial"/>
              </a:rPr>
              <a:t>životinje</a:t>
            </a:r>
            <a:r>
              <a:rPr lang="pl-PL" sz="2400" dirty="0">
                <a:solidFill>
                  <a:srgbClr val="0070C0"/>
                </a:solidFill>
                <a:latin typeface="Arial"/>
                <a:cs typeface="Arial"/>
              </a:rPr>
              <a:t>. </a:t>
            </a:r>
            <a:r>
              <a:rPr lang="pl-PL" sz="2400" dirty="0" err="1">
                <a:solidFill>
                  <a:srgbClr val="0070C0"/>
                </a:solidFill>
                <a:latin typeface="Arial"/>
                <a:cs typeface="Arial"/>
              </a:rPr>
              <a:t>Posebno</a:t>
            </a:r>
            <a:r>
              <a:rPr lang="pl-PL" sz="2400" dirty="0">
                <a:solidFill>
                  <a:srgbClr val="0070C0"/>
                </a:solidFill>
                <a:latin typeface="Arial"/>
                <a:cs typeface="Arial"/>
              </a:rPr>
              <a:t> je </a:t>
            </a:r>
            <a:r>
              <a:rPr lang="pl-PL" sz="2400" dirty="0" err="1">
                <a:solidFill>
                  <a:srgbClr val="0070C0"/>
                </a:solidFill>
                <a:latin typeface="Arial"/>
                <a:cs typeface="Arial"/>
              </a:rPr>
              <a:t>vezana</a:t>
            </a:r>
            <a:r>
              <a:rPr lang="pl-PL" sz="2400" dirty="0">
                <a:solidFill>
                  <a:srgbClr val="0070C0"/>
                </a:solidFill>
                <a:latin typeface="Arial"/>
                <a:cs typeface="Arial"/>
              </a:rPr>
              <a:t> za </a:t>
            </a:r>
            <a:r>
              <a:rPr lang="pl-PL" sz="2400" dirty="0" err="1">
                <a:solidFill>
                  <a:srgbClr val="0070C0"/>
                </a:solidFill>
                <a:latin typeface="Arial"/>
                <a:cs typeface="Arial"/>
              </a:rPr>
              <a:t>mačka</a:t>
            </a:r>
            <a:r>
              <a:rPr lang="pl-PL" sz="2400" dirty="0">
                <a:solidFill>
                  <a:srgbClr val="0070C0"/>
                </a:solidFill>
                <a:latin typeface="Arial"/>
                <a:cs typeface="Arial"/>
              </a:rPr>
              <a:t> </a:t>
            </a:r>
            <a:r>
              <a:rPr lang="pl-PL" sz="2400" dirty="0" err="1">
                <a:solidFill>
                  <a:srgbClr val="0070C0"/>
                </a:solidFill>
                <a:latin typeface="Arial"/>
                <a:cs typeface="Arial"/>
              </a:rPr>
              <a:t>Sivka</a:t>
            </a:r>
            <a:r>
              <a:rPr lang="pl-PL" sz="2400" dirty="0">
                <a:solidFill>
                  <a:srgbClr val="0070C0"/>
                </a:solidFill>
                <a:latin typeface="Arial"/>
                <a:cs typeface="Arial"/>
              </a:rPr>
              <a:t> i </a:t>
            </a:r>
            <a:r>
              <a:rPr lang="pl-PL" sz="2400" dirty="0" err="1">
                <a:solidFill>
                  <a:srgbClr val="0070C0"/>
                </a:solidFill>
                <a:latin typeface="Arial"/>
                <a:cs typeface="Arial"/>
              </a:rPr>
              <a:t>često</a:t>
            </a:r>
            <a:r>
              <a:rPr lang="pl-PL" sz="2400" dirty="0">
                <a:solidFill>
                  <a:srgbClr val="0070C0"/>
                </a:solidFill>
                <a:latin typeface="Arial"/>
                <a:cs typeface="Arial"/>
              </a:rPr>
              <a:t> </a:t>
            </a:r>
            <a:r>
              <a:rPr lang="pl-PL" sz="2400" dirty="0" err="1">
                <a:solidFill>
                  <a:srgbClr val="0070C0"/>
                </a:solidFill>
                <a:latin typeface="Arial"/>
                <a:cs typeface="Arial"/>
              </a:rPr>
              <a:t>se</a:t>
            </a:r>
            <a:r>
              <a:rPr lang="pl-PL" sz="2400" dirty="0">
                <a:solidFill>
                  <a:srgbClr val="0070C0"/>
                </a:solidFill>
                <a:latin typeface="Arial"/>
                <a:cs typeface="Arial"/>
              </a:rPr>
              <a:t> </a:t>
            </a:r>
            <a:r>
              <a:rPr lang="pl-PL" sz="2400" dirty="0" err="1">
                <a:solidFill>
                  <a:srgbClr val="0070C0"/>
                </a:solidFill>
                <a:latin typeface="Arial"/>
                <a:cs typeface="Arial"/>
              </a:rPr>
              <a:t>fotografira</a:t>
            </a:r>
            <a:r>
              <a:rPr lang="pl-PL" sz="2400" dirty="0">
                <a:solidFill>
                  <a:srgbClr val="0070C0"/>
                </a:solidFill>
                <a:latin typeface="Arial"/>
                <a:cs typeface="Arial"/>
              </a:rPr>
              <a:t> s </a:t>
            </a:r>
            <a:r>
              <a:rPr lang="pl-PL" sz="2400" dirty="0" err="1">
                <a:solidFill>
                  <a:srgbClr val="0070C0"/>
                </a:solidFill>
                <a:latin typeface="Arial"/>
                <a:cs typeface="Arial"/>
              </a:rPr>
              <a:t>njim</a:t>
            </a:r>
            <a:r>
              <a:rPr lang="pl-PL" sz="2400" dirty="0">
                <a:solidFill>
                  <a:srgbClr val="0070C0"/>
                </a:solidFill>
                <a:latin typeface="Arial"/>
                <a:cs typeface="Arial"/>
              </a:rPr>
              <a:t>.</a:t>
            </a:r>
            <a:endParaRPr lang="pl-PL" sz="2000" dirty="0">
              <a:solidFill>
                <a:srgbClr val="0070C0"/>
              </a:solidFill>
              <a:latin typeface="Arial"/>
              <a:cs typeface="Arial"/>
            </a:endParaRPr>
          </a:p>
        </p:txBody>
      </p:sp>
      <p:sp>
        <p:nvSpPr>
          <p:cNvPr id="4" name="Pravokutnik 3">
            <a:extLst>
              <a:ext uri="{FF2B5EF4-FFF2-40B4-BE49-F238E27FC236}">
                <a16:creationId xmlns:a16="http://schemas.microsoft.com/office/drawing/2014/main" id="{8A10244D-AD6E-447A-930C-E71DF1DF58A6}"/>
              </a:ext>
            </a:extLst>
          </p:cNvPr>
          <p:cNvSpPr/>
          <p:nvPr/>
        </p:nvSpPr>
        <p:spPr>
          <a:xfrm>
            <a:off x="969784" y="1177086"/>
            <a:ext cx="1624163" cy="523220"/>
          </a:xfrm>
          <a:prstGeom prst="rect">
            <a:avLst/>
          </a:prstGeom>
        </p:spPr>
        <p:txBody>
          <a:bodyPr wrap="none" lIns="91440" tIns="45720" rIns="91440" bIns="45720" anchor="t">
            <a:spAutoFit/>
          </a:bodyPr>
          <a:lstStyle/>
          <a:p>
            <a:r>
              <a:rPr lang="pl-PL" sz="2800" dirty="0" err="1">
                <a:solidFill>
                  <a:srgbClr val="0070C0"/>
                </a:solidFill>
                <a:latin typeface="Arial"/>
                <a:cs typeface="Arial"/>
              </a:rPr>
              <a:t>Primjer</a:t>
            </a:r>
            <a:r>
              <a:rPr lang="pl-PL" sz="2800" dirty="0">
                <a:solidFill>
                  <a:srgbClr val="0070C0"/>
                </a:solidFill>
                <a:latin typeface="Arial"/>
                <a:cs typeface="Arial"/>
              </a:rPr>
              <a:t> 2</a:t>
            </a:r>
            <a:endParaRPr lang="hr-HR" sz="2800" dirty="0">
              <a:latin typeface="Arial"/>
              <a:cs typeface="Arial"/>
            </a:endParaRPr>
          </a:p>
        </p:txBody>
      </p:sp>
    </p:spTree>
    <p:extLst>
      <p:ext uri="{BB962C8B-B14F-4D97-AF65-F5344CB8AC3E}">
        <p14:creationId xmlns:p14="http://schemas.microsoft.com/office/powerpoint/2010/main" val="378125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A0677EB2-DD52-4F9A-900D-F48DBB78247B}"/>
              </a:ext>
            </a:extLst>
          </p:cNvPr>
          <p:cNvSpPr/>
          <p:nvPr/>
        </p:nvSpPr>
        <p:spPr>
          <a:xfrm>
            <a:off x="1863437" y="2828835"/>
            <a:ext cx="8932718" cy="1200329"/>
          </a:xfrm>
          <a:prstGeom prst="rect">
            <a:avLst/>
          </a:prstGeom>
        </p:spPr>
        <p:txBody>
          <a:bodyPr wrap="square" lIns="91440" tIns="45720" rIns="91440" bIns="45720" anchor="t">
            <a:spAutoFit/>
          </a:bodyPr>
          <a:lstStyle/>
          <a:p>
            <a:r>
              <a:rPr lang="hr-HR" sz="3600" dirty="0">
                <a:solidFill>
                  <a:srgbClr val="0070C0"/>
                </a:solidFill>
                <a:latin typeface="Arial"/>
                <a:cs typeface="Arial"/>
              </a:rPr>
              <a:t>Što ste iz priče saznali o Dubravki? Jesu li ti podaci dobri ili loši za nju? Objasnite.</a:t>
            </a:r>
          </a:p>
        </p:txBody>
      </p:sp>
      <p:sp>
        <p:nvSpPr>
          <p:cNvPr id="3" name="Pravokutnik 2">
            <a:extLst>
              <a:ext uri="{FF2B5EF4-FFF2-40B4-BE49-F238E27FC236}">
                <a16:creationId xmlns:a16="http://schemas.microsoft.com/office/drawing/2014/main" id="{E4ACE643-BF0F-4729-9B67-6F957FC9BCF6}"/>
              </a:ext>
            </a:extLst>
          </p:cNvPr>
          <p:cNvSpPr/>
          <p:nvPr/>
        </p:nvSpPr>
        <p:spPr>
          <a:xfrm>
            <a:off x="3319997" y="1342613"/>
            <a:ext cx="6019598"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Razmislite i odgovorite</a:t>
            </a:r>
          </a:p>
        </p:txBody>
      </p:sp>
    </p:spTree>
    <p:extLst>
      <p:ext uri="{BB962C8B-B14F-4D97-AF65-F5344CB8AC3E}">
        <p14:creationId xmlns:p14="http://schemas.microsoft.com/office/powerpoint/2010/main" val="38995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DA47B0D3-8119-4EF5-9A82-96D22D1BFB4E}"/>
              </a:ext>
            </a:extLst>
          </p:cNvPr>
          <p:cNvPicPr>
            <a:picLocks noChangeAspect="1"/>
          </p:cNvPicPr>
          <p:nvPr/>
        </p:nvPicPr>
        <p:blipFill>
          <a:blip r:embed="rId2"/>
          <a:stretch>
            <a:fillRect/>
          </a:stretch>
        </p:blipFill>
        <p:spPr>
          <a:xfrm>
            <a:off x="320626" y="2036619"/>
            <a:ext cx="3714235" cy="3237346"/>
          </a:xfrm>
          <a:prstGeom prst="rect">
            <a:avLst/>
          </a:prstGeom>
          <a:ln>
            <a:noFill/>
          </a:ln>
          <a:effectLst>
            <a:outerShdw blurRad="292100" dist="139700" dir="2700000" algn="tl" rotWithShape="0">
              <a:srgbClr val="333333">
                <a:alpha val="65000"/>
              </a:srgbClr>
            </a:outerShdw>
          </a:effectLst>
        </p:spPr>
      </p:pic>
      <p:sp>
        <p:nvSpPr>
          <p:cNvPr id="3" name="TekstniOkvir 2">
            <a:extLst>
              <a:ext uri="{FF2B5EF4-FFF2-40B4-BE49-F238E27FC236}">
                <a16:creationId xmlns:a16="http://schemas.microsoft.com/office/drawing/2014/main" id="{7D8AA557-81D5-435F-B8C0-A735CC991370}"/>
              </a:ext>
            </a:extLst>
          </p:cNvPr>
          <p:cNvSpPr txBox="1"/>
          <p:nvPr/>
        </p:nvSpPr>
        <p:spPr>
          <a:xfrm>
            <a:off x="1278081" y="1087517"/>
            <a:ext cx="2140527" cy="523220"/>
          </a:xfrm>
          <a:prstGeom prst="rect">
            <a:avLst/>
          </a:prstGeom>
          <a:noFill/>
        </p:spPr>
        <p:txBody>
          <a:bodyPr wrap="square" lIns="91440" tIns="45720" rIns="91440" bIns="45720" rtlCol="0" anchor="t">
            <a:spAutoFit/>
          </a:bodyPr>
          <a:lstStyle/>
          <a:p>
            <a:r>
              <a:rPr lang="hr-HR" sz="2800" dirty="0">
                <a:solidFill>
                  <a:schemeClr val="accent1">
                    <a:lumMod val="75000"/>
                  </a:schemeClr>
                </a:solidFill>
                <a:latin typeface="Arial"/>
                <a:cs typeface="Arial"/>
              </a:rPr>
              <a:t>Primjer 3</a:t>
            </a:r>
          </a:p>
        </p:txBody>
      </p:sp>
      <p:sp>
        <p:nvSpPr>
          <p:cNvPr id="4" name="Pravokutnik 3">
            <a:extLst>
              <a:ext uri="{FF2B5EF4-FFF2-40B4-BE49-F238E27FC236}">
                <a16:creationId xmlns:a16="http://schemas.microsoft.com/office/drawing/2014/main" id="{285873AB-AA10-4EF0-8C20-2383C037BD82}"/>
              </a:ext>
            </a:extLst>
          </p:cNvPr>
          <p:cNvSpPr/>
          <p:nvPr/>
        </p:nvSpPr>
        <p:spPr>
          <a:xfrm>
            <a:off x="4169057" y="1762466"/>
            <a:ext cx="7702317"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r>
              <a:rPr lang="hr-HR" sz="2400" b="1" u="sng" dirty="0">
                <a:solidFill>
                  <a:srgbClr val="0070C0"/>
                </a:solidFill>
                <a:latin typeface="Arial"/>
                <a:cs typeface="Arial"/>
              </a:rPr>
              <a:t>Stjepan</a:t>
            </a:r>
            <a:r>
              <a:rPr lang="hr-HR" sz="2400" dirty="0">
                <a:solidFill>
                  <a:srgbClr val="0070C0"/>
                </a:solidFill>
                <a:latin typeface="Arial"/>
                <a:cs typeface="Arial"/>
              </a:rPr>
              <a:t> ima 13 godina. Obožava igrati mrežne igre. Pogotovo one s više igrača (</a:t>
            </a:r>
            <a:r>
              <a:rPr lang="hr-HR" sz="2400" i="1" dirty="0" err="1">
                <a:solidFill>
                  <a:srgbClr val="0070C0"/>
                </a:solidFill>
                <a:latin typeface="Arial"/>
                <a:cs typeface="Arial"/>
              </a:rPr>
              <a:t>multiplayer</a:t>
            </a:r>
            <a:r>
              <a:rPr lang="hr-HR" sz="2400" i="1" dirty="0">
                <a:solidFill>
                  <a:srgbClr val="0070C0"/>
                </a:solidFill>
                <a:latin typeface="Arial"/>
                <a:cs typeface="Arial"/>
              </a:rPr>
              <a:t> </a:t>
            </a:r>
            <a:r>
              <a:rPr lang="hr-HR" sz="2400" i="1" dirty="0" err="1">
                <a:solidFill>
                  <a:srgbClr val="0070C0"/>
                </a:solidFill>
                <a:latin typeface="Arial"/>
                <a:cs typeface="Arial"/>
              </a:rPr>
              <a:t>games</a:t>
            </a:r>
            <a:r>
              <a:rPr lang="hr-HR" sz="2400" dirty="0">
                <a:solidFill>
                  <a:srgbClr val="0070C0"/>
                </a:solidFill>
                <a:latin typeface="Arial"/>
                <a:cs typeface="Arial"/>
              </a:rPr>
              <a:t>). Igra zajedno u timu s još četiri igrača. Neke od njih upoznao je na internetu. Ponekad posudi svoj račun prijatelju da igra umjesto njega. </a:t>
            </a:r>
            <a:r>
              <a:rPr lang="hr-HR" sz="2400" dirty="0">
                <a:solidFill>
                  <a:schemeClr val="accent1">
                    <a:lumMod val="75000"/>
                  </a:schemeClr>
                </a:solidFill>
                <a:latin typeface="Arial"/>
                <a:cs typeface="Arial"/>
              </a:rPr>
              <a:t>Prati profesionalne igrače na društvenim mrežama i servisima za mrežni prijenos. Upotrebljava poveznice na posebne dodatke za igre koje nađe na njihovim stranicama. E-pošta pretrpana mu je reklamama i porukama s nepoznatih adresa. Imao je problema i s virusima na računalu. </a:t>
            </a:r>
            <a:endParaRPr lang="pl-PL"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24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DE5B78EE-796F-44F3-9266-F5A2EB03F761}"/>
              </a:ext>
            </a:extLst>
          </p:cNvPr>
          <p:cNvSpPr txBox="1"/>
          <p:nvPr/>
        </p:nvSpPr>
        <p:spPr>
          <a:xfrm>
            <a:off x="1766455" y="2120949"/>
            <a:ext cx="9414164" cy="3170099"/>
          </a:xfrm>
          <a:prstGeom prst="rect">
            <a:avLst/>
          </a:prstGeom>
          <a:noFill/>
        </p:spPr>
        <p:txBody>
          <a:bodyPr wrap="square" lIns="91440" tIns="45720" rIns="91440" bIns="45720" rtlCol="0" anchor="t">
            <a:spAutoFit/>
          </a:bodyPr>
          <a:lstStyle/>
          <a:p>
            <a:r>
              <a:rPr lang="hr-HR" sz="3600" dirty="0">
                <a:solidFill>
                  <a:srgbClr val="0070C0"/>
                </a:solidFill>
                <a:latin typeface="Arial"/>
                <a:cs typeface="Arial"/>
              </a:rPr>
              <a:t>Što ste iz priče o Stjepanu saznali o njemu, treba li nešto mijenjati u svojemu ponašanju kada je na mreži? Je li dobro da se koristi poveznicama iz nepoznatih izvora? Objasnite.</a:t>
            </a:r>
          </a:p>
          <a:p>
            <a:endParaRPr lang="hr-HR" sz="2000" dirty="0">
              <a:solidFill>
                <a:srgbClr val="0070C0"/>
              </a:solidFill>
              <a:latin typeface="Arial" panose="020B0604020202020204" pitchFamily="34" charset="0"/>
              <a:cs typeface="Arial" panose="020B0604020202020204" pitchFamily="34" charset="0"/>
            </a:endParaRPr>
          </a:p>
        </p:txBody>
      </p:sp>
      <p:sp>
        <p:nvSpPr>
          <p:cNvPr id="6" name="Pravokutnik 5">
            <a:extLst>
              <a:ext uri="{FF2B5EF4-FFF2-40B4-BE49-F238E27FC236}">
                <a16:creationId xmlns:a16="http://schemas.microsoft.com/office/drawing/2014/main" id="{424EB805-AB46-4F34-B381-85D695810F11}"/>
              </a:ext>
            </a:extLst>
          </p:cNvPr>
          <p:cNvSpPr/>
          <p:nvPr/>
        </p:nvSpPr>
        <p:spPr>
          <a:xfrm>
            <a:off x="3184915" y="1044574"/>
            <a:ext cx="6019598"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Razmislite i odgovorite</a:t>
            </a:r>
          </a:p>
        </p:txBody>
      </p:sp>
    </p:spTree>
    <p:extLst>
      <p:ext uri="{BB962C8B-B14F-4D97-AF65-F5344CB8AC3E}">
        <p14:creationId xmlns:p14="http://schemas.microsoft.com/office/powerpoint/2010/main" val="32079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DAE1797-E26B-4B83-8B19-F65B9F116047}"/>
              </a:ext>
            </a:extLst>
          </p:cNvPr>
          <p:cNvSpPr/>
          <p:nvPr/>
        </p:nvSpPr>
        <p:spPr>
          <a:xfrm>
            <a:off x="1977735" y="2176094"/>
            <a:ext cx="9026237" cy="2308324"/>
          </a:xfrm>
          <a:prstGeom prst="rect">
            <a:avLst/>
          </a:prstGeom>
        </p:spPr>
        <p:txBody>
          <a:bodyPr wrap="square" lIns="91440" tIns="45720" rIns="91440" bIns="45720" anchor="t">
            <a:spAutoFit/>
          </a:bodyPr>
          <a:lstStyle/>
          <a:p>
            <a:r>
              <a:rPr lang="hr-HR" sz="3600" dirty="0">
                <a:solidFill>
                  <a:srgbClr val="0070C0"/>
                </a:solidFill>
                <a:latin typeface="Arial"/>
                <a:cs typeface="Arial"/>
              </a:rPr>
              <a:t>Promislite još jednom, tko je od navedenih  primjer pozitivnih digitalnih tragova? Martina, Dubravka ili Stjepan? Objasnite svoju tvrdnju.</a:t>
            </a:r>
          </a:p>
        </p:txBody>
      </p:sp>
      <p:sp>
        <p:nvSpPr>
          <p:cNvPr id="3" name="Pravokutnik 2">
            <a:extLst>
              <a:ext uri="{FF2B5EF4-FFF2-40B4-BE49-F238E27FC236}">
                <a16:creationId xmlns:a16="http://schemas.microsoft.com/office/drawing/2014/main" id="{F55F4494-A96F-4F4B-8B80-ADFE02223585}"/>
              </a:ext>
            </a:extLst>
          </p:cNvPr>
          <p:cNvSpPr/>
          <p:nvPr/>
        </p:nvSpPr>
        <p:spPr>
          <a:xfrm>
            <a:off x="3957597" y="1249095"/>
            <a:ext cx="4453463"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Što zaključujete?</a:t>
            </a:r>
          </a:p>
        </p:txBody>
      </p:sp>
    </p:spTree>
    <p:extLst>
      <p:ext uri="{BB962C8B-B14F-4D97-AF65-F5344CB8AC3E}">
        <p14:creationId xmlns:p14="http://schemas.microsoft.com/office/powerpoint/2010/main" val="320374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564F0729-8A64-4DDF-9775-017A638C1AEC}"/>
              </a:ext>
            </a:extLst>
          </p:cNvPr>
          <p:cNvSpPr txBox="1"/>
          <p:nvPr/>
        </p:nvSpPr>
        <p:spPr>
          <a:xfrm>
            <a:off x="529936" y="1993215"/>
            <a:ext cx="5195455" cy="3385542"/>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hr-HR" sz="2800" b="1" dirty="0">
                <a:solidFill>
                  <a:srgbClr val="0070C0"/>
                </a:solidFill>
                <a:latin typeface="Arial"/>
                <a:cs typeface="Arial"/>
              </a:rPr>
              <a:t>POZITIVAN</a:t>
            </a:r>
            <a:endParaRPr lang="hr-HR" sz="2800" b="1" dirty="0">
              <a:solidFill>
                <a:srgbClr val="0070C0"/>
              </a:solidFill>
              <a:latin typeface="Arial" panose="020B0604020202020204" pitchFamily="34" charset="0"/>
              <a:cs typeface="Arial" panose="020B0604020202020204" pitchFamily="34" charset="0"/>
            </a:endParaRPr>
          </a:p>
          <a:p>
            <a:pPr lvl="1"/>
            <a:r>
              <a:rPr lang="hr-HR" sz="2800" b="1" dirty="0">
                <a:solidFill>
                  <a:srgbClr val="0070C0"/>
                </a:solidFill>
              </a:rPr>
              <a:t>Oni koji o nama stvaraju dobru sliku</a:t>
            </a:r>
          </a:p>
          <a:p>
            <a:pPr marL="914400" lvl="1" indent="-457200">
              <a:buFont typeface="Arial" panose="020B0604020202020204" pitchFamily="34" charset="0"/>
              <a:buChar char="•"/>
            </a:pPr>
            <a:r>
              <a:rPr lang="hr-HR" sz="2800" dirty="0">
                <a:solidFill>
                  <a:srgbClr val="0070C0"/>
                </a:solidFill>
              </a:rPr>
              <a:t>slike ili videozapisi sportskih uspjeha, natjecanja i sl.</a:t>
            </a:r>
          </a:p>
          <a:p>
            <a:pPr marL="914400" lvl="1" indent="-457200">
              <a:buFont typeface="Arial" panose="020B0604020202020204" pitchFamily="34" charset="0"/>
              <a:buChar char="•"/>
            </a:pPr>
            <a:r>
              <a:rPr lang="hr-HR" sz="2800" dirty="0">
                <a:solidFill>
                  <a:srgbClr val="0070C0"/>
                </a:solidFill>
              </a:rPr>
              <a:t>dobronamjerni statusi na društvenim mrežama</a:t>
            </a:r>
          </a:p>
          <a:p>
            <a:endParaRPr lang="hr-HR" dirty="0">
              <a:latin typeface="Arial" panose="020B0604020202020204" pitchFamily="34" charset="0"/>
              <a:cs typeface="Arial" panose="020B0604020202020204" pitchFamily="34" charset="0"/>
            </a:endParaRPr>
          </a:p>
        </p:txBody>
      </p:sp>
      <p:sp>
        <p:nvSpPr>
          <p:cNvPr id="5" name="TekstniOkvir 4">
            <a:extLst>
              <a:ext uri="{FF2B5EF4-FFF2-40B4-BE49-F238E27FC236}">
                <a16:creationId xmlns:a16="http://schemas.microsoft.com/office/drawing/2014/main" id="{E702EFB8-AF3E-4E1E-874A-891FECF13FAB}"/>
              </a:ext>
            </a:extLst>
          </p:cNvPr>
          <p:cNvSpPr txBox="1"/>
          <p:nvPr/>
        </p:nvSpPr>
        <p:spPr>
          <a:xfrm>
            <a:off x="6096000" y="1562328"/>
            <a:ext cx="5195455" cy="4247317"/>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hr-HR" sz="2800" b="1" dirty="0">
                <a:solidFill>
                  <a:srgbClr val="0070C0"/>
                </a:solidFill>
                <a:latin typeface="Arial"/>
                <a:cs typeface="Arial"/>
              </a:rPr>
              <a:t>NEGATIVAN</a:t>
            </a:r>
            <a:endParaRPr lang="hr-HR" sz="2800" b="1" dirty="0">
              <a:solidFill>
                <a:srgbClr val="0070C0"/>
              </a:solidFill>
              <a:latin typeface="Arial" panose="020B0604020202020204" pitchFamily="34" charset="0"/>
              <a:cs typeface="Arial" panose="020B0604020202020204" pitchFamily="34" charset="0"/>
            </a:endParaRPr>
          </a:p>
          <a:p>
            <a:pPr lvl="1"/>
            <a:r>
              <a:rPr lang="hr-HR" sz="2800" b="1" dirty="0">
                <a:solidFill>
                  <a:srgbClr val="0070C0"/>
                </a:solidFill>
              </a:rPr>
              <a:t>Oni koji o nama stvaraju lošu sliku</a:t>
            </a:r>
          </a:p>
          <a:p>
            <a:pPr marL="914400" lvl="1" indent="-457200">
              <a:buFont typeface="Arial" panose="020B0604020202020204" pitchFamily="34" charset="0"/>
              <a:buChar char="•"/>
            </a:pPr>
            <a:r>
              <a:rPr lang="hr-HR" sz="2800" dirty="0">
                <a:solidFill>
                  <a:srgbClr val="0070C0"/>
                </a:solidFill>
              </a:rPr>
              <a:t>neprimjerene slike i </a:t>
            </a:r>
            <a:r>
              <a:rPr lang="hr-HR" sz="2800" dirty="0" err="1">
                <a:solidFill>
                  <a:srgbClr val="0070C0"/>
                </a:solidFill>
              </a:rPr>
              <a:t>videosadržaji</a:t>
            </a:r>
            <a:endParaRPr lang="hr-HR" sz="2800" dirty="0" err="1">
              <a:solidFill>
                <a:srgbClr val="0070C0"/>
              </a:solidFill>
              <a:cs typeface="Calibri"/>
            </a:endParaRPr>
          </a:p>
          <a:p>
            <a:pPr marL="914400" lvl="1" indent="-457200">
              <a:buFont typeface="Arial" panose="020B0604020202020204" pitchFamily="34" charset="0"/>
              <a:buChar char="•"/>
            </a:pPr>
            <a:r>
              <a:rPr lang="hr-HR" sz="2800" dirty="0">
                <a:solidFill>
                  <a:srgbClr val="0070C0"/>
                </a:solidFill>
              </a:rPr>
              <a:t>poveznice na neprimjerene sadržaje</a:t>
            </a:r>
          </a:p>
          <a:p>
            <a:pPr marL="914400" lvl="1" indent="-457200">
              <a:buFont typeface="Arial" panose="020B0604020202020204" pitchFamily="34" charset="0"/>
              <a:buChar char="•"/>
            </a:pPr>
            <a:r>
              <a:rPr lang="hr-HR" sz="2800" dirty="0">
                <a:solidFill>
                  <a:srgbClr val="0070C0"/>
                </a:solidFill>
              </a:rPr>
              <a:t>ružni i uvredljivi komentari, vrijeđanje osoba</a:t>
            </a:r>
            <a:endParaRPr lang="hr-HR" dirty="0">
              <a:solidFill>
                <a:srgbClr val="0070C0"/>
              </a:solidFill>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p:txBody>
      </p:sp>
      <p:sp>
        <p:nvSpPr>
          <p:cNvPr id="6" name="Pravokutnik 5">
            <a:extLst>
              <a:ext uri="{FF2B5EF4-FFF2-40B4-BE49-F238E27FC236}">
                <a16:creationId xmlns:a16="http://schemas.microsoft.com/office/drawing/2014/main" id="{55C7925E-F5E2-4BCE-8C2E-BFB71E2979E8}"/>
              </a:ext>
            </a:extLst>
          </p:cNvPr>
          <p:cNvSpPr/>
          <p:nvPr/>
        </p:nvSpPr>
        <p:spPr>
          <a:xfrm>
            <a:off x="2651085" y="617468"/>
            <a:ext cx="6889836"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Vaš digitalni trag može biti:</a:t>
            </a:r>
          </a:p>
        </p:txBody>
      </p:sp>
    </p:spTree>
    <p:extLst>
      <p:ext uri="{BB962C8B-B14F-4D97-AF65-F5344CB8AC3E}">
        <p14:creationId xmlns:p14="http://schemas.microsoft.com/office/powerpoint/2010/main" val="34370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CEDFF316-B839-445B-9040-1A67A49EEFC5}"/>
              </a:ext>
            </a:extLst>
          </p:cNvPr>
          <p:cNvSpPr/>
          <p:nvPr/>
        </p:nvSpPr>
        <p:spPr>
          <a:xfrm>
            <a:off x="3219734" y="841151"/>
            <a:ext cx="6833217"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UVIJEK IMAJTE NA UMU!</a:t>
            </a:r>
          </a:p>
        </p:txBody>
      </p:sp>
      <p:pic>
        <p:nvPicPr>
          <p:cNvPr id="4" name="Slika 3">
            <a:extLst>
              <a:ext uri="{FF2B5EF4-FFF2-40B4-BE49-F238E27FC236}">
                <a16:creationId xmlns:a16="http://schemas.microsoft.com/office/drawing/2014/main" id="{9FC0597F-34C9-4D6B-B88D-CEF5A121A8F5}"/>
              </a:ext>
            </a:extLst>
          </p:cNvPr>
          <p:cNvPicPr>
            <a:picLocks noChangeAspect="1"/>
          </p:cNvPicPr>
          <p:nvPr/>
        </p:nvPicPr>
        <p:blipFill>
          <a:blip r:embed="rId2"/>
          <a:stretch>
            <a:fillRect/>
          </a:stretch>
        </p:blipFill>
        <p:spPr>
          <a:xfrm>
            <a:off x="8610040" y="2400300"/>
            <a:ext cx="3382453" cy="2386215"/>
          </a:xfrm>
          <a:prstGeom prst="rect">
            <a:avLst/>
          </a:prstGeom>
        </p:spPr>
      </p:pic>
      <p:sp>
        <p:nvSpPr>
          <p:cNvPr id="2" name="Pravokutnik 1">
            <a:extLst>
              <a:ext uri="{FF2B5EF4-FFF2-40B4-BE49-F238E27FC236}">
                <a16:creationId xmlns:a16="http://schemas.microsoft.com/office/drawing/2014/main" id="{1F78F8C8-06F5-4B71-BCC0-BDA99C414528}"/>
              </a:ext>
            </a:extLst>
          </p:cNvPr>
          <p:cNvSpPr/>
          <p:nvPr/>
        </p:nvSpPr>
        <p:spPr>
          <a:xfrm>
            <a:off x="540327" y="2174347"/>
            <a:ext cx="8458200" cy="34163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hr-HR" sz="2400" dirty="0">
                <a:solidFill>
                  <a:srgbClr val="0070C0"/>
                </a:solidFill>
                <a:latin typeface="Arial"/>
                <a:cs typeface="Arial"/>
              </a:rPr>
              <a:t>digitalni je trag nešto što je gotovo nemoguće zaobići i predstavlja sastavni dio našega ponašanja na internetu</a:t>
            </a:r>
          </a:p>
          <a:p>
            <a:endParaRPr lang="hr-HR" sz="24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r-HR" sz="2400" dirty="0">
                <a:solidFill>
                  <a:srgbClr val="0070C0"/>
                </a:solidFill>
                <a:latin typeface="Arial"/>
                <a:cs typeface="Arial"/>
              </a:rPr>
              <a:t>važno je osvijestiti kako on postoji te se ponašati u sladu s time</a:t>
            </a:r>
            <a:endParaRPr lang="hr-HR" sz="240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sz="24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hr-HR" sz="2400" dirty="0">
                <a:solidFill>
                  <a:srgbClr val="0070C0"/>
                </a:solidFill>
                <a:latin typeface="Arial"/>
                <a:cs typeface="Arial"/>
              </a:rPr>
              <a:t>nijedan alat ne može zamijeniti oprez i odgovornost, a pravilnim korištenjem interneta digitalni trag može postati vrijedan saveznik u izgradnji vaše reputacije na internetu</a:t>
            </a:r>
          </a:p>
        </p:txBody>
      </p:sp>
    </p:spTree>
    <p:extLst>
      <p:ext uri="{BB962C8B-B14F-4D97-AF65-F5344CB8AC3E}">
        <p14:creationId xmlns:p14="http://schemas.microsoft.com/office/powerpoint/2010/main" val="147734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E14C9861-89B9-47DC-A2A0-46756B4C26F9}"/>
              </a:ext>
            </a:extLst>
          </p:cNvPr>
          <p:cNvSpPr/>
          <p:nvPr/>
        </p:nvSpPr>
        <p:spPr>
          <a:xfrm>
            <a:off x="1015368" y="1708867"/>
            <a:ext cx="6372568" cy="3170099"/>
          </a:xfrm>
          <a:prstGeom prst="rect">
            <a:avLst/>
          </a:prstGeom>
        </p:spPr>
        <p:txBody>
          <a:bodyPr wrap="square">
            <a:spAutoFit/>
          </a:bodyPr>
          <a:lstStyle/>
          <a:p>
            <a:pPr algn="ctr"/>
            <a:r>
              <a:rPr lang="pl-PL" sz="4000" b="1" dirty="0">
                <a:solidFill>
                  <a:srgbClr val="222222"/>
                </a:solidFill>
                <a:latin typeface="Arial" panose="020B0604020202020204" pitchFamily="34" charset="0"/>
                <a:cs typeface="Arial" panose="020B0604020202020204" pitchFamily="34" charset="0"/>
              </a:rPr>
              <a:t>VREDNOVANJE ZA UČENJE:</a:t>
            </a:r>
          </a:p>
          <a:p>
            <a:pPr algn="ctr"/>
            <a:r>
              <a:rPr lang="pl-PL" sz="4000" b="1" dirty="0">
                <a:solidFill>
                  <a:srgbClr val="222222"/>
                </a:solidFill>
                <a:latin typeface="Arial" panose="020B0604020202020204" pitchFamily="34" charset="0"/>
                <a:cs typeface="Arial" panose="020B0604020202020204" pitchFamily="34" charset="0"/>
              </a:rPr>
              <a:t> IZLAZNA KARTICA</a:t>
            </a:r>
          </a:p>
          <a:p>
            <a:pPr algn="ctr"/>
            <a:r>
              <a:rPr lang="pl-PL" sz="4000" b="1" dirty="0">
                <a:solidFill>
                  <a:srgbClr val="222222"/>
                </a:solidFill>
                <a:latin typeface="Arial" panose="020B0604020202020204" pitchFamily="34" charset="0"/>
                <a:cs typeface="Arial" panose="020B0604020202020204" pitchFamily="34" charset="0"/>
              </a:rPr>
              <a:t> </a:t>
            </a:r>
          </a:p>
          <a:p>
            <a:pPr algn="ctr"/>
            <a:r>
              <a:rPr lang="pl-PL" sz="4000" b="1" dirty="0">
                <a:solidFill>
                  <a:srgbClr val="0782C1"/>
                </a:solidFill>
                <a:latin typeface="Arial" panose="020B0604020202020204" pitchFamily="34" charset="0"/>
                <a:cs typeface="Arial" panose="020B0604020202020204" pitchFamily="34" charset="0"/>
              </a:rPr>
              <a:t>https://bit.ly/35aOBGl</a:t>
            </a:r>
            <a:endParaRPr lang="pl-PL" sz="4000" b="1" i="0" dirty="0">
              <a:solidFill>
                <a:srgbClr val="222222"/>
              </a:solidFill>
              <a:effectLst/>
              <a:latin typeface="Arial" panose="020B0604020202020204" pitchFamily="34" charset="0"/>
              <a:cs typeface="Arial" panose="020B0604020202020204" pitchFamily="34" charset="0"/>
            </a:endParaRPr>
          </a:p>
        </p:txBody>
      </p:sp>
      <p:pic>
        <p:nvPicPr>
          <p:cNvPr id="5" name="Slika 4">
            <a:extLst>
              <a:ext uri="{FF2B5EF4-FFF2-40B4-BE49-F238E27FC236}">
                <a16:creationId xmlns:a16="http://schemas.microsoft.com/office/drawing/2014/main" id="{0332BDD9-B552-4E14-8CF8-3E1F46698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118" y="1563832"/>
            <a:ext cx="3730336" cy="3730336"/>
          </a:xfrm>
          <a:prstGeom prst="rect">
            <a:avLst/>
          </a:prstGeom>
        </p:spPr>
      </p:pic>
    </p:spTree>
    <p:extLst>
      <p:ext uri="{BB962C8B-B14F-4D97-AF65-F5344CB8AC3E}">
        <p14:creationId xmlns:p14="http://schemas.microsoft.com/office/powerpoint/2010/main" val="3156953443"/>
      </p:ext>
    </p:extLst>
  </p:cSld>
  <p:clrMapOvr>
    <a:masterClrMapping/>
  </p:clrMapOvr>
  <mc:AlternateContent xmlns:mc="http://schemas.openxmlformats.org/markup-compatibility/2006" xmlns:p14="http://schemas.microsoft.com/office/powerpoint/2010/main">
    <mc:Choice Requires="p14">
      <p:transition spd="slow" p14:dur="2000" advTm="36410"/>
    </mc:Choice>
    <mc:Fallback xmlns="">
      <p:transition spd="slow" advTm="364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7B603ABF-BDEA-4B55-B666-F15DC19DFED4}"/>
              </a:ext>
            </a:extLst>
          </p:cNvPr>
          <p:cNvSpPr/>
          <p:nvPr/>
        </p:nvSpPr>
        <p:spPr>
          <a:xfrm>
            <a:off x="1528793" y="1175394"/>
            <a:ext cx="8801622" cy="2154436"/>
          </a:xfrm>
          <a:prstGeom prst="rect">
            <a:avLst/>
          </a:prstGeom>
        </p:spPr>
        <p:txBody>
          <a:bodyPr wrap="square" lIns="91440" tIns="45720" rIns="91440" bIns="45720" anchor="t">
            <a:spAutoFit/>
          </a:bodyPr>
          <a:lstStyle/>
          <a:p>
            <a:r>
              <a:rPr lang="hr-HR" sz="2800" b="1" dirty="0">
                <a:solidFill>
                  <a:schemeClr val="accent1">
                    <a:lumMod val="75000"/>
                  </a:schemeClr>
                </a:solidFill>
                <a:latin typeface="Arial" panose="020B0604020202020204" pitchFamily="34" charset="0"/>
                <a:cs typeface="Arial" panose="020B0604020202020204" pitchFamily="34" charset="0"/>
              </a:rPr>
              <a:t>Ishodi:</a:t>
            </a:r>
          </a:p>
          <a:p>
            <a:endParaRPr lang="hr-HR" sz="2400" dirty="0">
              <a:latin typeface="Arial" panose="020B0604020202020204" pitchFamily="34" charset="0"/>
              <a:cs typeface="Arial" panose="020B0604020202020204" pitchFamily="34" charset="0"/>
            </a:endParaRPr>
          </a:p>
          <a:p>
            <a:r>
              <a:rPr lang="en-US" b="1" dirty="0"/>
              <a:t>D.6.1</a:t>
            </a:r>
            <a:r>
              <a:rPr lang="en-US" dirty="0"/>
              <a:t> </a:t>
            </a:r>
            <a:r>
              <a:rPr lang="en-US" dirty="0" err="1"/>
              <a:t>objašnjava</a:t>
            </a:r>
            <a:r>
              <a:rPr lang="en-US" dirty="0"/>
              <a:t> </a:t>
            </a:r>
            <a:r>
              <a:rPr lang="en-US" dirty="0" err="1"/>
              <a:t>ulogu</a:t>
            </a:r>
            <a:r>
              <a:rPr lang="en-US" dirty="0"/>
              <a:t> </a:t>
            </a:r>
            <a:r>
              <a:rPr lang="en-US" dirty="0" err="1"/>
              <a:t>i</a:t>
            </a:r>
            <a:r>
              <a:rPr lang="en-US" dirty="0"/>
              <a:t> </a:t>
            </a:r>
            <a:r>
              <a:rPr lang="en-US" dirty="0" err="1"/>
              <a:t>važnost</a:t>
            </a:r>
            <a:r>
              <a:rPr lang="en-US" dirty="0"/>
              <a:t> </a:t>
            </a:r>
            <a:r>
              <a:rPr lang="en-US" dirty="0" err="1"/>
              <a:t>digitalnih</a:t>
            </a:r>
            <a:r>
              <a:rPr lang="en-US" dirty="0"/>
              <a:t> </a:t>
            </a:r>
            <a:r>
              <a:rPr lang="en-US" dirty="0" err="1"/>
              <a:t>tragova</a:t>
            </a:r>
            <a:r>
              <a:rPr lang="en-US" dirty="0"/>
              <a:t>, </a:t>
            </a:r>
            <a:r>
              <a:rPr lang="en-US" dirty="0" err="1"/>
              <a:t>stvara</a:t>
            </a:r>
            <a:r>
              <a:rPr lang="en-US" dirty="0"/>
              <a:t> </a:t>
            </a:r>
            <a:r>
              <a:rPr lang="en-US" dirty="0" err="1"/>
              <a:t>svoje</a:t>
            </a:r>
            <a:r>
              <a:rPr lang="en-US" dirty="0"/>
              <a:t> </a:t>
            </a:r>
            <a:r>
              <a:rPr lang="en-US" dirty="0" err="1"/>
              <a:t>pozitivne</a:t>
            </a:r>
            <a:r>
              <a:rPr lang="en-US" dirty="0"/>
              <a:t> </a:t>
            </a:r>
            <a:r>
              <a:rPr lang="en-US" dirty="0" err="1"/>
              <a:t>digitalne</a:t>
            </a:r>
            <a:r>
              <a:rPr lang="en-US" dirty="0"/>
              <a:t> </a:t>
            </a:r>
            <a:r>
              <a:rPr lang="en-US" dirty="0" err="1"/>
              <a:t>tragove</a:t>
            </a:r>
            <a:r>
              <a:rPr lang="en-US" dirty="0"/>
              <a:t>. </a:t>
            </a:r>
            <a:endParaRPr lang="hr-HR" dirty="0"/>
          </a:p>
          <a:p>
            <a:endParaRPr lang="hr-HR" sz="2800" dirty="0">
              <a:solidFill>
                <a:schemeClr val="accent1">
                  <a:lumMod val="75000"/>
                </a:schemeClr>
              </a:solidFill>
              <a:latin typeface="Arial" panose="020B0604020202020204" pitchFamily="34" charset="0"/>
              <a:cs typeface="Arial" panose="020B0604020202020204" pitchFamily="34" charset="0"/>
            </a:endParaRPr>
          </a:p>
          <a:p>
            <a:r>
              <a:rPr lang="hr-HR" b="1" dirty="0" err="1"/>
              <a:t>uku</a:t>
            </a:r>
            <a:r>
              <a:rPr lang="hr-HR" b="1" dirty="0"/>
              <a:t> A.3.3. KREATIVNO MIŠLJENJE</a:t>
            </a:r>
            <a:r>
              <a:rPr lang="hr-HR" dirty="0"/>
              <a:t>  Učenik samostalno oblikuje svoje ideje i kreativno pristupa rješavanju problema. </a:t>
            </a:r>
            <a:endParaRPr lang="hr-HR" sz="2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391654"/>
      </p:ext>
    </p:extLst>
  </p:cSld>
  <p:clrMapOvr>
    <a:masterClrMapping/>
  </p:clrMapOvr>
  <mc:AlternateContent xmlns:mc="http://schemas.openxmlformats.org/markup-compatibility/2006" xmlns:p14="http://schemas.microsoft.com/office/powerpoint/2010/main">
    <mc:Choice Requires="p14">
      <p:transition spd="slow" p14:dur="2000" advTm="40552"/>
    </mc:Choice>
    <mc:Fallback xmlns="">
      <p:transition spd="slow" advTm="405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Steps, Shoes Icon, Shoes, Steps, Footprint">
            <a:extLst>
              <a:ext uri="{FF2B5EF4-FFF2-40B4-BE49-F238E27FC236}">
                <a16:creationId xmlns:a16="http://schemas.microsoft.com/office/drawing/2014/main" id="{FC249330-F84E-46CF-8201-AD55631C355D}"/>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82685">
            <a:off x="303257" y="4108114"/>
            <a:ext cx="1465698" cy="1465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on Steps, Shoes Icon, Shoes, Steps, Footprint">
            <a:extLst>
              <a:ext uri="{FF2B5EF4-FFF2-40B4-BE49-F238E27FC236}">
                <a16:creationId xmlns:a16="http://schemas.microsoft.com/office/drawing/2014/main" id="{28DD2A4A-2655-4FCD-AE05-920EFBB228C2}"/>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7859" y="2090357"/>
            <a:ext cx="1449016" cy="1449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Steps, Shoes Icon, Shoes, Steps, Footprint">
            <a:extLst>
              <a:ext uri="{FF2B5EF4-FFF2-40B4-BE49-F238E27FC236}">
                <a16:creationId xmlns:a16="http://schemas.microsoft.com/office/drawing/2014/main" id="{3ECD7BB9-2E30-42FE-B3EA-71F8A07A769F}"/>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5756">
            <a:off x="546270" y="2061081"/>
            <a:ext cx="1529012" cy="1529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on Steps, Shoes Icon, Shoes, Steps, Footprint">
            <a:extLst>
              <a:ext uri="{FF2B5EF4-FFF2-40B4-BE49-F238E27FC236}">
                <a16:creationId xmlns:a16="http://schemas.microsoft.com/office/drawing/2014/main" id="{C087F2C5-FD6C-443A-B556-611B18EFAF56}"/>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396366">
            <a:off x="10252458" y="4097104"/>
            <a:ext cx="1574972" cy="1574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otprint, Sand, Alone, Vacation, Coast, Beach">
            <a:extLst>
              <a:ext uri="{FF2B5EF4-FFF2-40B4-BE49-F238E27FC236}">
                <a16:creationId xmlns:a16="http://schemas.microsoft.com/office/drawing/2014/main" id="{04CC7BFB-8A8B-443A-9E89-92C359B467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8686" y="2244436"/>
            <a:ext cx="3964953" cy="26433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Pravokutnik 10">
            <a:extLst>
              <a:ext uri="{FF2B5EF4-FFF2-40B4-BE49-F238E27FC236}">
                <a16:creationId xmlns:a16="http://schemas.microsoft.com/office/drawing/2014/main" id="{8F6D2BAA-BA25-489E-AF16-C335BA02FB71}"/>
              </a:ext>
            </a:extLst>
          </p:cNvPr>
          <p:cNvSpPr/>
          <p:nvPr/>
        </p:nvSpPr>
        <p:spPr>
          <a:xfrm>
            <a:off x="1530679" y="667746"/>
            <a:ext cx="9130641"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a:cs typeface="Arial"/>
              </a:rPr>
              <a:t>KAKO OSTAVLJAMO TRAGOVE?</a:t>
            </a:r>
            <a:endParaRPr lang="pl-PL" sz="4400" dirty="0">
              <a:solidFill>
                <a:srgbClr val="0070C0"/>
              </a:solidFill>
              <a:latin typeface="Arial" panose="020B0604020202020204" pitchFamily="34" charset="0"/>
              <a:cs typeface="Arial" panose="020B0604020202020204" pitchFamily="34" charset="0"/>
            </a:endParaRPr>
          </a:p>
        </p:txBody>
      </p:sp>
      <p:pic>
        <p:nvPicPr>
          <p:cNvPr id="2" name="Picture 2" descr="Snow, Footprints, Winter, Nature, Season, Weather, Ice">
            <a:extLst>
              <a:ext uri="{FF2B5EF4-FFF2-40B4-BE49-F238E27FC236}">
                <a16:creationId xmlns:a16="http://schemas.microsoft.com/office/drawing/2014/main" id="{30976625-E7A8-4947-8920-BF8D482C7B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7862" y="2090357"/>
            <a:ext cx="257175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2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cebook, Follow, Internet, Media, Social, Network">
            <a:extLst>
              <a:ext uri="{FF2B5EF4-FFF2-40B4-BE49-F238E27FC236}">
                <a16:creationId xmlns:a16="http://schemas.microsoft.com/office/drawing/2014/main" id="{5E8CB5C1-F4CD-471D-BFCD-73A09109E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27" y="1960820"/>
            <a:ext cx="4931991" cy="1849496"/>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F1C40966-910F-4EA4-9F6B-14754C3EBF49}"/>
              </a:ext>
            </a:extLst>
          </p:cNvPr>
          <p:cNvSpPr/>
          <p:nvPr/>
        </p:nvSpPr>
        <p:spPr>
          <a:xfrm>
            <a:off x="3600065" y="871335"/>
            <a:ext cx="4617803"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a:cs typeface="Arial"/>
              </a:rPr>
              <a:t>DIGITALNI TRAG</a:t>
            </a:r>
          </a:p>
        </p:txBody>
      </p:sp>
      <p:sp>
        <p:nvSpPr>
          <p:cNvPr id="3" name="Pravokutnik 2">
            <a:extLst>
              <a:ext uri="{FF2B5EF4-FFF2-40B4-BE49-F238E27FC236}">
                <a16:creationId xmlns:a16="http://schemas.microsoft.com/office/drawing/2014/main" id="{AFC3F170-3FD1-43F9-B298-D1DD86ABA74F}"/>
              </a:ext>
            </a:extLst>
          </p:cNvPr>
          <p:cNvSpPr/>
          <p:nvPr/>
        </p:nvSpPr>
        <p:spPr>
          <a:xfrm>
            <a:off x="922464" y="3965804"/>
            <a:ext cx="3327650"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hr-HR" sz="48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komentari</a:t>
            </a:r>
          </a:p>
        </p:txBody>
      </p:sp>
      <p:pic>
        <p:nvPicPr>
          <p:cNvPr id="8" name="Picture 2" descr="Like, Thumbs Up, Facebook, Music, Audio, Aural, Bass">
            <a:extLst>
              <a:ext uri="{FF2B5EF4-FFF2-40B4-BE49-F238E27FC236}">
                <a16:creationId xmlns:a16="http://schemas.microsoft.com/office/drawing/2014/main" id="{E8004B32-1F32-4DD5-BB95-EBCC6A5B3027}"/>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113751" y="2615853"/>
            <a:ext cx="632087" cy="640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ike, Thumbs Up, Facebook, Music, Audio, Aural, Bass">
            <a:extLst>
              <a:ext uri="{FF2B5EF4-FFF2-40B4-BE49-F238E27FC236}">
                <a16:creationId xmlns:a16="http://schemas.microsoft.com/office/drawing/2014/main" id="{C1E28244-4E40-461D-B309-DEE87C006EC9}"/>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5737963" y="2243827"/>
            <a:ext cx="683419" cy="69207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niOkvir 9">
            <a:extLst>
              <a:ext uri="{FF2B5EF4-FFF2-40B4-BE49-F238E27FC236}">
                <a16:creationId xmlns:a16="http://schemas.microsoft.com/office/drawing/2014/main" id="{9AA6C939-294E-415F-BA93-2D710B7D24D0}"/>
              </a:ext>
            </a:extLst>
          </p:cNvPr>
          <p:cNvSpPr txBox="1"/>
          <p:nvPr/>
        </p:nvSpPr>
        <p:spPr>
          <a:xfrm>
            <a:off x="7266959" y="1964404"/>
            <a:ext cx="4426528" cy="3816429"/>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marL="457200" indent="-457200">
              <a:buFont typeface="Arial" panose="020B0604020202020204" pitchFamily="34" charset="0"/>
              <a:buChar char="•"/>
            </a:pPr>
            <a:r>
              <a:rPr lang="hr-HR" sz="2800" dirty="0">
                <a:solidFill>
                  <a:schemeClr val="tx1"/>
                </a:solidFill>
                <a:latin typeface="Arial" panose="020B0604020202020204" pitchFamily="34" charset="0"/>
                <a:cs typeface="Arial" panose="020B0604020202020204" pitchFamily="34" charset="0"/>
              </a:rPr>
              <a:t>predstavlja vaš mrežni identitet i individualnost</a:t>
            </a:r>
          </a:p>
          <a:p>
            <a:r>
              <a:rPr lang="hr-HR" sz="2800" dirty="0">
                <a:solidFill>
                  <a:schemeClr val="tx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hr-HR" sz="2800" dirty="0">
                <a:solidFill>
                  <a:schemeClr val="tx1"/>
                </a:solidFill>
                <a:latin typeface="Arial"/>
                <a:cs typeface="Arial"/>
              </a:rPr>
              <a:t>gradi internetsku reputaciju ili dojam o vama, ovisno o stvarima koje radite na mreži</a:t>
            </a:r>
          </a:p>
          <a:p>
            <a:endParaRPr lang="hr-HR" dirty="0"/>
          </a:p>
        </p:txBody>
      </p:sp>
      <p:sp>
        <p:nvSpPr>
          <p:cNvPr id="11" name="Val 10">
            <a:extLst>
              <a:ext uri="{FF2B5EF4-FFF2-40B4-BE49-F238E27FC236}">
                <a16:creationId xmlns:a16="http://schemas.microsoft.com/office/drawing/2014/main" id="{A623A470-2F37-4A0F-B0E9-190003D78EF8}"/>
              </a:ext>
            </a:extLst>
          </p:cNvPr>
          <p:cNvSpPr/>
          <p:nvPr/>
        </p:nvSpPr>
        <p:spPr>
          <a:xfrm rot="19230718">
            <a:off x="4255689" y="4246505"/>
            <a:ext cx="2712027" cy="990935"/>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r-H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objave</a:t>
            </a:r>
          </a:p>
          <a:p>
            <a:pPr algn="ctr"/>
            <a:endParaRPr lang="hr-HR" dirty="0"/>
          </a:p>
        </p:txBody>
      </p:sp>
      <p:sp>
        <p:nvSpPr>
          <p:cNvPr id="12" name="Pravokutnik: zaobljeni kutovi 11">
            <a:extLst>
              <a:ext uri="{FF2B5EF4-FFF2-40B4-BE49-F238E27FC236}">
                <a16:creationId xmlns:a16="http://schemas.microsoft.com/office/drawing/2014/main" id="{0140068C-99EA-4D9C-9249-216299131462}"/>
              </a:ext>
            </a:extLst>
          </p:cNvPr>
          <p:cNvSpPr/>
          <p:nvPr/>
        </p:nvSpPr>
        <p:spPr>
          <a:xfrm>
            <a:off x="1500655" y="4965225"/>
            <a:ext cx="2171268" cy="769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800" b="1" dirty="0">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fotografije</a:t>
            </a:r>
          </a:p>
          <a:p>
            <a:pPr algn="ctr"/>
            <a:endParaRPr lang="hr-HR" dirty="0"/>
          </a:p>
        </p:txBody>
      </p:sp>
    </p:spTree>
    <p:extLst>
      <p:ext uri="{BB962C8B-B14F-4D97-AF65-F5344CB8AC3E}">
        <p14:creationId xmlns:p14="http://schemas.microsoft.com/office/powerpoint/2010/main" val="305388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monite, Rock, Fossil, Prehistory">
            <a:extLst>
              <a:ext uri="{FF2B5EF4-FFF2-40B4-BE49-F238E27FC236}">
                <a16:creationId xmlns:a16="http://schemas.microsoft.com/office/drawing/2014/main" id="{809D5C30-65A0-49AD-A4A9-C1B37CEE8D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35091" y="1465118"/>
            <a:ext cx="4405744" cy="33043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nese Theatre, Footprints, Celebrity, Concrete, Feet">
            <a:extLst>
              <a:ext uri="{FF2B5EF4-FFF2-40B4-BE49-F238E27FC236}">
                <a16:creationId xmlns:a16="http://schemas.microsoft.com/office/drawing/2014/main" id="{EADC3AB2-99EC-4FD3-9A93-6AEB945EE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65" y="1153390"/>
            <a:ext cx="6068292" cy="45512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F552BF4D-6620-4096-8CA3-CE21968645A2}"/>
              </a:ext>
            </a:extLst>
          </p:cNvPr>
          <p:cNvSpPr/>
          <p:nvPr/>
        </p:nvSpPr>
        <p:spPr>
          <a:xfrm>
            <a:off x="1831531" y="854240"/>
            <a:ext cx="8528938"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VRSTE DIGITALNIH TRAGOVA</a:t>
            </a:r>
          </a:p>
        </p:txBody>
      </p:sp>
      <p:sp>
        <p:nvSpPr>
          <p:cNvPr id="3" name="TekstniOkvir 2">
            <a:extLst>
              <a:ext uri="{FF2B5EF4-FFF2-40B4-BE49-F238E27FC236}">
                <a16:creationId xmlns:a16="http://schemas.microsoft.com/office/drawing/2014/main" id="{F9FA5E13-AB57-49A2-A861-784FBB233CF7}"/>
              </a:ext>
            </a:extLst>
          </p:cNvPr>
          <p:cNvSpPr txBox="1"/>
          <p:nvPr/>
        </p:nvSpPr>
        <p:spPr>
          <a:xfrm>
            <a:off x="519545" y="1905228"/>
            <a:ext cx="5195455" cy="372409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hr-HR" sz="2800" b="1" dirty="0">
                <a:latin typeface="Arial" panose="020B0604020202020204" pitchFamily="34" charset="0"/>
                <a:cs typeface="Arial" panose="020B0604020202020204" pitchFamily="34" charset="0"/>
              </a:rPr>
              <a:t>AKTIVNI</a:t>
            </a:r>
          </a:p>
          <a:p>
            <a:pPr algn="ctr"/>
            <a:endParaRPr lang="hr-HR" sz="2800" b="1"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digitalni tragovi koje namjerno ostavljamo na internetu</a:t>
            </a:r>
          </a:p>
          <a:p>
            <a:endParaRPr lang="hr-H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dirty="0">
                <a:latin typeface="Arial"/>
                <a:cs typeface="Arial"/>
              </a:rPr>
              <a:t>objave na društvenim mrežama (slike, video, tekstne objave), </a:t>
            </a:r>
            <a:r>
              <a:rPr lang="hr-HR" i="1" dirty="0">
                <a:latin typeface="Arial"/>
                <a:cs typeface="Arial"/>
              </a:rPr>
              <a:t>lajkovi </a:t>
            </a:r>
            <a:r>
              <a:rPr lang="hr-HR" dirty="0">
                <a:latin typeface="Arial"/>
                <a:cs typeface="Arial"/>
              </a:rPr>
              <a:t>koje smo dodijelili</a:t>
            </a:r>
          </a:p>
          <a:p>
            <a:pPr marL="285750" indent="-285750">
              <a:buFont typeface="Arial" panose="020B0604020202020204" pitchFamily="34" charset="0"/>
              <a:buChar char="•"/>
            </a:pPr>
            <a:r>
              <a:rPr lang="hr-HR" dirty="0">
                <a:latin typeface="Arial" panose="020B0604020202020204" pitchFamily="34" charset="0"/>
                <a:cs typeface="Arial" panose="020B0604020202020204" pitchFamily="34" charset="0"/>
              </a:rPr>
              <a:t>objave na forumima</a:t>
            </a:r>
          </a:p>
          <a:p>
            <a:pPr marL="285750" indent="-285750">
              <a:buFont typeface="Arial" panose="020B0604020202020204" pitchFamily="34" charset="0"/>
              <a:buChar char="•"/>
            </a:pPr>
            <a:r>
              <a:rPr lang="hr-HR" dirty="0">
                <a:latin typeface="Arial"/>
                <a:cs typeface="Arial"/>
              </a:rPr>
              <a:t>registracija na mrežnim stranicama </a:t>
            </a:r>
            <a:endParaRPr lang="hr-H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dirty="0">
                <a:latin typeface="Arial"/>
                <a:cs typeface="Arial"/>
              </a:rPr>
              <a:t>poruke koje smo poslali i prijave na raznim lokacijama</a:t>
            </a:r>
          </a:p>
          <a:p>
            <a:endParaRPr lang="hr-HR" dirty="0">
              <a:latin typeface="Arial" panose="020B0604020202020204" pitchFamily="34" charset="0"/>
              <a:cs typeface="Arial" panose="020B0604020202020204" pitchFamily="34" charset="0"/>
            </a:endParaRPr>
          </a:p>
        </p:txBody>
      </p:sp>
      <p:sp>
        <p:nvSpPr>
          <p:cNvPr id="4" name="TekstniOkvir 3">
            <a:extLst>
              <a:ext uri="{FF2B5EF4-FFF2-40B4-BE49-F238E27FC236}">
                <a16:creationId xmlns:a16="http://schemas.microsoft.com/office/drawing/2014/main" id="{528532D5-390F-4481-84B4-AFEA3A500684}"/>
              </a:ext>
            </a:extLst>
          </p:cNvPr>
          <p:cNvSpPr txBox="1"/>
          <p:nvPr/>
        </p:nvSpPr>
        <p:spPr>
          <a:xfrm>
            <a:off x="6096000" y="1905228"/>
            <a:ext cx="5375563" cy="370800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pPr algn="ctr"/>
            <a:r>
              <a:rPr lang="hr-HR" sz="2800" b="1" dirty="0">
                <a:latin typeface="Arial" panose="020B0604020202020204" pitchFamily="34" charset="0"/>
                <a:cs typeface="Arial" panose="020B0604020202020204" pitchFamily="34" charset="0"/>
              </a:rPr>
              <a:t>PASIVNI</a:t>
            </a:r>
          </a:p>
          <a:p>
            <a:pPr algn="ctr"/>
            <a:endParaRPr lang="hr-HR" sz="2800" b="1"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digitalni</a:t>
            </a:r>
            <a:r>
              <a:rPr lang="hr-HR" sz="2800" b="1" dirty="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tragovi koje ostavljamo bez znanja ili namjere</a:t>
            </a:r>
          </a:p>
          <a:p>
            <a:endParaRPr lang="hr-H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dirty="0">
                <a:latin typeface="Arial"/>
                <a:cs typeface="Arial"/>
              </a:rPr>
              <a:t>stranice broje koliko ih često posjećujemo</a:t>
            </a:r>
          </a:p>
          <a:p>
            <a:pPr marL="285750" indent="-285750">
              <a:buFont typeface="Arial" panose="020B0604020202020204" pitchFamily="34" charset="0"/>
              <a:buChar char="•"/>
            </a:pPr>
            <a:r>
              <a:rPr lang="hr-HR" dirty="0">
                <a:latin typeface="Arial"/>
                <a:cs typeface="Arial"/>
              </a:rPr>
              <a:t>kada posjetimo neku mrežnu stranicu, poslužitelj može očitati adresu našega računala</a:t>
            </a:r>
          </a:p>
          <a:p>
            <a:pPr marL="285750" indent="-285750">
              <a:buFont typeface="Arial" panose="020B0604020202020204" pitchFamily="34" charset="0"/>
              <a:buChar char="•"/>
            </a:pPr>
            <a:r>
              <a:rPr lang="hr-HR" dirty="0">
                <a:latin typeface="Arial"/>
                <a:cs typeface="Arial"/>
              </a:rPr>
              <a:t>povijest našega pretraživanja na internetu</a:t>
            </a:r>
          </a:p>
          <a:p>
            <a:pPr marL="285750" indent="-28575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dirty="0"/>
          </a:p>
        </p:txBody>
      </p:sp>
    </p:spTree>
    <p:extLst>
      <p:ext uri="{BB962C8B-B14F-4D97-AF65-F5344CB8AC3E}">
        <p14:creationId xmlns:p14="http://schemas.microsoft.com/office/powerpoint/2010/main" val="414246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FCF2BE1B-84F2-4661-9D54-7524E0CD7FF3}"/>
              </a:ext>
            </a:extLst>
          </p:cNvPr>
          <p:cNvSpPr txBox="1"/>
          <p:nvPr/>
        </p:nvSpPr>
        <p:spPr>
          <a:xfrm>
            <a:off x="1095293" y="1735282"/>
            <a:ext cx="7227825" cy="3970318"/>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457200" indent="-457200">
              <a:buFont typeface="Arial" panose="020B0604020202020204" pitchFamily="34" charset="0"/>
              <a:buChar char="•"/>
            </a:pPr>
            <a:r>
              <a:rPr lang="hr-HR" sz="2800" dirty="0">
                <a:solidFill>
                  <a:srgbClr val="0070C0"/>
                </a:solidFill>
                <a:latin typeface="Arial"/>
                <a:cs typeface="Arial"/>
              </a:rPr>
              <a:t>Pretražujem mrežne stranice.</a:t>
            </a:r>
            <a:endParaRPr lang="hr-HR" sz="28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hr-HR" sz="28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solidFill>
                  <a:srgbClr val="0070C0"/>
                </a:solidFill>
                <a:latin typeface="Arial"/>
                <a:cs typeface="Arial"/>
              </a:rPr>
              <a:t>Poslao/poslala sam bar jednu e-poruku.</a:t>
            </a:r>
          </a:p>
          <a:p>
            <a:endParaRPr lang="hr-HR" sz="28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solidFill>
                  <a:srgbClr val="0070C0"/>
                </a:solidFill>
                <a:latin typeface="Arial"/>
                <a:cs typeface="Arial"/>
              </a:rPr>
              <a:t>Imam profil na Facebooku, Twitteru ili </a:t>
            </a:r>
            <a:r>
              <a:rPr lang="hr-HR" sz="2800" dirty="0" err="1">
                <a:solidFill>
                  <a:srgbClr val="0070C0"/>
                </a:solidFill>
                <a:latin typeface="Arial"/>
                <a:cs typeface="Arial"/>
              </a:rPr>
              <a:t>Snapchatu</a:t>
            </a:r>
            <a:r>
              <a:rPr lang="hr-HR" sz="2800" dirty="0">
                <a:solidFill>
                  <a:srgbClr val="0070C0"/>
                </a:solidFill>
                <a:latin typeface="Arial"/>
                <a:cs typeface="Arial"/>
              </a:rPr>
              <a:t>. </a:t>
            </a:r>
            <a:endParaRPr lang="hr-HR" sz="2800" dirty="0">
              <a:solidFill>
                <a:srgbClr val="0070C0"/>
              </a:solidFill>
              <a:latin typeface="Arial" panose="020B0604020202020204" pitchFamily="34" charset="0"/>
              <a:cs typeface="Arial" panose="020B0604020202020204" pitchFamily="34" charset="0"/>
            </a:endParaRPr>
          </a:p>
          <a:p>
            <a:endParaRPr lang="hr-HR" sz="28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solidFill>
                  <a:srgbClr val="0070C0"/>
                </a:solidFill>
                <a:latin typeface="Arial"/>
                <a:cs typeface="Arial"/>
              </a:rPr>
              <a:t>Svojim se mobitelom koristim za ažuriranje računa društvenih mreža.</a:t>
            </a:r>
          </a:p>
        </p:txBody>
      </p:sp>
      <p:sp>
        <p:nvSpPr>
          <p:cNvPr id="3" name="Pravokutnik 2">
            <a:extLst>
              <a:ext uri="{FF2B5EF4-FFF2-40B4-BE49-F238E27FC236}">
                <a16:creationId xmlns:a16="http://schemas.microsoft.com/office/drawing/2014/main" id="{0D2D2423-3027-4C23-8E4B-1399AB4A935E}"/>
              </a:ext>
            </a:extLst>
          </p:cNvPr>
          <p:cNvSpPr/>
          <p:nvPr/>
        </p:nvSpPr>
        <p:spPr>
          <a:xfrm>
            <a:off x="846495" y="591769"/>
            <a:ext cx="10727617"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err="1">
                <a:solidFill>
                  <a:srgbClr val="0070C0"/>
                </a:solidFill>
                <a:latin typeface="Arial"/>
                <a:cs typeface="Arial"/>
              </a:rPr>
              <a:t>Što</a:t>
            </a:r>
            <a:r>
              <a:rPr lang="pl-PL" sz="4400" dirty="0">
                <a:solidFill>
                  <a:srgbClr val="0070C0"/>
                </a:solidFill>
                <a:latin typeface="Arial"/>
                <a:cs typeface="Arial"/>
              </a:rPr>
              <a:t> </a:t>
            </a:r>
            <a:r>
              <a:rPr lang="pl-PL" sz="4400" dirty="0" err="1">
                <a:solidFill>
                  <a:srgbClr val="0070C0"/>
                </a:solidFill>
                <a:latin typeface="Arial"/>
                <a:cs typeface="Arial"/>
              </a:rPr>
              <a:t>mislite</a:t>
            </a:r>
            <a:r>
              <a:rPr lang="pl-PL" sz="4400" dirty="0">
                <a:solidFill>
                  <a:srgbClr val="0070C0"/>
                </a:solidFill>
                <a:latin typeface="Arial"/>
                <a:cs typeface="Arial"/>
              </a:rPr>
              <a:t>, </a:t>
            </a:r>
            <a:r>
              <a:rPr lang="pl-PL" sz="4400" dirty="0" err="1">
                <a:solidFill>
                  <a:srgbClr val="0070C0"/>
                </a:solidFill>
                <a:latin typeface="Arial"/>
                <a:cs typeface="Arial"/>
              </a:rPr>
              <a:t>postoji</a:t>
            </a:r>
            <a:r>
              <a:rPr lang="pl-PL" sz="4400" dirty="0">
                <a:solidFill>
                  <a:srgbClr val="0070C0"/>
                </a:solidFill>
                <a:latin typeface="Arial"/>
                <a:cs typeface="Arial"/>
              </a:rPr>
              <a:t> li o </a:t>
            </a:r>
            <a:r>
              <a:rPr lang="pl-PL" sz="4400" dirty="0" err="1">
                <a:solidFill>
                  <a:srgbClr val="0070C0"/>
                </a:solidFill>
                <a:latin typeface="Arial"/>
                <a:cs typeface="Arial"/>
              </a:rPr>
              <a:t>vama</a:t>
            </a:r>
            <a:r>
              <a:rPr lang="pl-PL" sz="4400" dirty="0">
                <a:solidFill>
                  <a:srgbClr val="0070C0"/>
                </a:solidFill>
                <a:latin typeface="Arial"/>
                <a:cs typeface="Arial"/>
              </a:rPr>
              <a:t> digitalni trag?</a:t>
            </a:r>
          </a:p>
        </p:txBody>
      </p:sp>
      <p:sp>
        <p:nvSpPr>
          <p:cNvPr id="6" name="TekstniOkvir 5">
            <a:extLst>
              <a:ext uri="{FF2B5EF4-FFF2-40B4-BE49-F238E27FC236}">
                <a16:creationId xmlns:a16="http://schemas.microsoft.com/office/drawing/2014/main" id="{C8BFBE00-36A3-48F3-B77F-003053FE3D9F}"/>
              </a:ext>
            </a:extLst>
          </p:cNvPr>
          <p:cNvSpPr txBox="1"/>
          <p:nvPr/>
        </p:nvSpPr>
        <p:spPr>
          <a:xfrm>
            <a:off x="8775515" y="1731818"/>
            <a:ext cx="1749692"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hr-HR" sz="2800" dirty="0">
                <a:solidFill>
                  <a:srgbClr val="0070C0"/>
                </a:solidFill>
                <a:latin typeface="Arial" panose="020B0604020202020204" pitchFamily="34" charset="0"/>
                <a:cs typeface="Arial" panose="020B0604020202020204" pitchFamily="34" charset="0"/>
              </a:rPr>
              <a:t>DA   NE</a:t>
            </a:r>
          </a:p>
          <a:p>
            <a:endParaRPr lang="hr-HR" sz="2800" dirty="0">
              <a:solidFill>
                <a:srgbClr val="0070C0"/>
              </a:solidFill>
              <a:latin typeface="Arial" panose="020B0604020202020204" pitchFamily="34" charset="0"/>
              <a:cs typeface="Arial" panose="020B0604020202020204" pitchFamily="34" charset="0"/>
            </a:endParaRPr>
          </a:p>
          <a:p>
            <a:r>
              <a:rPr lang="hr-HR" sz="2800" dirty="0">
                <a:solidFill>
                  <a:srgbClr val="0070C0"/>
                </a:solidFill>
                <a:latin typeface="Arial" panose="020B0604020202020204" pitchFamily="34" charset="0"/>
                <a:cs typeface="Arial" panose="020B0604020202020204" pitchFamily="34" charset="0"/>
              </a:rPr>
              <a:t>DA   NE</a:t>
            </a:r>
          </a:p>
          <a:p>
            <a:endParaRPr lang="hr-HR" sz="2800" dirty="0">
              <a:solidFill>
                <a:srgbClr val="0070C0"/>
              </a:solidFill>
              <a:latin typeface="Arial" panose="020B0604020202020204" pitchFamily="34" charset="0"/>
              <a:cs typeface="Arial" panose="020B0604020202020204" pitchFamily="34" charset="0"/>
            </a:endParaRPr>
          </a:p>
          <a:p>
            <a:r>
              <a:rPr lang="hr-HR" sz="2800" dirty="0">
                <a:solidFill>
                  <a:srgbClr val="0070C0"/>
                </a:solidFill>
                <a:latin typeface="Arial" panose="020B0604020202020204" pitchFamily="34" charset="0"/>
                <a:cs typeface="Arial" panose="020B0604020202020204" pitchFamily="34" charset="0"/>
              </a:rPr>
              <a:t>DA   NE</a:t>
            </a:r>
          </a:p>
          <a:p>
            <a:endParaRPr lang="hr-HR" sz="2800" dirty="0">
              <a:solidFill>
                <a:srgbClr val="0070C0"/>
              </a:solidFill>
              <a:latin typeface="Arial" panose="020B0604020202020204" pitchFamily="34" charset="0"/>
              <a:cs typeface="Arial" panose="020B0604020202020204" pitchFamily="34" charset="0"/>
            </a:endParaRPr>
          </a:p>
          <a:p>
            <a:endParaRPr lang="hr-HR" sz="2800" dirty="0">
              <a:solidFill>
                <a:srgbClr val="0070C0"/>
              </a:solidFill>
              <a:latin typeface="Arial" panose="020B0604020202020204" pitchFamily="34" charset="0"/>
              <a:cs typeface="Arial" panose="020B0604020202020204" pitchFamily="34" charset="0"/>
            </a:endParaRPr>
          </a:p>
          <a:p>
            <a:r>
              <a:rPr lang="hr-HR" sz="2800" dirty="0">
                <a:solidFill>
                  <a:srgbClr val="0070C0"/>
                </a:solidFill>
                <a:latin typeface="Arial" panose="020B0604020202020204" pitchFamily="34" charset="0"/>
                <a:cs typeface="Arial" panose="020B0604020202020204" pitchFamily="34" charset="0"/>
              </a:rPr>
              <a:t>DA  NE</a:t>
            </a:r>
          </a:p>
          <a:p>
            <a:endParaRPr lang="hr-H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94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9C83DC3D-A9EA-4AD9-A886-333E94F7543C}"/>
              </a:ext>
            </a:extLst>
          </p:cNvPr>
          <p:cNvSpPr/>
          <p:nvPr/>
        </p:nvSpPr>
        <p:spPr>
          <a:xfrm>
            <a:off x="800100" y="1828800"/>
            <a:ext cx="10796155" cy="3638625"/>
          </a:xfrm>
          <a:prstGeom prst="rect">
            <a:avLst/>
          </a:prstGeom>
        </p:spPr>
        <p:txBody>
          <a:bodyPr wrap="square" lIns="91440" tIns="45720" rIns="91440" bIns="45720" anchor="t">
            <a:spAutoFit/>
          </a:bodyPr>
          <a:lstStyle/>
          <a:p>
            <a:pPr marL="342900" indent="-342900">
              <a:lnSpc>
                <a:spcPct val="107000"/>
              </a:lnSpc>
              <a:spcAft>
                <a:spcPts val="800"/>
              </a:spcAft>
              <a:buFont typeface="Arial" panose="020B0604020202020204" pitchFamily="34" charset="0"/>
              <a:buChar char="•"/>
            </a:pPr>
            <a:r>
              <a:rPr lang="hr-HR" dirty="0">
                <a:solidFill>
                  <a:srgbClr val="0070C0"/>
                </a:solidFill>
                <a:latin typeface="Arial"/>
                <a:ea typeface="Calibri" panose="020F0502020204030204" pitchFamily="34" charset="0"/>
                <a:cs typeface="Arial"/>
              </a:rPr>
              <a:t>Što mislite, kada počinje vaš digitalni trag? (Pitajte roditelje kada su počeli objavljivati ​​vaše fotografije na mreži.)</a:t>
            </a:r>
          </a:p>
          <a:p>
            <a:pPr marL="342900" indent="-342900">
              <a:lnSpc>
                <a:spcPct val="107000"/>
              </a:lnSpc>
              <a:spcAft>
                <a:spcPts val="800"/>
              </a:spcAft>
              <a:buFont typeface="Arial" panose="020B0604020202020204" pitchFamily="34" charset="0"/>
              <a:buChar char="•"/>
            </a:pPr>
            <a:r>
              <a:rPr lang="hr-HR" i="1" dirty="0" err="1">
                <a:solidFill>
                  <a:srgbClr val="0070C0"/>
                </a:solidFill>
                <a:latin typeface="Arial"/>
                <a:ea typeface="Calibri" panose="020F0502020204030204" pitchFamily="34" charset="0"/>
                <a:cs typeface="Arial"/>
              </a:rPr>
              <a:t>Googlajte</a:t>
            </a:r>
            <a:r>
              <a:rPr lang="hr-HR" dirty="0">
                <a:solidFill>
                  <a:srgbClr val="0070C0"/>
                </a:solidFill>
                <a:latin typeface="Arial"/>
                <a:ea typeface="Calibri" panose="020F0502020204030204" pitchFamily="34" charset="0"/>
                <a:cs typeface="Arial"/>
              </a:rPr>
              <a:t> svoje ime i prezime i rodni grad, npr. </a:t>
            </a:r>
            <a:r>
              <a:rPr lang="pl-PL" dirty="0">
                <a:solidFill>
                  <a:srgbClr val="0070C0"/>
                </a:solidFill>
                <a:latin typeface="Arial"/>
                <a:ea typeface="Calibri" panose="020F0502020204030204" pitchFamily="34" charset="0"/>
                <a:cs typeface="Arial"/>
              </a:rPr>
              <a:t>„</a:t>
            </a:r>
            <a:r>
              <a:rPr lang="hr-HR" dirty="0">
                <a:solidFill>
                  <a:srgbClr val="0070C0"/>
                </a:solidFill>
                <a:latin typeface="Arial"/>
                <a:ea typeface="Calibri" panose="020F0502020204030204" pitchFamily="34" charset="0"/>
                <a:cs typeface="Arial"/>
              </a:rPr>
              <a:t>Marta Jukić, Ilok</a:t>
            </a:r>
            <a:r>
              <a:rPr lang="pl-PL" dirty="0">
                <a:solidFill>
                  <a:srgbClr val="0070C0"/>
                </a:solidFill>
                <a:latin typeface="Arial"/>
                <a:ea typeface="Calibri" panose="020F0502020204030204" pitchFamily="34" charset="0"/>
                <a:cs typeface="Arial"/>
              </a:rPr>
              <a:t>”</a:t>
            </a:r>
            <a:r>
              <a:rPr lang="hr-HR" dirty="0">
                <a:solidFill>
                  <a:srgbClr val="0070C0"/>
                </a:solidFill>
                <a:latin typeface="Arial"/>
                <a:ea typeface="Calibri" panose="020F0502020204030204" pitchFamily="34" charset="0"/>
                <a:cs typeface="Arial"/>
              </a:rPr>
              <a:t>. Upotrijebite navodnike (</a:t>
            </a:r>
            <a:r>
              <a:rPr lang="pl-PL" dirty="0">
                <a:solidFill>
                  <a:srgbClr val="0070C0"/>
                </a:solidFill>
                <a:latin typeface="Arial"/>
                <a:ea typeface="Calibri" panose="020F0502020204030204" pitchFamily="34" charset="0"/>
                <a:cs typeface="Arial"/>
              </a:rPr>
              <a:t>„”</a:t>
            </a:r>
            <a:r>
              <a:rPr lang="hr-HR" dirty="0">
                <a:solidFill>
                  <a:srgbClr val="0070C0"/>
                </a:solidFill>
                <a:latin typeface="Arial"/>
                <a:ea typeface="Calibri" panose="020F0502020204030204" pitchFamily="34" charset="0"/>
                <a:cs typeface="Arial"/>
              </a:rPr>
              <a:t>) za preciznije pretraživanje. Što ste otkrili?</a:t>
            </a:r>
          </a:p>
          <a:p>
            <a:pPr marL="342900" indent="-342900">
              <a:lnSpc>
                <a:spcPct val="107000"/>
              </a:lnSpc>
              <a:spcAft>
                <a:spcPts val="800"/>
              </a:spcAft>
              <a:buFont typeface="Arial" panose="020B0604020202020204" pitchFamily="34" charset="0"/>
              <a:buChar char="•"/>
            </a:pPr>
            <a:r>
              <a:rPr lang="hr-HR" dirty="0">
                <a:solidFill>
                  <a:srgbClr val="0070C0"/>
                </a:solidFill>
                <a:latin typeface="Arial"/>
                <a:ea typeface="Calibri" panose="020F0502020204030204" pitchFamily="34" charset="0"/>
                <a:cs typeface="Arial"/>
              </a:rPr>
              <a:t>Idite na Google i potražite što možete pronaći o Katy Perry, Luki Modriću ili Billu Gatesu. Opišite digitalni trag osobe koju ste istraživali. Koju poruku prenosi njihov digitalni trag?</a:t>
            </a:r>
          </a:p>
          <a:p>
            <a:pPr marL="342900" indent="-342900">
              <a:lnSpc>
                <a:spcPct val="107000"/>
              </a:lnSpc>
              <a:spcAft>
                <a:spcPts val="800"/>
              </a:spcAft>
              <a:buFont typeface="Arial" panose="020B0604020202020204" pitchFamily="34" charset="0"/>
              <a:buChar char="•"/>
            </a:pPr>
            <a:r>
              <a:rPr lang="hr-HR" dirty="0">
                <a:solidFill>
                  <a:srgbClr val="0070C0"/>
                </a:solidFill>
                <a:latin typeface="Arial"/>
                <a:ea typeface="Calibri" panose="020F0502020204030204" pitchFamily="34" charset="0"/>
                <a:cs typeface="Arial"/>
              </a:rPr>
              <a:t>Razmislite o informacijama o sebi na internetu, a rezultat su onoga što ste pretraživali i pregledali na internetu, upisanih poruka ili objavljenih fotografija na društvenim mrežama. Da su to jedine informacije koje netko ima o vama, što bi mislio o vama? Koje bi pretpostavke imao o vašim navikama i ponašanju? Što vaša prisutnost na mreži govori o vama? Jeste li zadovoljni svojom mrežnom reputacijom?</a:t>
            </a:r>
          </a:p>
        </p:txBody>
      </p:sp>
      <p:sp>
        <p:nvSpPr>
          <p:cNvPr id="3" name="Pravokutnik 2">
            <a:extLst>
              <a:ext uri="{FF2B5EF4-FFF2-40B4-BE49-F238E27FC236}">
                <a16:creationId xmlns:a16="http://schemas.microsoft.com/office/drawing/2014/main" id="{BD377A9C-B8C8-430E-8680-00FA3DD40D6D}"/>
              </a:ext>
            </a:extLst>
          </p:cNvPr>
          <p:cNvSpPr/>
          <p:nvPr/>
        </p:nvSpPr>
        <p:spPr>
          <a:xfrm>
            <a:off x="1817438" y="820369"/>
            <a:ext cx="9139041"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„Moj digitalni trag, moja reputacija”</a:t>
            </a:r>
          </a:p>
        </p:txBody>
      </p:sp>
    </p:spTree>
    <p:extLst>
      <p:ext uri="{BB962C8B-B14F-4D97-AF65-F5344CB8AC3E}">
        <p14:creationId xmlns:p14="http://schemas.microsoft.com/office/powerpoint/2010/main" val="340338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C62D1BC7-761F-46DE-8C2D-A5723A294024}"/>
              </a:ext>
            </a:extLst>
          </p:cNvPr>
          <p:cNvSpPr/>
          <p:nvPr/>
        </p:nvSpPr>
        <p:spPr>
          <a:xfrm>
            <a:off x="3175289" y="2967335"/>
            <a:ext cx="6340197" cy="923330"/>
          </a:xfrm>
          <a:prstGeom prst="rect">
            <a:avLst/>
          </a:prstGeom>
        </p:spPr>
        <p:txBody>
          <a:bodyPr wrap="none">
            <a:spAutoFit/>
          </a:bodyPr>
          <a:lstStyle/>
          <a:p>
            <a:r>
              <a:rPr lang="hr-HR" sz="5400" dirty="0">
                <a:solidFill>
                  <a:srgbClr val="0070C0"/>
                </a:solidFill>
                <a:latin typeface="Arial" panose="020B0604020202020204" pitchFamily="34" charset="0"/>
                <a:cs typeface="Arial" panose="020B0604020202020204" pitchFamily="34" charset="0"/>
              </a:rPr>
              <a:t>https://bit.ly/2Ut8u5r</a:t>
            </a:r>
          </a:p>
        </p:txBody>
      </p:sp>
      <p:sp>
        <p:nvSpPr>
          <p:cNvPr id="3" name="Pravokutnik 2">
            <a:extLst>
              <a:ext uri="{FF2B5EF4-FFF2-40B4-BE49-F238E27FC236}">
                <a16:creationId xmlns:a16="http://schemas.microsoft.com/office/drawing/2014/main" id="{8BD5423C-C9AE-4845-B772-77A63DD66CBC}"/>
              </a:ext>
            </a:extLst>
          </p:cNvPr>
          <p:cNvSpPr/>
          <p:nvPr/>
        </p:nvSpPr>
        <p:spPr>
          <a:xfrm>
            <a:off x="2964495" y="1267178"/>
            <a:ext cx="6761787" cy="76944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nchor="t">
            <a:spAutoFit/>
          </a:bodyPr>
          <a:lstStyle/>
          <a:p>
            <a:pPr algn="ctr"/>
            <a:r>
              <a:rPr lang="pl-PL" sz="4400" dirty="0">
                <a:solidFill>
                  <a:srgbClr val="0070C0"/>
                </a:solidFill>
                <a:latin typeface="Arial" panose="020B0604020202020204" pitchFamily="34" charset="0"/>
                <a:cs typeface="Arial" panose="020B0604020202020204" pitchFamily="34" charset="0"/>
              </a:rPr>
              <a:t>POVEZNICA NA PITANJA</a:t>
            </a:r>
          </a:p>
        </p:txBody>
      </p:sp>
    </p:spTree>
    <p:extLst>
      <p:ext uri="{BB962C8B-B14F-4D97-AF65-F5344CB8AC3E}">
        <p14:creationId xmlns:p14="http://schemas.microsoft.com/office/powerpoint/2010/main" val="2463744946"/>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5610D1D3-D29F-4FBF-B833-68BC22585F07}" vid="{09EF8C6F-E890-41AF-8CEC-C03A85828729}"/>
    </a:ext>
  </a:extLst>
</a:theme>
</file>

<file path=ppt/theme/theme2.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2B645863A9A644AC0F5DF9843623BA" ma:contentTypeVersion="7" ma:contentTypeDescription="Create a new document." ma:contentTypeScope="" ma:versionID="a94792ec7046bb6ee99a7ae0ccedcd79">
  <xsd:schema xmlns:xsd="http://www.w3.org/2001/XMLSchema" xmlns:xs="http://www.w3.org/2001/XMLSchema" xmlns:p="http://schemas.microsoft.com/office/2006/metadata/properties" xmlns:ns2="fe5bea7e-3616-41dc-8fa0-d5e0ae377d0b" targetNamespace="http://schemas.microsoft.com/office/2006/metadata/properties" ma:root="true" ma:fieldsID="c68193f4adebb3e337eff1a40e808b3d" ns2:_="">
    <xsd:import namespace="fe5bea7e-3616-41dc-8fa0-d5e0ae377d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bea7e-3616-41dc-8fa0-d5e0ae377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4DB54F-FD08-42C2-9682-846CD1314FE5}">
  <ds:schemaRefs>
    <ds:schemaRef ds:uri="http://schemas.microsoft.com/sharepoint/v3/contenttype/forms"/>
  </ds:schemaRefs>
</ds:datastoreItem>
</file>

<file path=customXml/itemProps2.xml><?xml version="1.0" encoding="utf-8"?>
<ds:datastoreItem xmlns:ds="http://schemas.openxmlformats.org/officeDocument/2006/customXml" ds:itemID="{29E29A2D-E997-47CD-859F-125D5968F0B1}">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fe5bea7e-3616-41dc-8fa0-d5e0ae377d0b"/>
    <ds:schemaRef ds:uri="http://www.w3.org/XML/1998/namespace"/>
  </ds:schemaRefs>
</ds:datastoreItem>
</file>

<file path=customXml/itemProps3.xml><?xml version="1.0" encoding="utf-8"?>
<ds:datastoreItem xmlns:ds="http://schemas.openxmlformats.org/officeDocument/2006/customXml" ds:itemID="{AE44BC0C-FA16-4511-8985-4B368CC6C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bea7e-3616-41dc-8fa0-d5e0ae377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Theme3</Template>
  <TotalTime>5904</TotalTime>
  <Words>1333</Words>
  <Application>Microsoft Office PowerPoint</Application>
  <PresentationFormat>Široki zaslon</PresentationFormat>
  <Paragraphs>115</Paragraphs>
  <Slides>19</Slides>
  <Notes>12</Notes>
  <HiddenSlides>0</HiddenSlides>
  <MMClips>0</MMClips>
  <ScaleCrop>false</ScaleCrop>
  <HeadingPairs>
    <vt:vector size="6" baseType="variant">
      <vt:variant>
        <vt:lpstr>Korišteni fontovi</vt:lpstr>
      </vt:variant>
      <vt:variant>
        <vt:i4>6</vt:i4>
      </vt:variant>
      <vt:variant>
        <vt:lpstr>Tema</vt:lpstr>
      </vt:variant>
      <vt:variant>
        <vt:i4>2</vt:i4>
      </vt:variant>
      <vt:variant>
        <vt:lpstr>Naslovi slajdova</vt:lpstr>
      </vt:variant>
      <vt:variant>
        <vt:i4>19</vt:i4>
      </vt:variant>
    </vt:vector>
  </HeadingPairs>
  <TitlesOfParts>
    <vt:vector size="27" baseType="lpstr">
      <vt:lpstr>Arial</vt:lpstr>
      <vt:lpstr>Calibri</vt:lpstr>
      <vt:lpstr>Calibri Light</vt:lpstr>
      <vt:lpstr>Gill Sans MT</vt:lpstr>
      <vt:lpstr>Impact</vt:lpstr>
      <vt:lpstr>Segoe UI Semilight</vt:lpstr>
      <vt:lpstr>Theme3</vt:lpstr>
      <vt:lpstr>Značka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MZO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Blaženka Knežević</dc:creator>
  <cp:lastModifiedBy>Blaženka Knežević</cp:lastModifiedBy>
  <cp:revision>763</cp:revision>
  <dcterms:created xsi:type="dcterms:W3CDTF">2020-09-02T18:02:55Z</dcterms:created>
  <dcterms:modified xsi:type="dcterms:W3CDTF">2024-06-14T17:35:07Z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0x010100582B645863A9A644AC0F5DF9843623BA</vt:lpwstr>
  </property>
</Properties>
</file>