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4"/>
    <p:sldMasterId id="2147483665" r:id="rId5"/>
  </p:sldMasterIdLst>
  <p:notesMasterIdLst>
    <p:notesMasterId r:id="rId26"/>
  </p:notesMasterIdLst>
  <p:sldIdLst>
    <p:sldId id="299" r:id="rId6"/>
    <p:sldId id="279" r:id="rId7"/>
    <p:sldId id="285" r:id="rId8"/>
    <p:sldId id="286" r:id="rId9"/>
    <p:sldId id="287" r:id="rId10"/>
    <p:sldId id="288" r:id="rId11"/>
    <p:sldId id="291" r:id="rId12"/>
    <p:sldId id="292" r:id="rId13"/>
    <p:sldId id="290" r:id="rId14"/>
    <p:sldId id="294" r:id="rId15"/>
    <p:sldId id="293" r:id="rId16"/>
    <p:sldId id="298" r:id="rId17"/>
    <p:sldId id="281" r:id="rId18"/>
    <p:sldId id="297" r:id="rId19"/>
    <p:sldId id="296" r:id="rId20"/>
    <p:sldId id="283" r:id="rId21"/>
    <p:sldId id="284" r:id="rId22"/>
    <p:sldId id="295" r:id="rId23"/>
    <p:sldId id="289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bel" initials="Lo" lastIdx="2" clrIdx="0">
    <p:extLst>
      <p:ext uri="{19B8F6BF-5375-455C-9EA6-DF929625EA0E}">
        <p15:presenceInfo xmlns:p15="http://schemas.microsoft.com/office/powerpoint/2012/main" userId="S::lfilipic_ihjj.hr#ext#@carnet.onmicrosoft.com::a13a0cad-c2f5-4ce4-9ca4-6d8190b3c5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F4CFA6"/>
    <a:srgbClr val="EC7E24"/>
    <a:srgbClr val="9ADFF8"/>
    <a:srgbClr val="A5E3F9"/>
    <a:srgbClr val="BCEAFA"/>
    <a:srgbClr val="D5E7FB"/>
    <a:srgbClr val="F0771C"/>
    <a:srgbClr val="EDECEB"/>
    <a:srgbClr val="DA3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F8438-FC08-40F9-977B-D53E83BD94B3}" v="325" dt="2020-11-25T13:54:12.1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5" autoAdjust="0"/>
    <p:restoredTop sz="89539" autoAdjust="0"/>
  </p:normalViewPr>
  <p:slideViewPr>
    <p:cSldViewPr snapToGrid="0">
      <p:cViewPr varScale="1">
        <p:scale>
          <a:sx n="73" d="100"/>
          <a:sy n="73" d="100"/>
        </p:scale>
        <p:origin x="12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Voda na Zemlji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dPt>
            <c:idx val="0"/>
            <c:bubble3D val="0"/>
            <c:spPr>
              <a:solidFill>
                <a:srgbClr val="9ADFF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2715-463C-9617-CFAD8FB7C2E1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2715-463C-9617-CFAD8FB7C2E1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2225">
                <a:solidFill>
                  <a:srgbClr val="FF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715-463C-9617-CFAD8FB7C2E1}"/>
              </c:ext>
            </c:extLst>
          </c:dPt>
          <c:dLbls>
            <c:dLbl>
              <c:idx val="1"/>
              <c:layout>
                <c:manualLayout>
                  <c:x val="-9.3452798573721962E-2"/>
                  <c:y val="3.7907585377831756E-4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337783405190674E-2"/>
                      <c:h val="6.1276234530903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715-463C-9617-CFAD8FB7C2E1}"/>
                </c:ext>
              </c:extLst>
            </c:dLbl>
            <c:dLbl>
              <c:idx val="2"/>
              <c:layout>
                <c:manualLayout>
                  <c:x val="0.25276485616580402"/>
                  <c:y val="0.151301155833858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6EEEE65-5D7B-4D28-949A-D626FA0E211C}" type="PERCENTAGE">
                      <a:rPr lang="en-US" sz="18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[POSTOTAK]</a:t>
                    </a:fld>
                    <a:endParaRPr lang="hr-HR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37705173501919"/>
                      <c:h val="0.104879555803612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715-463C-9617-CFAD8FB7C2E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srgbClr val="FFC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slana voda</c:v>
                </c:pt>
                <c:pt idx="1">
                  <c:v>ledenjaci</c:v>
                </c:pt>
                <c:pt idx="2">
                  <c:v>voda za piće</c:v>
                </c:pt>
              </c:strCache>
            </c:strRef>
          </c:cat>
          <c:val>
            <c:numRef>
              <c:f>List1!$B$2:$B$4</c:f>
              <c:numCache>
                <c:formatCode>0%</c:formatCode>
                <c:ptCount val="3"/>
                <c:pt idx="0">
                  <c:v>0.97</c:v>
                </c:pt>
                <c:pt idx="1">
                  <c:v>0.02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5-463C-9617-CFAD8FB7C2E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81499469349341"/>
          <c:y val="0.45058675405648424"/>
          <c:w val="0.2171782169829776"/>
          <c:h val="0.2121013891197780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0.71546</cdr:x>
      <cdr:y>0.13766</cdr:y>
    </cdr:from>
    <cdr:to>
      <cdr:x>0.94154</cdr:x>
      <cdr:y>0.35392</cdr:y>
    </cdr:to>
    <cdr:sp macro="" textlink="">
      <cdr:nvSpPr>
        <cdr:cNvPr id="2" name="TekstniOkvir 1">
          <a:extLst xmlns:a="http://schemas.openxmlformats.org/drawingml/2006/main">
            <a:ext uri="{FF2B5EF4-FFF2-40B4-BE49-F238E27FC236}">
              <a16:creationId xmlns:a16="http://schemas.microsoft.com/office/drawing/2014/main" id="{B74E7963-02BD-412B-86C5-E6236CE7F8BC}"/>
            </a:ext>
          </a:extLst>
        </cdr:cNvPr>
        <cdr:cNvSpPr txBox="1"/>
      </cdr:nvSpPr>
      <cdr:spPr>
        <a:xfrm xmlns:a="http://schemas.openxmlformats.org/drawingml/2006/main">
          <a:off x="4049190" y="524979"/>
          <a:ext cx="1279518" cy="8247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voda za piće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A3C4D-20BC-49BA-A6A2-7474D3409DF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90948-2889-4311-A898-D8F9A3A4B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6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0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74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Prije izrade plakata dobro promisli kako bi plakat trebao izgledati i što treba sadržavati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48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Uz pomoć online alata za crtanje </a:t>
            </a:r>
            <a:r>
              <a:rPr lang="hr-HR"/>
              <a:t>i pisanje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49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Kako odrastate, sve više postajete svjesni važnosti vode za život. Međunarodni  dan voda održava se svake godine 22. ožujka kako bi se usmjerila pažnja na važnost slatke vode i zalaganje za održivo upravljanje slatkovodnim resursima. Učinimo zajedno </a:t>
            </a:r>
            <a:r>
              <a:rPr lang="pl-PL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 dan voda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edukativnim i zabavnim iskustvom!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44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Zaboravite dijamante i  zlato, voda je najdragocjeniji prirodni resurs naše Zemlje. Potrebe za vodom u cijelom svijetu svakim danom rastu. Od sveukupne količine vode na Zemlji, 97,5% je slana voda i nalazi se u 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oceanima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Manji dijelovi slane vode su 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Međutim, postoje i neka jezera koja su slana. Znamo da Slana voda nije pogodna za piće ni za prehranu ljudi.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2,5% slatke vode, najveći dio se nalazi u ledenjacima, tako da je samo 1% slatke vode pogodan za piće. Dakle, Imamo ograničenu zalihu - samo je djelić vode na Zemlji pogodan za piće. Ipak, mnogi od nas ne razmišljaju na taj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naćin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dovoljno je odvrnuti slavinu i voda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teće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82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28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Voda nije jednakomjerno dostupna svima. Neka su područja bogata, a neka siromašna vodom. </a:t>
            </a:r>
            <a:endParaRPr lang="hr-HR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Jedna trećina svjetske populacije živi u takozvanim „</a:t>
            </a:r>
            <a:r>
              <a:rPr lang="hr-HR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vodostresnim</a:t>
            </a:r>
            <a:r>
              <a:rPr lang="hr-HR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područjima, to su zemlje čija je potrošnja vode 20% veća od onoga koliko im je trenutno dostupno u zalihama i izvorima.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22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količinu vode na nekom mjestu utječu klimatski uvjeti, reljef i položaj.  Zemlje u pustinjskim predjelima  se suočavaju s nedostatkom vode. Više je pitke i slatke vode duboko u zemlji nego što je ima u tekućem obliku na površini.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45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Jedan od razloga je onečišćenje izvora pitke vode kanalizacijom ili industrijskim otpadom, nedostatak odgovarajućih sanitarnih uvjeta. Onečišćenje se odnosi na štetne tvari koje čine neželjenu promjenu u čistoj vodi. Zagađenu vodu živa bića ne mogu sigurno koristiti jer mogu uzrokovati bolesti ili katastrofe.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06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>
                <a:solidFill>
                  <a:srgbClr val="1F1C1C"/>
                </a:solidFill>
                <a:latin typeface="Roboto"/>
              </a:rPr>
              <a:t>Hrvatska je po dostupnosti i bogatstvu pitke vode na samom europskom vrhu.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10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Razgovarati o svakodnevnim rutinama pranja, tuširanje, pranja zubi, ruku ….</a:t>
            </a:r>
            <a:endParaRPr lang="hr-HR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1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17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5324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95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44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38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23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717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24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71047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5799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254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9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040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459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9.m4a"/><Relationship Id="rId7" Type="http://schemas.openxmlformats.org/officeDocument/2006/relationships/image" Target="../media/image19.png"/><Relationship Id="rId12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openxmlformats.org/officeDocument/2006/relationships/image" Target="../media/image23.jpe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24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https://www.autodraw.com" TargetMode="External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5.m4a"/><Relationship Id="rId7" Type="http://schemas.openxmlformats.org/officeDocument/2006/relationships/image" Target="../media/image9.jpe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6.m4a"/><Relationship Id="rId7" Type="http://schemas.openxmlformats.org/officeDocument/2006/relationships/image" Target="../media/image12.jp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7.m4a"/><Relationship Id="rId7" Type="http://schemas.openxmlformats.org/officeDocument/2006/relationships/image" Target="../media/image15.jp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18.jpe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09CA95DD-6162-479A-BE7B-56AD5F302990}"/>
              </a:ext>
            </a:extLst>
          </p:cNvPr>
          <p:cNvSpPr txBox="1"/>
          <p:nvPr/>
        </p:nvSpPr>
        <p:spPr>
          <a:xfrm>
            <a:off x="2722179" y="1902372"/>
            <a:ext cx="62956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latin typeface="Arial" panose="020B0604020202020204" pitchFamily="34" charset="0"/>
                <a:cs typeface="Arial" panose="020B0604020202020204" pitchFamily="34" charset="0"/>
              </a:rPr>
              <a:t>Pišem i crtam uz svjetski dan voda</a:t>
            </a:r>
          </a:p>
          <a:p>
            <a:pPr algn="ctr"/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3600" dirty="0">
                <a:latin typeface="Arial" panose="020B0604020202020204" pitchFamily="34" charset="0"/>
                <a:cs typeface="Arial" panose="020B0604020202020204" pitchFamily="34" charset="0"/>
              </a:rPr>
              <a:t>Učiteljica: Blaženka Knežević</a:t>
            </a:r>
          </a:p>
        </p:txBody>
      </p:sp>
    </p:spTree>
    <p:extLst>
      <p:ext uri="{BB962C8B-B14F-4D97-AF65-F5344CB8AC3E}">
        <p14:creationId xmlns:p14="http://schemas.microsoft.com/office/powerpoint/2010/main" val="3467232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lačić za govor: pravokutnik sa zaobljenim kutovima 1">
            <a:extLst>
              <a:ext uri="{FF2B5EF4-FFF2-40B4-BE49-F238E27FC236}">
                <a16:creationId xmlns:a16="http://schemas.microsoft.com/office/drawing/2014/main" id="{D015FF2C-8903-4DB4-9B01-96042E0F0308}"/>
              </a:ext>
            </a:extLst>
          </p:cNvPr>
          <p:cNvSpPr/>
          <p:nvPr/>
        </p:nvSpPr>
        <p:spPr>
          <a:xfrm>
            <a:off x="626971" y="594209"/>
            <a:ext cx="5555619" cy="2412881"/>
          </a:xfrm>
          <a:prstGeom prst="wedgeRoundRectCallout">
            <a:avLst>
              <a:gd name="adj1" fmla="val 801"/>
              <a:gd name="adj2" fmla="val 939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r-HR" sz="3200" dirty="0">
                <a:latin typeface="Arial"/>
                <a:cs typeface="Arial"/>
              </a:rPr>
              <a:t>Razmislite, na koje se sve načine koristite vodom tijekom jednoga dana?</a:t>
            </a:r>
          </a:p>
          <a:p>
            <a:pPr algn="ctr"/>
            <a:endParaRPr lang="hr-HR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D8FE9D85-B7F7-493B-B9AD-00296164F7A7}"/>
              </a:ext>
            </a:extLst>
          </p:cNvPr>
          <p:cNvGrpSpPr/>
          <p:nvPr/>
        </p:nvGrpSpPr>
        <p:grpSpPr>
          <a:xfrm>
            <a:off x="1562100" y="3007090"/>
            <a:ext cx="2251363" cy="3163829"/>
            <a:chOff x="2164773" y="2742652"/>
            <a:chExt cx="2382981" cy="3377611"/>
          </a:xfrm>
        </p:grpSpPr>
        <p:pic>
          <p:nvPicPr>
            <p:cNvPr id="4" name="Slika 3">
              <a:extLst>
                <a:ext uri="{FF2B5EF4-FFF2-40B4-BE49-F238E27FC236}">
                  <a16:creationId xmlns:a16="http://schemas.microsoft.com/office/drawing/2014/main" id="{F8828379-16AD-4186-AD5D-72DEA99F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64773" y="2742652"/>
              <a:ext cx="2382981" cy="3377611"/>
            </a:xfrm>
            <a:prstGeom prst="rect">
              <a:avLst/>
            </a:prstGeom>
          </p:spPr>
        </p:pic>
        <p:sp>
          <p:nvSpPr>
            <p:cNvPr id="5" name="Elipsa 4">
              <a:extLst>
                <a:ext uri="{FF2B5EF4-FFF2-40B4-BE49-F238E27FC236}">
                  <a16:creationId xmlns:a16="http://schemas.microsoft.com/office/drawing/2014/main" id="{8EADCB2F-E43F-4D57-8F33-A21F69527DAE}"/>
                </a:ext>
              </a:extLst>
            </p:cNvPr>
            <p:cNvSpPr/>
            <p:nvPr/>
          </p:nvSpPr>
          <p:spPr>
            <a:xfrm>
              <a:off x="3002973" y="4270664"/>
              <a:ext cx="114300" cy="1662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Elipsa 5">
              <a:extLst>
                <a:ext uri="{FF2B5EF4-FFF2-40B4-BE49-F238E27FC236}">
                  <a16:creationId xmlns:a16="http://schemas.microsoft.com/office/drawing/2014/main" id="{5967637E-E0C5-4508-8DA6-B8AEA6670B3C}"/>
                </a:ext>
              </a:extLst>
            </p:cNvPr>
            <p:cNvSpPr/>
            <p:nvPr/>
          </p:nvSpPr>
          <p:spPr>
            <a:xfrm>
              <a:off x="3356264" y="4285437"/>
              <a:ext cx="114300" cy="1662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Luk 6">
              <a:extLst>
                <a:ext uri="{FF2B5EF4-FFF2-40B4-BE49-F238E27FC236}">
                  <a16:creationId xmlns:a16="http://schemas.microsoft.com/office/drawing/2014/main" id="{A1D8942A-009F-4354-A32D-A36978D80AB5}"/>
                </a:ext>
              </a:extLst>
            </p:cNvPr>
            <p:cNvSpPr/>
            <p:nvPr/>
          </p:nvSpPr>
          <p:spPr>
            <a:xfrm rot="3466729" flipV="1">
              <a:off x="3111178" y="4320769"/>
              <a:ext cx="490172" cy="673665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58CEFBC8-38D7-4B8F-9E1C-5854CB598655}"/>
              </a:ext>
            </a:extLst>
          </p:cNvPr>
          <p:cNvGrpSpPr/>
          <p:nvPr/>
        </p:nvGrpSpPr>
        <p:grpSpPr>
          <a:xfrm>
            <a:off x="10047749" y="696191"/>
            <a:ext cx="1329950" cy="2773294"/>
            <a:chOff x="10047749" y="696191"/>
            <a:chExt cx="1329950" cy="2773294"/>
          </a:xfrm>
        </p:grpSpPr>
        <p:pic>
          <p:nvPicPr>
            <p:cNvPr id="8" name="Picture 2" descr="Faucet, Water, Silhouette, Blue, Drip, Tiles, Hahn">
              <a:extLst>
                <a:ext uri="{FF2B5EF4-FFF2-40B4-BE49-F238E27FC236}">
                  <a16:creationId xmlns:a16="http://schemas.microsoft.com/office/drawing/2014/main" id="{BA9B2A62-5E8E-4256-A97B-162CB3898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3398" y="696191"/>
              <a:ext cx="1164301" cy="172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Water, Cup, Beverages, Drinking, Drink, Glass, Fluid">
              <a:extLst>
                <a:ext uri="{FF2B5EF4-FFF2-40B4-BE49-F238E27FC236}">
                  <a16:creationId xmlns:a16="http://schemas.microsoft.com/office/drawing/2014/main" id="{41385C1E-3303-4D14-94D4-6A0811A87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749" y="1890772"/>
              <a:ext cx="1164301" cy="1578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 descr="Hands, Washing, Hygiene, Wash, Sanitation, Tap, Saucet">
            <a:extLst>
              <a:ext uri="{FF2B5EF4-FFF2-40B4-BE49-F238E27FC236}">
                <a16:creationId xmlns:a16="http://schemas.microsoft.com/office/drawing/2014/main" id="{76E24AB6-1113-4E71-83DC-1D94B0AC0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822" y="1016119"/>
            <a:ext cx="1893442" cy="24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nimal, Bath, Canine, Clean, Dog, Pet, Soap, Tub">
            <a:extLst>
              <a:ext uri="{FF2B5EF4-FFF2-40B4-BE49-F238E27FC236}">
                <a16:creationId xmlns:a16="http://schemas.microsoft.com/office/drawing/2014/main" id="{B136F3E3-B1AF-4352-A843-10D095EED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822" y="3768964"/>
            <a:ext cx="1878411" cy="167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 Boy Having Shower, Having Shower, In The Wash Room">
            <a:extLst>
              <a:ext uri="{FF2B5EF4-FFF2-40B4-BE49-F238E27FC236}">
                <a16:creationId xmlns:a16="http://schemas.microsoft.com/office/drawing/2014/main" id="{AFF2AE38-339D-482A-94CD-043BABAD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667" y="3443994"/>
            <a:ext cx="2016464" cy="201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zapis 11">
            <a:hlinkClick r:id="" action="ppaction://media"/>
            <a:extLst>
              <a:ext uri="{FF2B5EF4-FFF2-40B4-BE49-F238E27FC236}">
                <a16:creationId xmlns:a16="http://schemas.microsoft.com/office/drawing/2014/main" id="{1C45B3EE-27B7-4240-BD31-B8C796B15C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3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20"/>
    </mc:Choice>
    <mc:Fallback xmlns="">
      <p:transition spd="slow" advTm="29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lačić za govor: pravokutnik sa zaobljenim kutovima 1">
            <a:extLst>
              <a:ext uri="{FF2B5EF4-FFF2-40B4-BE49-F238E27FC236}">
                <a16:creationId xmlns:a16="http://schemas.microsoft.com/office/drawing/2014/main" id="{529DF80F-BCAB-4538-A9E5-DCC37A34ABCF}"/>
              </a:ext>
            </a:extLst>
          </p:cNvPr>
          <p:cNvSpPr/>
          <p:nvPr/>
        </p:nvSpPr>
        <p:spPr>
          <a:xfrm>
            <a:off x="252845" y="654627"/>
            <a:ext cx="4838699" cy="2796437"/>
          </a:xfrm>
          <a:prstGeom prst="wedgeRoundRectCallout">
            <a:avLst>
              <a:gd name="adj1" fmla="val 14986"/>
              <a:gd name="adj2" fmla="val 691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r-HR" sz="3200" dirty="0">
                <a:latin typeface="Arial"/>
                <a:cs typeface="Arial"/>
              </a:rPr>
              <a:t>Znate li da se svakodnevno za pranje ruku u prosjeku potroši do 63 litre vode.</a:t>
            </a:r>
          </a:p>
          <a:p>
            <a:pPr algn="ctr"/>
            <a:r>
              <a:rPr lang="hr-HR" sz="3200" dirty="0">
                <a:latin typeface="Arial"/>
                <a:cs typeface="Arial"/>
              </a:rPr>
              <a:t>Je li to puno?</a:t>
            </a:r>
          </a:p>
          <a:p>
            <a:pPr algn="ctr"/>
            <a:endParaRPr lang="hr-HR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E32FA764-55D0-4A3A-8D93-342A393017D9}"/>
              </a:ext>
            </a:extLst>
          </p:cNvPr>
          <p:cNvGrpSpPr/>
          <p:nvPr/>
        </p:nvGrpSpPr>
        <p:grpSpPr>
          <a:xfrm flipH="1">
            <a:off x="2185554" y="3329208"/>
            <a:ext cx="2251363" cy="3163829"/>
            <a:chOff x="2164773" y="2742652"/>
            <a:chExt cx="2382981" cy="3377611"/>
          </a:xfrm>
        </p:grpSpPr>
        <p:pic>
          <p:nvPicPr>
            <p:cNvPr id="4" name="Slika 3">
              <a:extLst>
                <a:ext uri="{FF2B5EF4-FFF2-40B4-BE49-F238E27FC236}">
                  <a16:creationId xmlns:a16="http://schemas.microsoft.com/office/drawing/2014/main" id="{6068864E-B154-41FF-9003-C5A64698B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64773" y="2742652"/>
              <a:ext cx="2382981" cy="3377611"/>
            </a:xfrm>
            <a:prstGeom prst="rect">
              <a:avLst/>
            </a:prstGeom>
          </p:spPr>
        </p:pic>
        <p:sp>
          <p:nvSpPr>
            <p:cNvPr id="5" name="Elipsa 4">
              <a:extLst>
                <a:ext uri="{FF2B5EF4-FFF2-40B4-BE49-F238E27FC236}">
                  <a16:creationId xmlns:a16="http://schemas.microsoft.com/office/drawing/2014/main" id="{808EF8C8-0276-40B6-9668-626660D847D7}"/>
                </a:ext>
              </a:extLst>
            </p:cNvPr>
            <p:cNvSpPr/>
            <p:nvPr/>
          </p:nvSpPr>
          <p:spPr>
            <a:xfrm>
              <a:off x="3002973" y="4270664"/>
              <a:ext cx="114300" cy="1662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Elipsa 5">
              <a:extLst>
                <a:ext uri="{FF2B5EF4-FFF2-40B4-BE49-F238E27FC236}">
                  <a16:creationId xmlns:a16="http://schemas.microsoft.com/office/drawing/2014/main" id="{E230D602-AE6D-49D3-B316-3DC0ED44CD78}"/>
                </a:ext>
              </a:extLst>
            </p:cNvPr>
            <p:cNvSpPr/>
            <p:nvPr/>
          </p:nvSpPr>
          <p:spPr>
            <a:xfrm>
              <a:off x="3356264" y="4285437"/>
              <a:ext cx="114300" cy="1662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Luk 6">
              <a:extLst>
                <a:ext uri="{FF2B5EF4-FFF2-40B4-BE49-F238E27FC236}">
                  <a16:creationId xmlns:a16="http://schemas.microsoft.com/office/drawing/2014/main" id="{D29DD8C5-2A53-46CC-BB24-D0DAA622BEA4}"/>
                </a:ext>
              </a:extLst>
            </p:cNvPr>
            <p:cNvSpPr/>
            <p:nvPr/>
          </p:nvSpPr>
          <p:spPr>
            <a:xfrm rot="3466729" flipV="1">
              <a:off x="3111178" y="4320769"/>
              <a:ext cx="490172" cy="673665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8" name="Oblačić za misli: oblak 7">
            <a:extLst>
              <a:ext uri="{FF2B5EF4-FFF2-40B4-BE49-F238E27FC236}">
                <a16:creationId xmlns:a16="http://schemas.microsoft.com/office/drawing/2014/main" id="{48517DDE-6829-4C89-904D-DB16EF0CEFB0}"/>
              </a:ext>
            </a:extLst>
          </p:cNvPr>
          <p:cNvSpPr/>
          <p:nvPr/>
        </p:nvSpPr>
        <p:spPr>
          <a:xfrm>
            <a:off x="9199419" y="348584"/>
            <a:ext cx="2992581" cy="2172676"/>
          </a:xfrm>
          <a:prstGeom prst="cloudCallout">
            <a:avLst>
              <a:gd name="adj1" fmla="val -26286"/>
              <a:gd name="adj2" fmla="val 6198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r-HR" sz="2000" dirty="0">
                <a:solidFill>
                  <a:srgbClr val="002060"/>
                </a:solidFill>
                <a:latin typeface="Arial"/>
                <a:cs typeface="Arial"/>
              </a:rPr>
              <a:t>Zatvorit ću slavinu dok četkam zube.</a:t>
            </a:r>
            <a:endParaRPr lang="hr-H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oy, Cartoon, Comic Characters, Girl, People">
            <a:extLst>
              <a:ext uri="{FF2B5EF4-FFF2-40B4-BE49-F238E27FC236}">
                <a16:creationId xmlns:a16="http://schemas.microsoft.com/office/drawing/2014/main" id="{4DC385C3-25E5-4358-B2BD-FA7FF7045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978" y="2644688"/>
            <a:ext cx="3989940" cy="316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lačić za misli: oblak 20">
            <a:extLst>
              <a:ext uri="{FF2B5EF4-FFF2-40B4-BE49-F238E27FC236}">
                <a16:creationId xmlns:a16="http://schemas.microsoft.com/office/drawing/2014/main" id="{E539901E-7453-4E69-B5D0-A7CBA3E1CBD9}"/>
              </a:ext>
            </a:extLst>
          </p:cNvPr>
          <p:cNvSpPr/>
          <p:nvPr/>
        </p:nvSpPr>
        <p:spPr>
          <a:xfrm>
            <a:off x="5233482" y="311575"/>
            <a:ext cx="2635971" cy="2172676"/>
          </a:xfrm>
          <a:prstGeom prst="cloudCallout">
            <a:avLst>
              <a:gd name="adj1" fmla="val 52413"/>
              <a:gd name="adj2" fmla="val 5480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r-HR" sz="2000" dirty="0">
                <a:solidFill>
                  <a:srgbClr val="002060"/>
                </a:solidFill>
                <a:latin typeface="Arial"/>
                <a:cs typeface="Arial"/>
              </a:rPr>
              <a:t>Tuširat ću se, a ne koristiti kupkom.</a:t>
            </a:r>
          </a:p>
        </p:txBody>
      </p:sp>
      <p:pic>
        <p:nvPicPr>
          <p:cNvPr id="10" name="Audiozapis 9">
            <a:hlinkClick r:id="" action="ppaction://media"/>
            <a:extLst>
              <a:ext uri="{FF2B5EF4-FFF2-40B4-BE49-F238E27FC236}">
                <a16:creationId xmlns:a16="http://schemas.microsoft.com/office/drawing/2014/main" id="{1B616B31-F19C-4C5C-A62D-940671C7F4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7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59"/>
    </mc:Choice>
    <mc:Fallback xmlns="">
      <p:transition spd="slow" advTm="36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12801B32-BC0D-4AE9-9337-DFB7BB5ECA6C}"/>
              </a:ext>
            </a:extLst>
          </p:cNvPr>
          <p:cNvSpPr/>
          <p:nvPr/>
        </p:nvSpPr>
        <p:spPr>
          <a:xfrm>
            <a:off x="1007773" y="1861561"/>
            <a:ext cx="10088077" cy="3046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endParaRPr lang="hr-HR" sz="2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Kako vi možete doprinijeti uštedi vode?</a:t>
            </a:r>
          </a:p>
          <a:p>
            <a:endParaRPr lang="hr-HR" sz="28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Predložite načine smanjenja količine vode kojom se koristimo?</a:t>
            </a:r>
          </a:p>
          <a:p>
            <a:endParaRPr lang="hr-HR" sz="28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Napravite osobni plan dnevne upotrebe vode ili čak za cijelu obitelj.</a:t>
            </a:r>
            <a:endParaRPr lang="hr-HR" sz="28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856460C4-2048-4935-B463-743FEA5BB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5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5"/>
    </mc:Choice>
    <mc:Fallback xmlns="">
      <p:transition spd="slow" advTm="15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B4BFED4D-857C-4AE6-BA1D-B45DF1D999D9}"/>
              </a:ext>
            </a:extLst>
          </p:cNvPr>
          <p:cNvSpPr/>
          <p:nvPr/>
        </p:nvSpPr>
        <p:spPr>
          <a:xfrm>
            <a:off x="959426" y="828287"/>
            <a:ext cx="9795165" cy="44012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hr-HR" sz="2800" b="1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ZADATAK</a:t>
            </a:r>
          </a:p>
          <a:p>
            <a:endParaRPr lang="hr-HR" sz="28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Izradite plakat: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na kojemu ćete ilustrirati i prikazati svoj plan za uštedu vode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u povodu obilježavanja Svjetskoga dana voda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ilustrirajte jednu pjesmu ili priču iz čitanke za Hrvatski jezik koja govori o vodi.</a:t>
            </a:r>
          </a:p>
        </p:txBody>
      </p:sp>
      <p:pic>
        <p:nvPicPr>
          <p:cNvPr id="7" name="Audiozapis 6">
            <a:hlinkClick r:id="" action="ppaction://media"/>
            <a:extLst>
              <a:ext uri="{FF2B5EF4-FFF2-40B4-BE49-F238E27FC236}">
                <a16:creationId xmlns:a16="http://schemas.microsoft.com/office/drawing/2014/main" id="{CB958BAA-3921-4E41-8908-9A6493E4A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14"/>
    </mc:Choice>
    <mc:Fallback xmlns="">
      <p:transition spd="slow" advTm="3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E879BC54-AEA7-491A-9C8C-10B10AF5D2DB}"/>
              </a:ext>
            </a:extLst>
          </p:cNvPr>
          <p:cNvSpPr/>
          <p:nvPr/>
        </p:nvSpPr>
        <p:spPr>
          <a:xfrm>
            <a:off x="1645227" y="869060"/>
            <a:ext cx="3695701" cy="47705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endParaRPr lang="hr-HR" sz="2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28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SAVJETI ZA IZRADU PLAKATA</a:t>
            </a:r>
          </a:p>
          <a:p>
            <a:endParaRPr lang="hr-H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 imati naslov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70C0"/>
                </a:solidFill>
                <a:latin typeface="Arial"/>
                <a:cs typeface="Arial"/>
              </a:rPr>
              <a:t>mora ispričati kratku priču (slikom i riječju)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70C0"/>
                </a:solidFill>
                <a:latin typeface="Arial"/>
                <a:cs typeface="Arial"/>
              </a:rPr>
              <a:t>ne treba biti natrpan već pregledan, ugodan oku, zanimljiv, koristan i poučan</a:t>
            </a:r>
          </a:p>
          <a:p>
            <a:endParaRPr lang="hr-H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4D34A81-2998-4B1A-BE97-422925845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381806"/>
              </p:ext>
            </p:extLst>
          </p:nvPr>
        </p:nvGraphicFramePr>
        <p:xfrm>
          <a:off x="6096000" y="2413384"/>
          <a:ext cx="5763492" cy="144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1746">
                  <a:extLst>
                    <a:ext uri="{9D8B030D-6E8A-4147-A177-3AD203B41FA5}">
                      <a16:colId xmlns:a16="http://schemas.microsoft.com/office/drawing/2014/main" val="3246221975"/>
                    </a:ext>
                  </a:extLst>
                </a:gridCol>
                <a:gridCol w="2881746">
                  <a:extLst>
                    <a:ext uri="{9D8B030D-6E8A-4147-A177-3AD203B41FA5}">
                      <a16:colId xmlns:a16="http://schemas.microsoft.com/office/drawing/2014/main" val="1591476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nježna boja, ugodna za oči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rgbClr val="FF0000"/>
                          </a:solidFill>
                        </a:rPr>
                        <a:t>jaka boja, oči se naprežu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98283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tekst se jedva može čitati</a:t>
                      </a: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0" dirty="0">
                          <a:latin typeface="Arial"/>
                          <a:cs typeface="Arial"/>
                        </a:rPr>
                        <a:t>tekst se jasno može pročitati</a:t>
                      </a:r>
                    </a:p>
                  </a:txBody>
                  <a:tcPr anchor="ctr">
                    <a:solidFill>
                      <a:srgbClr val="F4CF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828928"/>
                  </a:ext>
                </a:extLst>
              </a:tr>
            </a:tbl>
          </a:graphicData>
        </a:graphic>
      </p:graphicFrame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1C1313BC-DDF7-400C-995B-3F52E3804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4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8"/>
    </mc:Choice>
    <mc:Fallback xmlns="">
      <p:transition spd="slow" advTm="21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3896EC05-AA9A-48C1-A177-2F2F86916C7E}"/>
              </a:ext>
            </a:extLst>
          </p:cNvPr>
          <p:cNvSpPr/>
          <p:nvPr/>
        </p:nvSpPr>
        <p:spPr>
          <a:xfrm>
            <a:off x="2597276" y="3013501"/>
            <a:ext cx="73430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https://www.autodraw.com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7FE6748C-6907-4441-929E-BBBAEAC14D72}"/>
              </a:ext>
            </a:extLst>
          </p:cNvPr>
          <p:cNvSpPr/>
          <p:nvPr/>
        </p:nvSpPr>
        <p:spPr>
          <a:xfrm>
            <a:off x="2134338" y="1630326"/>
            <a:ext cx="7923323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 ZA CRTANJE I PISANJE</a:t>
            </a:r>
          </a:p>
        </p:txBody>
      </p:sp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F78A36A1-9703-4EA9-A64E-377199DC8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1"/>
    </mc:Choice>
    <mc:Fallback xmlns="">
      <p:transition spd="slow" advTm="30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201E2786-F8C0-48AF-A0CD-9B62721D716E}"/>
              </a:ext>
            </a:extLst>
          </p:cNvPr>
          <p:cNvSpPr/>
          <p:nvPr/>
        </p:nvSpPr>
        <p:spPr>
          <a:xfrm>
            <a:off x="3601781" y="632798"/>
            <a:ext cx="4421403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 anchor="t">
            <a:spAutoFit/>
          </a:bodyPr>
          <a:lstStyle/>
          <a:p>
            <a:r>
              <a:rPr lang="pl-PL" sz="4400" dirty="0" err="1">
                <a:solidFill>
                  <a:srgbClr val="0070C0"/>
                </a:solidFill>
                <a:latin typeface="Arial"/>
                <a:cs typeface="Arial"/>
              </a:rPr>
              <a:t>Crtanje</a:t>
            </a:r>
            <a:r>
              <a:rPr lang="pl-PL" sz="4400" dirty="0">
                <a:solidFill>
                  <a:srgbClr val="0070C0"/>
                </a:solidFill>
                <a:latin typeface="Arial"/>
                <a:cs typeface="Arial"/>
              </a:rPr>
              <a:t> i </a:t>
            </a:r>
            <a:r>
              <a:rPr lang="pl-PL" sz="4400" dirty="0" err="1">
                <a:solidFill>
                  <a:srgbClr val="0070C0"/>
                </a:solidFill>
                <a:latin typeface="Arial"/>
                <a:cs typeface="Arial"/>
              </a:rPr>
              <a:t>bojenje</a:t>
            </a:r>
            <a:r>
              <a:rPr lang="pl-PL" sz="4400" dirty="0">
                <a:solidFill>
                  <a:srgbClr val="0070C0"/>
                </a:solidFill>
                <a:latin typeface="Arial"/>
                <a:cs typeface="Arial"/>
              </a:rPr>
              <a:t> </a:t>
            </a:r>
            <a:endParaRPr lang="pl-PL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74193B3-C6E0-41F1-B52B-A9728835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355" y="1632023"/>
            <a:ext cx="7720445" cy="434275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84632AF-FE01-4400-BFA3-7F39CE5D7FA0}"/>
              </a:ext>
            </a:extLst>
          </p:cNvPr>
          <p:cNvSpPr txBox="1"/>
          <p:nvPr/>
        </p:nvSpPr>
        <p:spPr>
          <a:xfrm>
            <a:off x="10484427" y="2306782"/>
            <a:ext cx="86244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17282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3B6F73B3-BCE7-4749-B476-B5950021FEF5}"/>
              </a:ext>
            </a:extLst>
          </p:cNvPr>
          <p:cNvSpPr/>
          <p:nvPr/>
        </p:nvSpPr>
        <p:spPr>
          <a:xfrm>
            <a:off x="2252859" y="787219"/>
            <a:ext cx="758733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r-H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Dodajte tekst, oblikujte vrstu i boju slova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010B99B-09BB-4406-9FCA-CFE83AA3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079" y="1371994"/>
            <a:ext cx="7801842" cy="4388536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0E4CC58-D2F0-4506-87FE-2A5421040654}"/>
              </a:ext>
            </a:extLst>
          </p:cNvPr>
          <p:cNvSpPr txBox="1"/>
          <p:nvPr/>
        </p:nvSpPr>
        <p:spPr>
          <a:xfrm>
            <a:off x="10484427" y="2306782"/>
            <a:ext cx="86244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02999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891BF6E-46C7-4593-B0C7-136AE6413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482" y="1537204"/>
            <a:ext cx="7533408" cy="4237542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D7326E7F-72E1-440E-AB37-956AC492DE92}"/>
              </a:ext>
            </a:extLst>
          </p:cNvPr>
          <p:cNvSpPr/>
          <p:nvPr/>
        </p:nvSpPr>
        <p:spPr>
          <a:xfrm>
            <a:off x="1528884" y="790866"/>
            <a:ext cx="936185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r-H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Označavanje, promjena veličine objekata, rotiranje</a:t>
            </a:r>
            <a:endParaRPr lang="nn-NO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2464928-E34B-4F05-B837-D863347509F9}"/>
              </a:ext>
            </a:extLst>
          </p:cNvPr>
          <p:cNvSpPr txBox="1"/>
          <p:nvPr/>
        </p:nvSpPr>
        <p:spPr>
          <a:xfrm>
            <a:off x="10484427" y="2306782"/>
            <a:ext cx="86244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755270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FA64D28-4998-4421-8E58-96F75774A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608" y="1350817"/>
            <a:ext cx="7813964" cy="4395355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CA75B04E-A99B-4FAF-8EE3-D3120C1471F6}"/>
              </a:ext>
            </a:extLst>
          </p:cNvPr>
          <p:cNvSpPr/>
          <p:nvPr/>
        </p:nvSpPr>
        <p:spPr>
          <a:xfrm>
            <a:off x="2466972" y="572657"/>
            <a:ext cx="76226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Preuzmite svoj crtež ili ga podijelite  </a:t>
            </a:r>
            <a:endParaRPr lang="nn-NO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216C339-EDDE-4EFD-A4A5-BCAB4FE7C456}"/>
              </a:ext>
            </a:extLst>
          </p:cNvPr>
          <p:cNvSpPr txBox="1"/>
          <p:nvPr/>
        </p:nvSpPr>
        <p:spPr>
          <a:xfrm>
            <a:off x="10484427" y="2306782"/>
            <a:ext cx="86244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625417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7B603ABF-BDEA-4B55-B666-F15DC19DFED4}"/>
              </a:ext>
            </a:extLst>
          </p:cNvPr>
          <p:cNvSpPr/>
          <p:nvPr/>
        </p:nvSpPr>
        <p:spPr>
          <a:xfrm>
            <a:off x="1528793" y="1175394"/>
            <a:ext cx="8801622" cy="43396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hr-HR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Ishodi aktivnosti:</a:t>
            </a:r>
            <a:endParaRPr lang="hr-HR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prepoznati važnost vode za cjelokupni život na Zemlji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promišljati o tome kako pojedinac može doprinijeti očuvanju pitke vode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osmisliti plan izrade digitalnoga rada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koristiti se aplikacijom </a:t>
            </a:r>
            <a:r>
              <a:rPr lang="hr-HR" sz="2800" u="sng" dirty="0">
                <a:solidFill>
                  <a:srgbClr val="0070C0"/>
                </a:solidFill>
                <a:latin typeface="Arial"/>
                <a:cs typeface="Arial"/>
                <a:hlinkClick r:id="rId5"/>
              </a:rPr>
              <a:t>https://www.autodraw.com</a:t>
            </a: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 za stvaranje digitalnoga plakata.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udiozapis 11">
            <a:hlinkClick r:id="" action="ppaction://media"/>
            <a:extLst>
              <a:ext uri="{FF2B5EF4-FFF2-40B4-BE49-F238E27FC236}">
                <a16:creationId xmlns:a16="http://schemas.microsoft.com/office/drawing/2014/main" id="{2915CC85-A573-4724-B9B1-7C96C23EC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2"/>
    </mc:Choice>
    <mc:Fallback xmlns="">
      <p:transition spd="slow" advTm="2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ACD53B32-45B0-4563-8752-831411405372}"/>
              </a:ext>
            </a:extLst>
          </p:cNvPr>
          <p:cNvSpPr/>
          <p:nvPr/>
        </p:nvSpPr>
        <p:spPr>
          <a:xfrm>
            <a:off x="1620183" y="3521866"/>
            <a:ext cx="5117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https://bit.ly/35XmxXx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C4516640-EC62-4CE0-AFC0-217D49BB6B09}"/>
              </a:ext>
            </a:extLst>
          </p:cNvPr>
          <p:cNvSpPr/>
          <p:nvPr/>
        </p:nvSpPr>
        <p:spPr>
          <a:xfrm>
            <a:off x="1448662" y="1112984"/>
            <a:ext cx="5186035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AKTIVNOST ZA KRAJ:</a:t>
            </a:r>
          </a:p>
          <a:p>
            <a:r>
              <a:rPr lang="hr-H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otkrijte  skrivenu  poruku</a:t>
            </a:r>
            <a:endParaRPr lang="nn-NO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learningapps.org/qrcode.php?id=p4ajw5trj20">
            <a:extLst>
              <a:ext uri="{FF2B5EF4-FFF2-40B4-BE49-F238E27FC236}">
                <a16:creationId xmlns:a16="http://schemas.microsoft.com/office/drawing/2014/main" id="{503C6F9C-41ED-4B1A-9BD8-F0F01A49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716" y="1335231"/>
            <a:ext cx="4187537" cy="418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0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5"/>
    </mc:Choice>
    <mc:Fallback xmlns="">
      <p:transition spd="slow" advTm="4633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DBA93CF7-9E87-42AA-8347-4F713D36C067}"/>
              </a:ext>
            </a:extLst>
          </p:cNvPr>
          <p:cNvSpPr/>
          <p:nvPr/>
        </p:nvSpPr>
        <p:spPr>
          <a:xfrm>
            <a:off x="384464" y="2411163"/>
            <a:ext cx="5455227" cy="2677656"/>
          </a:xfrm>
          <a:prstGeom prst="rect">
            <a:avLst/>
          </a:prstGeom>
          <a:solidFill>
            <a:srgbClr val="9ADFF8"/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održava se svake godine 22. ožujka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2060"/>
                </a:solidFill>
                <a:latin typeface="Arial"/>
                <a:cs typeface="Arial"/>
              </a:rPr>
              <a:t>usmjeravanje pozornosti na važnost vode </a:t>
            </a:r>
            <a:endParaRPr lang="hr-H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2060"/>
                </a:solidFill>
                <a:latin typeface="Arial"/>
                <a:cs typeface="Arial"/>
              </a:rPr>
              <a:t>održivo upravljanje slatkom (pitkom) vodom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A439802-7F8F-4073-8D97-2EBDEBB03F8A}"/>
              </a:ext>
            </a:extLst>
          </p:cNvPr>
          <p:cNvSpPr/>
          <p:nvPr/>
        </p:nvSpPr>
        <p:spPr>
          <a:xfrm>
            <a:off x="2282169" y="799053"/>
            <a:ext cx="6683240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 anchor="t">
            <a:spAutoFit/>
          </a:bodyPr>
          <a:lstStyle/>
          <a:p>
            <a:r>
              <a:rPr lang="pl-PL" sz="4400" dirty="0" err="1">
                <a:solidFill>
                  <a:srgbClr val="0070C0"/>
                </a:solidFill>
                <a:latin typeface="Arial"/>
                <a:cs typeface="Arial"/>
              </a:rPr>
              <a:t>Što</a:t>
            </a:r>
            <a:r>
              <a:rPr lang="pl-PL" sz="4400" dirty="0">
                <a:solidFill>
                  <a:srgbClr val="0070C0"/>
                </a:solidFill>
                <a:latin typeface="Arial"/>
                <a:cs typeface="Arial"/>
              </a:rPr>
              <a:t> je </a:t>
            </a:r>
            <a:r>
              <a:rPr lang="pl-PL" sz="4400" dirty="0" err="1">
                <a:solidFill>
                  <a:srgbClr val="0070C0"/>
                </a:solidFill>
                <a:latin typeface="Arial"/>
                <a:cs typeface="Arial"/>
              </a:rPr>
              <a:t>Svjetski</a:t>
            </a:r>
            <a:r>
              <a:rPr lang="pl-PL" sz="4400" dirty="0">
                <a:solidFill>
                  <a:srgbClr val="0070C0"/>
                </a:solidFill>
                <a:latin typeface="Arial"/>
                <a:cs typeface="Arial"/>
              </a:rPr>
              <a:t> dan </a:t>
            </a:r>
            <a:r>
              <a:rPr lang="pl-PL" sz="4400" dirty="0" err="1">
                <a:solidFill>
                  <a:srgbClr val="0070C0"/>
                </a:solidFill>
                <a:latin typeface="Arial"/>
                <a:cs typeface="Arial"/>
              </a:rPr>
              <a:t>voda</a:t>
            </a:r>
            <a:r>
              <a:rPr lang="pl-PL" sz="4400" dirty="0">
                <a:solidFill>
                  <a:srgbClr val="0070C0"/>
                </a:solidFill>
                <a:latin typeface="Arial"/>
                <a:cs typeface="Arial"/>
              </a:rPr>
              <a:t>? </a:t>
            </a:r>
            <a:endParaRPr lang="pl-PL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2E4AF11-483C-43C8-B35C-BB7FE16DD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97627"/>
            <a:ext cx="5956318" cy="396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Audiozapis 13">
            <a:hlinkClick r:id="" action="ppaction://media"/>
            <a:extLst>
              <a:ext uri="{FF2B5EF4-FFF2-40B4-BE49-F238E27FC236}">
                <a16:creationId xmlns:a16="http://schemas.microsoft.com/office/drawing/2014/main" id="{024F9BBC-F76B-4ED7-9B17-7C11508CC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0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5"/>
    </mc:Choice>
    <mc:Fallback xmlns="">
      <p:transition spd="slow" advTm="28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8EE8A558-C466-498C-B51C-7803D5A8BB0B}"/>
              </a:ext>
            </a:extLst>
          </p:cNvPr>
          <p:cNvSpPr/>
          <p:nvPr/>
        </p:nvSpPr>
        <p:spPr>
          <a:xfrm>
            <a:off x="554181" y="2126284"/>
            <a:ext cx="5659582" cy="32008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hr-HR" sz="2000" dirty="0">
                <a:solidFill>
                  <a:srgbClr val="0070C0"/>
                </a:solidFill>
                <a:latin typeface="Arial"/>
                <a:cs typeface="Arial"/>
              </a:rPr>
              <a:t>Zemlju još nazivamo Plavim planetom. </a:t>
            </a:r>
            <a:endParaRPr lang="hr-H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solidFill>
                  <a:srgbClr val="0070C0"/>
                </a:solidFill>
                <a:latin typeface="Arial"/>
                <a:cs typeface="Arial"/>
              </a:rPr>
              <a:t>75 % Zemljine površine pokriva voda. </a:t>
            </a:r>
            <a:endParaRPr lang="hr-H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Nije sva za piće: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70C0"/>
                </a:solidFill>
                <a:latin typeface="Arial"/>
                <a:cs typeface="Arial"/>
              </a:rPr>
              <a:t>otprilike 97 % slane je vode</a:t>
            </a:r>
          </a:p>
          <a:p>
            <a:endParaRPr lang="hr-H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70C0"/>
                </a:solidFill>
                <a:latin typeface="Arial"/>
                <a:cs typeface="Arial"/>
              </a:rPr>
              <a:t>2 % nalazi se u ledenjacima</a:t>
            </a:r>
          </a:p>
          <a:p>
            <a:endParaRPr lang="hr-H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70C0"/>
                </a:solidFill>
                <a:highlight>
                  <a:srgbClr val="FFFF00"/>
                </a:highlight>
                <a:latin typeface="Arial"/>
                <a:cs typeface="Arial"/>
              </a:rPr>
              <a:t>samo je 1 % slatke vode za piće. </a:t>
            </a:r>
            <a:endParaRPr lang="hr-HR" sz="2400" dirty="0">
              <a:solidFill>
                <a:srgbClr val="0070C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58FC30E9-BA4D-45C1-8EF5-6ED3039D4498}"/>
              </a:ext>
            </a:extLst>
          </p:cNvPr>
          <p:cNvSpPr/>
          <p:nvPr/>
        </p:nvSpPr>
        <p:spPr>
          <a:xfrm>
            <a:off x="2469204" y="577447"/>
            <a:ext cx="8058616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 anchor="t">
            <a:spAutoFit/>
          </a:bodyPr>
          <a:lstStyle/>
          <a:p>
            <a:r>
              <a:rPr lang="pl-PL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Zašto je voda toliko važna da joj treba </a:t>
            </a:r>
          </a:p>
          <a:p>
            <a:pPr algn="ctr"/>
            <a:r>
              <a:rPr lang="pl-PL" sz="3600" dirty="0" err="1">
                <a:solidFill>
                  <a:srgbClr val="0070C0"/>
                </a:solidFill>
                <a:latin typeface="Arial"/>
                <a:cs typeface="Arial"/>
              </a:rPr>
              <a:t>vlastiti</a:t>
            </a:r>
            <a:r>
              <a:rPr lang="pl-PL" sz="36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pl-PL" sz="3600" dirty="0" err="1">
                <a:solidFill>
                  <a:srgbClr val="0070C0"/>
                </a:solidFill>
                <a:latin typeface="Arial"/>
                <a:cs typeface="Arial"/>
              </a:rPr>
              <a:t>svjetski</a:t>
            </a:r>
            <a:r>
              <a:rPr lang="pl-PL" sz="3600" dirty="0">
                <a:solidFill>
                  <a:srgbClr val="0070C0"/>
                </a:solidFill>
                <a:latin typeface="Arial"/>
                <a:cs typeface="Arial"/>
              </a:rPr>
              <a:t> dan?  </a:t>
            </a:r>
            <a:endParaRPr lang="pl-PL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Grafikon 10">
            <a:extLst>
              <a:ext uri="{FF2B5EF4-FFF2-40B4-BE49-F238E27FC236}">
                <a16:creationId xmlns:a16="http://schemas.microsoft.com/office/drawing/2014/main" id="{E5E98766-2735-47EE-97BD-F6A43CEF7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868878"/>
              </p:ext>
            </p:extLst>
          </p:nvPr>
        </p:nvGraphicFramePr>
        <p:xfrm>
          <a:off x="6373911" y="1958977"/>
          <a:ext cx="5659581" cy="3813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9" name="Audiozapis 18">
            <a:hlinkClick r:id="" action="ppaction://media"/>
            <a:extLst>
              <a:ext uri="{FF2B5EF4-FFF2-40B4-BE49-F238E27FC236}">
                <a16:creationId xmlns:a16="http://schemas.microsoft.com/office/drawing/2014/main" id="{FE3A182D-EAE0-432D-9486-06D2B7A06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84"/>
    </mc:Choice>
    <mc:Fallback xmlns="">
      <p:transition spd="slow" advTm="6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1BD6D226-0226-42A6-A842-6A18BCDB8766}"/>
              </a:ext>
            </a:extLst>
          </p:cNvPr>
          <p:cNvSpPr/>
          <p:nvPr/>
        </p:nvSpPr>
        <p:spPr>
          <a:xfrm>
            <a:off x="5484668" y="465966"/>
            <a:ext cx="6516834" cy="3906982"/>
          </a:xfrm>
          <a:prstGeom prst="wedgeEllipseCallout">
            <a:avLst>
              <a:gd name="adj1" fmla="val -63196"/>
              <a:gd name="adj2" fmla="val 3531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hr-HR" sz="20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Ja sam kapljica vode, simbol sam </a:t>
            </a:r>
            <a:r>
              <a:rPr lang="hr-HR" sz="2000" dirty="0">
                <a:solidFill>
                  <a:schemeClr val="bg1"/>
                </a:solidFill>
                <a:latin typeface="Arial"/>
                <a:cs typeface="Arial"/>
              </a:rPr>
              <a:t>Svjetskoga dana voda. </a:t>
            </a:r>
            <a:endParaRPr lang="hr-H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Dolazim s kišom. Tečem rijekama i potocima, punim jezera i mora. U rana jutra pojavljujem se u obliku rose na biljkama. U svakoj sam pahuljici snijega ili čaši vode koju popijete. </a:t>
            </a:r>
            <a:endParaRPr lang="hr-HR" sz="2000" dirty="0">
              <a:solidFill>
                <a:schemeClr val="bg1"/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29B8A20-4F2E-4520-A6AE-CEA8165B2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7" y="717503"/>
            <a:ext cx="4010890" cy="2486734"/>
          </a:xfrm>
          <a:prstGeom prst="rect">
            <a:avLst/>
          </a:prstGeom>
        </p:spPr>
      </p:pic>
      <p:pic>
        <p:nvPicPr>
          <p:cNvPr id="9" name="Picture 6" descr="Glass, Water, Png">
            <a:extLst>
              <a:ext uri="{FF2B5EF4-FFF2-40B4-BE49-F238E27FC236}">
                <a16:creationId xmlns:a16="http://schemas.microsoft.com/office/drawing/2014/main" id="{CFAB19A5-B645-43CC-9F15-4A08C689B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801" y="4313100"/>
            <a:ext cx="2001983" cy="150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now, Winter, Mittens, Snowflake, Cold, Season">
            <a:extLst>
              <a:ext uri="{FF2B5EF4-FFF2-40B4-BE49-F238E27FC236}">
                <a16:creationId xmlns:a16="http://schemas.microsoft.com/office/drawing/2014/main" id="{257D9CF1-B9AE-48F9-B88E-E5EEE0D5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79" y="4313100"/>
            <a:ext cx="2725720" cy="181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616D2B3-1541-4BA4-9AAF-C649535F31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6" y="3359521"/>
            <a:ext cx="3476200" cy="245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9CB5482C-0D30-4EE5-9AF7-5C6434A0B3AD}"/>
              </a:ext>
            </a:extLst>
          </p:cNvPr>
          <p:cNvGrpSpPr/>
          <p:nvPr/>
        </p:nvGrpSpPr>
        <p:grpSpPr>
          <a:xfrm>
            <a:off x="2992582" y="2815936"/>
            <a:ext cx="2492086" cy="3555317"/>
            <a:chOff x="2164773" y="2742652"/>
            <a:chExt cx="2382981" cy="3377611"/>
          </a:xfrm>
        </p:grpSpPr>
        <p:pic>
          <p:nvPicPr>
            <p:cNvPr id="3" name="Slika 2">
              <a:extLst>
                <a:ext uri="{FF2B5EF4-FFF2-40B4-BE49-F238E27FC236}">
                  <a16:creationId xmlns:a16="http://schemas.microsoft.com/office/drawing/2014/main" id="{A9AD9BDC-C9A1-4C34-80B6-FB9AF18F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64773" y="2742652"/>
              <a:ext cx="2382981" cy="3377611"/>
            </a:xfrm>
            <a:prstGeom prst="rect">
              <a:avLst/>
            </a:prstGeom>
          </p:spPr>
        </p:pic>
        <p:sp>
          <p:nvSpPr>
            <p:cNvPr id="2" name="Elipsa 1">
              <a:extLst>
                <a:ext uri="{FF2B5EF4-FFF2-40B4-BE49-F238E27FC236}">
                  <a16:creationId xmlns:a16="http://schemas.microsoft.com/office/drawing/2014/main" id="{7CDCB987-3F7B-40DA-AEF2-096F23E76878}"/>
                </a:ext>
              </a:extLst>
            </p:cNvPr>
            <p:cNvSpPr/>
            <p:nvPr/>
          </p:nvSpPr>
          <p:spPr>
            <a:xfrm>
              <a:off x="3002973" y="4270664"/>
              <a:ext cx="114300" cy="1662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Elipsa 5">
              <a:extLst>
                <a:ext uri="{FF2B5EF4-FFF2-40B4-BE49-F238E27FC236}">
                  <a16:creationId xmlns:a16="http://schemas.microsoft.com/office/drawing/2014/main" id="{E8C25BA0-04DD-49C6-B019-4075B8F031F2}"/>
                </a:ext>
              </a:extLst>
            </p:cNvPr>
            <p:cNvSpPr/>
            <p:nvPr/>
          </p:nvSpPr>
          <p:spPr>
            <a:xfrm>
              <a:off x="3356264" y="4285437"/>
              <a:ext cx="114300" cy="1662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" name="Luk 3">
              <a:extLst>
                <a:ext uri="{FF2B5EF4-FFF2-40B4-BE49-F238E27FC236}">
                  <a16:creationId xmlns:a16="http://schemas.microsoft.com/office/drawing/2014/main" id="{B203BFAD-3479-4D17-807D-BD10AFD916E7}"/>
                </a:ext>
              </a:extLst>
            </p:cNvPr>
            <p:cNvSpPr/>
            <p:nvPr/>
          </p:nvSpPr>
          <p:spPr>
            <a:xfrm rot="3466729" flipV="1">
              <a:off x="3111178" y="4320769"/>
              <a:ext cx="490172" cy="673665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6" name="Audiozapis 15">
            <a:hlinkClick r:id="" action="ppaction://media"/>
            <a:extLst>
              <a:ext uri="{FF2B5EF4-FFF2-40B4-BE49-F238E27FC236}">
                <a16:creationId xmlns:a16="http://schemas.microsoft.com/office/drawing/2014/main" id="{32158FF2-F541-4039-BA6A-3FC12B7C6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61"/>
    </mc:Choice>
    <mc:Fallback xmlns="">
      <p:transition spd="slow" advTm="3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52C5FE29-3A14-409F-B918-DB8CB3851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7001">
            <a:off x="7741029" y="0"/>
            <a:ext cx="4448175" cy="68580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A6BB3A27-53DC-47A4-9AEF-1DAD5EF65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09" y="135084"/>
            <a:ext cx="4448175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32B7B6AF-357F-40CF-B742-653248359E9B}"/>
              </a:ext>
            </a:extLst>
          </p:cNvPr>
          <p:cNvSpPr/>
          <p:nvPr/>
        </p:nvSpPr>
        <p:spPr>
          <a:xfrm>
            <a:off x="917863" y="1782771"/>
            <a:ext cx="9088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blačić za govor: pravokutnik sa zaobljenim kutovima 6">
            <a:extLst>
              <a:ext uri="{FF2B5EF4-FFF2-40B4-BE49-F238E27FC236}">
                <a16:creationId xmlns:a16="http://schemas.microsoft.com/office/drawing/2014/main" id="{4BEE36EB-924B-474E-B2E2-C39736070412}"/>
              </a:ext>
            </a:extLst>
          </p:cNvPr>
          <p:cNvSpPr/>
          <p:nvPr/>
        </p:nvSpPr>
        <p:spPr>
          <a:xfrm>
            <a:off x="379112" y="1009217"/>
            <a:ext cx="4204788" cy="1947217"/>
          </a:xfrm>
          <a:prstGeom prst="wedgeRoundRectCallout">
            <a:avLst>
              <a:gd name="adj1" fmla="val 801"/>
              <a:gd name="adj2" fmla="val 939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Mislite li da je voda jednako dostupna svoj djeci na svijetu?</a:t>
            </a:r>
          </a:p>
          <a:p>
            <a:pPr algn="ctr"/>
            <a:endParaRPr lang="hr-HR" dirty="0"/>
          </a:p>
        </p:txBody>
      </p:sp>
      <p:pic>
        <p:nvPicPr>
          <p:cNvPr id="2050" name="Picture 2" descr="Children, River, Water, The Bath, Splash, Boys">
            <a:extLst>
              <a:ext uri="{FF2B5EF4-FFF2-40B4-BE49-F238E27FC236}">
                <a16:creationId xmlns:a16="http://schemas.microsoft.com/office/drawing/2014/main" id="{51F91A64-6C11-42BB-BC24-82471FD9D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51" y="703339"/>
            <a:ext cx="3953824" cy="259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2E6E5C3-1423-4251-BF25-34B966C5BD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3481" y="3356234"/>
            <a:ext cx="3632383" cy="2474561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39E46E69-5EEC-42F0-9D53-4D01252C9E2C}"/>
              </a:ext>
            </a:extLst>
          </p:cNvPr>
          <p:cNvGrpSpPr/>
          <p:nvPr/>
        </p:nvGrpSpPr>
        <p:grpSpPr>
          <a:xfrm>
            <a:off x="1271155" y="3181029"/>
            <a:ext cx="2251363" cy="3163829"/>
            <a:chOff x="2164773" y="2742652"/>
            <a:chExt cx="2382981" cy="3377611"/>
          </a:xfrm>
        </p:grpSpPr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26B67D82-2CC4-4B43-96B6-A414474BE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64773" y="2742652"/>
              <a:ext cx="2382981" cy="3377611"/>
            </a:xfrm>
            <a:prstGeom prst="rect">
              <a:avLst/>
            </a:prstGeom>
          </p:spPr>
        </p:pic>
        <p:sp>
          <p:nvSpPr>
            <p:cNvPr id="11" name="Elipsa 10">
              <a:extLst>
                <a:ext uri="{FF2B5EF4-FFF2-40B4-BE49-F238E27FC236}">
                  <a16:creationId xmlns:a16="http://schemas.microsoft.com/office/drawing/2014/main" id="{448AC79E-59D8-4E1D-B91A-F68C2762441A}"/>
                </a:ext>
              </a:extLst>
            </p:cNvPr>
            <p:cNvSpPr/>
            <p:nvPr/>
          </p:nvSpPr>
          <p:spPr>
            <a:xfrm>
              <a:off x="3002973" y="4270664"/>
              <a:ext cx="114300" cy="1662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Elipsa 11">
              <a:extLst>
                <a:ext uri="{FF2B5EF4-FFF2-40B4-BE49-F238E27FC236}">
                  <a16:creationId xmlns:a16="http://schemas.microsoft.com/office/drawing/2014/main" id="{B9DD6669-E4D7-4C1C-994A-47C748AF484B}"/>
                </a:ext>
              </a:extLst>
            </p:cNvPr>
            <p:cNvSpPr/>
            <p:nvPr/>
          </p:nvSpPr>
          <p:spPr>
            <a:xfrm>
              <a:off x="3356264" y="4285437"/>
              <a:ext cx="114300" cy="1662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3" name="Luk 12">
              <a:extLst>
                <a:ext uri="{FF2B5EF4-FFF2-40B4-BE49-F238E27FC236}">
                  <a16:creationId xmlns:a16="http://schemas.microsoft.com/office/drawing/2014/main" id="{3D82D84E-E073-430A-8B6A-82E3F5E3AC17}"/>
                </a:ext>
              </a:extLst>
            </p:cNvPr>
            <p:cNvSpPr/>
            <p:nvPr/>
          </p:nvSpPr>
          <p:spPr>
            <a:xfrm rot="3466729" flipV="1">
              <a:off x="3111178" y="4320769"/>
              <a:ext cx="490172" cy="673665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Audiozapis 16">
            <a:hlinkClick r:id="" action="ppaction://media"/>
            <a:extLst>
              <a:ext uri="{FF2B5EF4-FFF2-40B4-BE49-F238E27FC236}">
                <a16:creationId xmlns:a16="http://schemas.microsoft.com/office/drawing/2014/main" id="{3C27BA76-673C-41E8-AF47-F4F759C63E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1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5"/>
    </mc:Choice>
    <mc:Fallback xmlns="">
      <p:transition spd="slow" advTm="31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32B7B6AF-357F-40CF-B742-653248359E9B}"/>
              </a:ext>
            </a:extLst>
          </p:cNvPr>
          <p:cNvSpPr/>
          <p:nvPr/>
        </p:nvSpPr>
        <p:spPr>
          <a:xfrm>
            <a:off x="917863" y="1782771"/>
            <a:ext cx="9088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blačić za govor: pravokutnik sa zaobljenim kutovima 6">
            <a:extLst>
              <a:ext uri="{FF2B5EF4-FFF2-40B4-BE49-F238E27FC236}">
                <a16:creationId xmlns:a16="http://schemas.microsoft.com/office/drawing/2014/main" id="{4BEE36EB-924B-474E-B2E2-C39736070412}"/>
              </a:ext>
            </a:extLst>
          </p:cNvPr>
          <p:cNvSpPr/>
          <p:nvPr/>
        </p:nvSpPr>
        <p:spPr>
          <a:xfrm>
            <a:off x="301390" y="1039091"/>
            <a:ext cx="4343346" cy="2172610"/>
          </a:xfrm>
          <a:prstGeom prst="wedgeRoundRectCallout">
            <a:avLst>
              <a:gd name="adj1" fmla="val 801"/>
              <a:gd name="adj2" fmla="val 939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r-HR" sz="2800" dirty="0">
                <a:latin typeface="Arial"/>
                <a:cs typeface="Arial"/>
              </a:rPr>
              <a:t>Što bi moglo utjecati na količinu vode na nekome mjestu?</a:t>
            </a:r>
            <a:r>
              <a:rPr lang="hr-HR" sz="3200" dirty="0">
                <a:latin typeface="Arial"/>
                <a:cs typeface="Arial"/>
              </a:rPr>
              <a:t> </a:t>
            </a:r>
            <a:endParaRPr lang="hr-HR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57B85D1-D04F-4993-811D-54FAEBFF93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697" y="1255708"/>
            <a:ext cx="3471836" cy="217261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EB23032-315B-4E3E-8E25-EDCDDC8A7D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697" y="3512126"/>
            <a:ext cx="6820766" cy="229639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5138317B-5CDE-46B5-B9FF-EE06BF875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658" y="1255707"/>
            <a:ext cx="3252805" cy="2182937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1CD2816E-90FF-4C81-A101-F66588367E58}"/>
              </a:ext>
            </a:extLst>
          </p:cNvPr>
          <p:cNvGrpSpPr/>
          <p:nvPr/>
        </p:nvGrpSpPr>
        <p:grpSpPr>
          <a:xfrm>
            <a:off x="1104900" y="3211701"/>
            <a:ext cx="2251363" cy="3163829"/>
            <a:chOff x="2164773" y="2742652"/>
            <a:chExt cx="2382981" cy="3377611"/>
          </a:xfrm>
        </p:grpSpPr>
        <p:pic>
          <p:nvPicPr>
            <p:cNvPr id="9" name="Slika 8">
              <a:extLst>
                <a:ext uri="{FF2B5EF4-FFF2-40B4-BE49-F238E27FC236}">
                  <a16:creationId xmlns:a16="http://schemas.microsoft.com/office/drawing/2014/main" id="{8E127A3B-0631-4C64-9DCA-CAA2A9369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64773" y="2742652"/>
              <a:ext cx="2382981" cy="3377611"/>
            </a:xfrm>
            <a:prstGeom prst="rect">
              <a:avLst/>
            </a:prstGeom>
          </p:spPr>
        </p:pic>
        <p:sp>
          <p:nvSpPr>
            <p:cNvPr id="10" name="Elipsa 9">
              <a:extLst>
                <a:ext uri="{FF2B5EF4-FFF2-40B4-BE49-F238E27FC236}">
                  <a16:creationId xmlns:a16="http://schemas.microsoft.com/office/drawing/2014/main" id="{5700DF0E-B402-4048-BB3A-9A527449453F}"/>
                </a:ext>
              </a:extLst>
            </p:cNvPr>
            <p:cNvSpPr/>
            <p:nvPr/>
          </p:nvSpPr>
          <p:spPr>
            <a:xfrm>
              <a:off x="3002973" y="4270664"/>
              <a:ext cx="114300" cy="1662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Elipsa 11">
              <a:extLst>
                <a:ext uri="{FF2B5EF4-FFF2-40B4-BE49-F238E27FC236}">
                  <a16:creationId xmlns:a16="http://schemas.microsoft.com/office/drawing/2014/main" id="{256307AE-65BA-4A1D-80FA-328F7BB2C5C4}"/>
                </a:ext>
              </a:extLst>
            </p:cNvPr>
            <p:cNvSpPr/>
            <p:nvPr/>
          </p:nvSpPr>
          <p:spPr>
            <a:xfrm>
              <a:off x="3356264" y="4285437"/>
              <a:ext cx="114300" cy="1662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Luk 13">
              <a:extLst>
                <a:ext uri="{FF2B5EF4-FFF2-40B4-BE49-F238E27FC236}">
                  <a16:creationId xmlns:a16="http://schemas.microsoft.com/office/drawing/2014/main" id="{B565B2C6-C28C-4458-9600-7640A369DC82}"/>
                </a:ext>
              </a:extLst>
            </p:cNvPr>
            <p:cNvSpPr/>
            <p:nvPr/>
          </p:nvSpPr>
          <p:spPr>
            <a:xfrm rot="3466729" flipV="1">
              <a:off x="3111178" y="4320769"/>
              <a:ext cx="490172" cy="673665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Audiozapis 16">
            <a:hlinkClick r:id="" action="ppaction://media"/>
            <a:extLst>
              <a:ext uri="{FF2B5EF4-FFF2-40B4-BE49-F238E27FC236}">
                <a16:creationId xmlns:a16="http://schemas.microsoft.com/office/drawing/2014/main" id="{44E87C16-D361-466C-AE5D-CC6F3708AF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0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2"/>
    </mc:Choice>
    <mc:Fallback xmlns="">
      <p:transition spd="slow" advTm="26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A061FE56-2CCE-4B00-88BE-162C3228957F}"/>
              </a:ext>
            </a:extLst>
          </p:cNvPr>
          <p:cNvSpPr/>
          <p:nvPr/>
        </p:nvSpPr>
        <p:spPr>
          <a:xfrm>
            <a:off x="935182" y="644237"/>
            <a:ext cx="5122715" cy="272241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2AB6AD67-CEE3-4095-B46E-9AF89D7FCB69}"/>
              </a:ext>
            </a:extLst>
          </p:cNvPr>
          <p:cNvSpPr/>
          <p:nvPr/>
        </p:nvSpPr>
        <p:spPr>
          <a:xfrm>
            <a:off x="6057899" y="644237"/>
            <a:ext cx="5198919" cy="2722418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70C170A7-1B0C-4C50-BCCE-B25F215DD69B}"/>
              </a:ext>
            </a:extLst>
          </p:cNvPr>
          <p:cNvSpPr/>
          <p:nvPr/>
        </p:nvSpPr>
        <p:spPr>
          <a:xfrm>
            <a:off x="935182" y="3366656"/>
            <a:ext cx="5122719" cy="2441862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5C74E421-2973-4124-B9A6-1923ACED32F2}"/>
              </a:ext>
            </a:extLst>
          </p:cNvPr>
          <p:cNvSpPr/>
          <p:nvPr/>
        </p:nvSpPr>
        <p:spPr>
          <a:xfrm>
            <a:off x="6057899" y="3366657"/>
            <a:ext cx="5198917" cy="2441862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2" name="Audiozapis 11">
            <a:hlinkClick r:id="" action="ppaction://media"/>
            <a:extLst>
              <a:ext uri="{FF2B5EF4-FFF2-40B4-BE49-F238E27FC236}">
                <a16:creationId xmlns:a16="http://schemas.microsoft.com/office/drawing/2014/main" id="{23E50607-33F3-4EBB-B726-D96141AA7E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04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4"/>
    </mc:Choice>
    <mc:Fallback xmlns="">
      <p:transition spd="slow" advTm="28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32B7B6AF-357F-40CF-B742-653248359E9B}"/>
              </a:ext>
            </a:extLst>
          </p:cNvPr>
          <p:cNvSpPr/>
          <p:nvPr/>
        </p:nvSpPr>
        <p:spPr>
          <a:xfrm>
            <a:off x="917863" y="1782771"/>
            <a:ext cx="9088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blačić za govor: pravokutnik sa zaobljenim kutovima 6">
            <a:extLst>
              <a:ext uri="{FF2B5EF4-FFF2-40B4-BE49-F238E27FC236}">
                <a16:creationId xmlns:a16="http://schemas.microsoft.com/office/drawing/2014/main" id="{4BEE36EB-924B-474E-B2E2-C39736070412}"/>
              </a:ext>
            </a:extLst>
          </p:cNvPr>
          <p:cNvSpPr/>
          <p:nvPr/>
        </p:nvSpPr>
        <p:spPr>
          <a:xfrm>
            <a:off x="626972" y="958561"/>
            <a:ext cx="4495746" cy="2048529"/>
          </a:xfrm>
          <a:prstGeom prst="wedgeRoundRectCallout">
            <a:avLst>
              <a:gd name="adj1" fmla="val 801"/>
              <a:gd name="adj2" fmla="val 939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Kakva je situacija u Hrvatskoj?</a:t>
            </a:r>
          </a:p>
          <a:p>
            <a:pPr algn="ctr"/>
            <a:endParaRPr lang="hr-HR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5C696F2F-DF01-44C3-B3AC-D90E3C20CB48}"/>
              </a:ext>
            </a:extLst>
          </p:cNvPr>
          <p:cNvGrpSpPr/>
          <p:nvPr/>
        </p:nvGrpSpPr>
        <p:grpSpPr>
          <a:xfrm>
            <a:off x="1634836" y="3315610"/>
            <a:ext cx="2251363" cy="3163829"/>
            <a:chOff x="2164773" y="2742652"/>
            <a:chExt cx="2382981" cy="3377611"/>
          </a:xfrm>
        </p:grpSpPr>
        <p:pic>
          <p:nvPicPr>
            <p:cNvPr id="9" name="Slika 8">
              <a:extLst>
                <a:ext uri="{FF2B5EF4-FFF2-40B4-BE49-F238E27FC236}">
                  <a16:creationId xmlns:a16="http://schemas.microsoft.com/office/drawing/2014/main" id="{F2587448-34F5-4C94-AA03-08D42DDE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64773" y="2742652"/>
              <a:ext cx="2382981" cy="3377611"/>
            </a:xfrm>
            <a:prstGeom prst="rect">
              <a:avLst/>
            </a:prstGeom>
          </p:spPr>
        </p:pic>
        <p:sp>
          <p:nvSpPr>
            <p:cNvPr id="10" name="Elipsa 9">
              <a:extLst>
                <a:ext uri="{FF2B5EF4-FFF2-40B4-BE49-F238E27FC236}">
                  <a16:creationId xmlns:a16="http://schemas.microsoft.com/office/drawing/2014/main" id="{26242603-23F5-4397-8707-E7BEBA96F1EC}"/>
                </a:ext>
              </a:extLst>
            </p:cNvPr>
            <p:cNvSpPr/>
            <p:nvPr/>
          </p:nvSpPr>
          <p:spPr>
            <a:xfrm>
              <a:off x="3002973" y="4270664"/>
              <a:ext cx="114300" cy="1662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Elipsa 10">
              <a:extLst>
                <a:ext uri="{FF2B5EF4-FFF2-40B4-BE49-F238E27FC236}">
                  <a16:creationId xmlns:a16="http://schemas.microsoft.com/office/drawing/2014/main" id="{82033C79-4E01-4073-B0FC-D6B8FB10D746}"/>
                </a:ext>
              </a:extLst>
            </p:cNvPr>
            <p:cNvSpPr/>
            <p:nvPr/>
          </p:nvSpPr>
          <p:spPr>
            <a:xfrm>
              <a:off x="3356264" y="4285437"/>
              <a:ext cx="114300" cy="1662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Luk 11">
              <a:extLst>
                <a:ext uri="{FF2B5EF4-FFF2-40B4-BE49-F238E27FC236}">
                  <a16:creationId xmlns:a16="http://schemas.microsoft.com/office/drawing/2014/main" id="{7B1D99CE-54E8-4C99-8B71-F359AE290E8C}"/>
                </a:ext>
              </a:extLst>
            </p:cNvPr>
            <p:cNvSpPr/>
            <p:nvPr/>
          </p:nvSpPr>
          <p:spPr>
            <a:xfrm rot="3466729" flipV="1">
              <a:off x="3111178" y="4320769"/>
              <a:ext cx="490172" cy="673665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5" name="Pravokutnik 4">
            <a:extLst>
              <a:ext uri="{FF2B5EF4-FFF2-40B4-BE49-F238E27FC236}">
                <a16:creationId xmlns:a16="http://schemas.microsoft.com/office/drawing/2014/main" id="{7AA0305E-39C4-4778-A9EC-506E2D654057}"/>
              </a:ext>
            </a:extLst>
          </p:cNvPr>
          <p:cNvSpPr/>
          <p:nvPr/>
        </p:nvSpPr>
        <p:spPr>
          <a:xfrm>
            <a:off x="6095999" y="813275"/>
            <a:ext cx="5552209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hr-HR" sz="2000" dirty="0">
                <a:solidFill>
                  <a:srgbClr val="0070C0"/>
                </a:solidFill>
                <a:latin typeface="Arial"/>
                <a:cs typeface="Arial"/>
              </a:rPr>
              <a:t>UNESCO-ovo izvješće o dostupnosti vode i bogatstvu izvora Hrvatsku pak smješta među prvih pet u Europi i među 40-ak najbogatijih zemalja svijeta.</a:t>
            </a:r>
          </a:p>
        </p:txBody>
      </p:sp>
      <p:pic>
        <p:nvPicPr>
          <p:cNvPr id="3074" name="Picture 2" descr="National Park, Waterfall, Plitvice Lakes, Croatia">
            <a:extLst>
              <a:ext uri="{FF2B5EF4-FFF2-40B4-BE49-F238E27FC236}">
                <a16:creationId xmlns:a16="http://schemas.microsoft.com/office/drawing/2014/main" id="{5A142787-92A4-4D96-B6F4-F68F5A29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18" y="2276399"/>
            <a:ext cx="5079970" cy="3386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zapis 15">
            <a:hlinkClick r:id="" action="ppaction://media"/>
            <a:extLst>
              <a:ext uri="{FF2B5EF4-FFF2-40B4-BE49-F238E27FC236}">
                <a16:creationId xmlns:a16="http://schemas.microsoft.com/office/drawing/2014/main" id="{B10E4617-BFA1-4AB6-A13C-2A1DF0AAA7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8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9"/>
    </mc:Choice>
    <mc:Fallback xmlns="">
      <p:transition spd="slow" advTm="17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5|7.8|2.1|2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9.2|2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9|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6|5.7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9|6.3|2.8|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6|0.7|25.9|2.1"/>
</p:tagLst>
</file>

<file path=ppt/theme/theme1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5610D1D3-D29F-4FBF-B833-68BC22585F07}" vid="{09EF8C6F-E890-41AF-8CEC-C03A85828729}"/>
    </a:ext>
  </a:extLst>
</a:theme>
</file>

<file path=ppt/theme/theme2.xml><?xml version="1.0" encoding="utf-8"?>
<a:theme xmlns:a="http://schemas.openxmlformats.org/drawingml/2006/main" name="Značka">
  <a:themeElements>
    <a:clrScheme name="Značka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Značka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čk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2B645863A9A644AC0F5DF9843623BA" ma:contentTypeVersion="7" ma:contentTypeDescription="Create a new document." ma:contentTypeScope="" ma:versionID="a94792ec7046bb6ee99a7ae0ccedcd79">
  <xsd:schema xmlns:xsd="http://www.w3.org/2001/XMLSchema" xmlns:xs="http://www.w3.org/2001/XMLSchema" xmlns:p="http://schemas.microsoft.com/office/2006/metadata/properties" xmlns:ns2="fe5bea7e-3616-41dc-8fa0-d5e0ae377d0b" targetNamespace="http://schemas.microsoft.com/office/2006/metadata/properties" ma:root="true" ma:fieldsID="c68193f4adebb3e337eff1a40e808b3d" ns2:_="">
    <xsd:import namespace="fe5bea7e-3616-41dc-8fa0-d5e0ae377d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bea7e-3616-41dc-8fa0-d5e0ae377d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4DB54F-FD08-42C2-9682-846CD1314F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E29A2D-E997-47CD-859F-125D5968F0B1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fe5bea7e-3616-41dc-8fa0-d5e0ae377d0b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D26C89C-DEF3-44A0-AC60-C919AD5B96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5bea7e-3616-41dc-8fa0-d5e0ae377d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6820</TotalTime>
  <Words>644</Words>
  <Application>Microsoft Office PowerPoint</Application>
  <PresentationFormat>Široki zaslon</PresentationFormat>
  <Paragraphs>107</Paragraphs>
  <Slides>20</Slides>
  <Notes>12</Notes>
  <HiddenSlides>0</HiddenSlides>
  <MMClips>14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Gill Sans MT</vt:lpstr>
      <vt:lpstr>Impact</vt:lpstr>
      <vt:lpstr>inherit</vt:lpstr>
      <vt:lpstr>Roboto</vt:lpstr>
      <vt:lpstr>Times New Roman</vt:lpstr>
      <vt:lpstr>Theme3</vt:lpstr>
      <vt:lpstr>Značka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MZO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Blaženka Knežević</dc:creator>
  <cp:lastModifiedBy>Blaženka Knežević</cp:lastModifiedBy>
  <cp:revision>930</cp:revision>
  <dcterms:created xsi:type="dcterms:W3CDTF">2020-09-02T18:02:55Z</dcterms:created>
  <dcterms:modified xsi:type="dcterms:W3CDTF">2024-06-11T22:04:27Z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0x010100582B645863A9A644AC0F5DF9843623BA</vt:lpwstr>
  </property>
</Properties>
</file>