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36"/>
  </p:notesMasterIdLst>
  <p:sldIdLst>
    <p:sldId id="298" r:id="rId2"/>
    <p:sldId id="299" r:id="rId3"/>
    <p:sldId id="256" r:id="rId4"/>
    <p:sldId id="257" r:id="rId5"/>
    <p:sldId id="258" r:id="rId6"/>
    <p:sldId id="274" r:id="rId7"/>
    <p:sldId id="281" r:id="rId8"/>
    <p:sldId id="259" r:id="rId9"/>
    <p:sldId id="275" r:id="rId10"/>
    <p:sldId id="260" r:id="rId11"/>
    <p:sldId id="269" r:id="rId12"/>
    <p:sldId id="265" r:id="rId13"/>
    <p:sldId id="271" r:id="rId14"/>
    <p:sldId id="263" r:id="rId15"/>
    <p:sldId id="272" r:id="rId16"/>
    <p:sldId id="285" r:id="rId17"/>
    <p:sldId id="283" r:id="rId18"/>
    <p:sldId id="284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300" r:id="rId30"/>
    <p:sldId id="297" r:id="rId31"/>
    <p:sldId id="304" r:id="rId32"/>
    <p:sldId id="305" r:id="rId33"/>
    <p:sldId id="302" r:id="rId34"/>
    <p:sldId id="303" r:id="rId35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86380" autoAdjust="0"/>
  </p:normalViewPr>
  <p:slideViewPr>
    <p:cSldViewPr>
      <p:cViewPr varScale="1">
        <p:scale>
          <a:sx n="60" d="100"/>
          <a:sy n="60" d="100"/>
        </p:scale>
        <p:origin x="142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35AA0-D1F2-4CC0-BBBE-B092F2B1B41B}" type="datetimeFigureOut">
              <a:rPr lang="hr-HR" smtClean="0"/>
              <a:pPr/>
              <a:t>5.11.2019.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6657A1-9725-4BD3-A773-543ACC4093B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079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6657A1-9725-4BD3-A773-543ACC4093B1}" type="slidenum">
              <a:rPr lang="hr-HR" smtClean="0"/>
              <a:pPr/>
              <a:t>3</a:t>
            </a:fld>
            <a:endParaRPr lang="hr-H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6657A1-9725-4BD3-A773-543ACC4093B1}" type="slidenum">
              <a:rPr lang="hr-HR" smtClean="0"/>
              <a:pPr/>
              <a:t>4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slov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22" name="Podnaslov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r-HR"/>
              <a:t>Kliknite da biste uredili stil podnaslova matrice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5355A-E542-4B4C-AC5C-6BCEED35C591}" type="datetimeFigureOut">
              <a:rPr lang="hr-HR" smtClean="0"/>
              <a:pPr/>
              <a:t>5.11.2019.</a:t>
            </a:fld>
            <a:endParaRPr lang="hr-HR"/>
          </a:p>
        </p:txBody>
      </p:sp>
      <p:sp>
        <p:nvSpPr>
          <p:cNvPr id="20" name="Rezervirano mjesto podnožja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Rezervirano mjesto broja slajd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C2475-5250-4FB1-93D2-9D0AA0DEB6B4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Elipsa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/>
              <a:t>Kliknite da biste uredili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5355A-E542-4B4C-AC5C-6BCEED35C591}" type="datetimeFigureOut">
              <a:rPr lang="hr-HR" smtClean="0"/>
              <a:pPr/>
              <a:t>5.11.2019.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C2475-5250-4FB1-93D2-9D0AA0DEB6B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hr-HR"/>
              <a:t>Kliknite da biste uredili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5355A-E542-4B4C-AC5C-6BCEED35C591}" type="datetimeFigureOut">
              <a:rPr lang="hr-HR" smtClean="0"/>
              <a:pPr/>
              <a:t>5.11.2019.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C2475-5250-4FB1-93D2-9D0AA0DEB6B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r-HR"/>
              <a:t>Kliknite da biste uredili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5355A-E542-4B4C-AC5C-6BCEED35C591}" type="datetimeFigureOut">
              <a:rPr lang="hr-HR" smtClean="0"/>
              <a:pPr/>
              <a:t>5.11.2019.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C2475-5250-4FB1-93D2-9D0AA0DEB6B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r-HR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5355A-E542-4B4C-AC5C-6BCEED35C591}" type="datetimeFigureOut">
              <a:rPr lang="hr-HR" smtClean="0"/>
              <a:pPr/>
              <a:t>5.11.2019.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C2475-5250-4FB1-93D2-9D0AA0DEB6B4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Pravokutnik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r-HR"/>
              <a:t>Kliknite da biste uredili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r-HR"/>
              <a:t>Kliknite da biste uredili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5355A-E542-4B4C-AC5C-6BCEED35C591}" type="datetimeFigureOut">
              <a:rPr lang="hr-HR" smtClean="0"/>
              <a:pPr/>
              <a:t>5.11.2019.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C2475-5250-4FB1-93D2-9D0AA0DEB6B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r-HR"/>
              <a:t>Kliknite da biste uredili stilove teksta matrice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r-HR"/>
              <a:t>Kliknite da biste uredili stilove teksta matrice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hr-HR"/>
              <a:t>Kliknite da biste uredili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hr-HR"/>
              <a:t>Kliknite da biste uredili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5355A-E542-4B4C-AC5C-6BCEED35C591}" type="datetimeFigureOut">
              <a:rPr lang="hr-HR" smtClean="0"/>
              <a:pPr/>
              <a:t>5.11.2019.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C2475-5250-4FB1-93D2-9D0AA0DEB6B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5355A-E542-4B4C-AC5C-6BCEED35C591}" type="datetimeFigureOut">
              <a:rPr lang="hr-HR" smtClean="0"/>
              <a:pPr/>
              <a:t>5.11.2019.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C2475-5250-4FB1-93D2-9D0AA0DEB6B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5355A-E542-4B4C-AC5C-6BCEED35C591}" type="datetimeFigureOut">
              <a:rPr lang="hr-HR" smtClean="0"/>
              <a:pPr/>
              <a:t>5.11.2019.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C2475-5250-4FB1-93D2-9D0AA0DEB6B4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6" name="Pravokutnik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hr-HR"/>
              <a:t>Kliknite da biste uredili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5355A-E542-4B4C-AC5C-6BCEED35C591}" type="datetimeFigureOut">
              <a:rPr lang="hr-HR" smtClean="0"/>
              <a:pPr/>
              <a:t>5.11.2019.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C2475-5250-4FB1-93D2-9D0AA0DEB6B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5355A-E542-4B4C-AC5C-6BCEED35C591}" type="datetimeFigureOut">
              <a:rPr lang="hr-HR" smtClean="0"/>
              <a:pPr/>
              <a:t>5.11.2019.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C2475-5250-4FB1-93D2-9D0AA0DEB6B4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Pravokutnik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hr-HR"/>
              <a:t>Pritisnite ikonu za dodavanje slike</a:t>
            </a:r>
            <a:endParaRPr kumimoji="0" lang="en-US" dirty="0"/>
          </a:p>
        </p:txBody>
      </p:sp>
      <p:sp>
        <p:nvSpPr>
          <p:cNvPr id="9" name="Dijagram toka: Postupak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Dijagram toka: Postupak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hr-HR"/>
              <a:t>Kliknite da biste uredili stilove teksta matrice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rt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sten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kutnik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Rezervirano mjesto naslova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9" name="Rezervirano mjesto teksta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hr-HR"/>
              <a:t>Kliknite da biste uredili stilove teksta matrice</a:t>
            </a:r>
          </a:p>
          <a:p>
            <a:pPr lvl="1" eaLnBrk="1" latinLnBrk="0" hangingPunct="1"/>
            <a:r>
              <a:rPr kumimoji="0" lang="hr-HR"/>
              <a:t>Druga razina</a:t>
            </a:r>
          </a:p>
          <a:p>
            <a:pPr lvl="2" eaLnBrk="1" latinLnBrk="0" hangingPunct="1"/>
            <a:r>
              <a:rPr kumimoji="0" lang="hr-HR"/>
              <a:t>Treća razina</a:t>
            </a:r>
          </a:p>
          <a:p>
            <a:pPr lvl="3" eaLnBrk="1" latinLnBrk="0" hangingPunct="1"/>
            <a:r>
              <a:rPr kumimoji="0" lang="hr-HR"/>
              <a:t>Četvrta razina</a:t>
            </a:r>
          </a:p>
          <a:p>
            <a:pPr lvl="4" eaLnBrk="1" latinLnBrk="0" hangingPunct="1"/>
            <a:r>
              <a:rPr kumimoji="0" lang="hr-HR"/>
              <a:t>Peta razina</a:t>
            </a:r>
            <a:endParaRPr kumimoji="0" lang="en-US"/>
          </a:p>
        </p:txBody>
      </p:sp>
      <p:sp>
        <p:nvSpPr>
          <p:cNvPr id="24" name="Rezervirano mjesto datum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3F5355A-E542-4B4C-AC5C-6BCEED35C591}" type="datetimeFigureOut">
              <a:rPr lang="hr-HR" smtClean="0"/>
              <a:pPr/>
              <a:t>5.11.2019.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hr-HR"/>
          </a:p>
        </p:txBody>
      </p:sp>
      <p:sp>
        <p:nvSpPr>
          <p:cNvPr id="22" name="Rezervirano mjesto broja slajda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E41C2475-5250-4FB1-93D2-9D0AA0DEB6B4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5" name="Pravokutnik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ctrTitle"/>
          </p:nvPr>
        </p:nvSpPr>
        <p:spPr>
          <a:xfrm>
            <a:off x="1115616" y="1230668"/>
            <a:ext cx="7848872" cy="1296144"/>
          </a:xfrm>
        </p:spPr>
        <p:txBody>
          <a:bodyPr>
            <a:noAutofit/>
          </a:bodyPr>
          <a:lstStyle/>
          <a:p>
            <a:r>
              <a:rPr lang="hr-HR" sz="6000" b="1" i="1" dirty="0" smtClean="0"/>
              <a:t>Povratak u budućnost</a:t>
            </a:r>
            <a:endParaRPr lang="hr-HR" sz="6000" b="1" i="1" dirty="0"/>
          </a:p>
        </p:txBody>
      </p:sp>
      <p:sp>
        <p:nvSpPr>
          <p:cNvPr id="5" name="Podnaslov 4"/>
          <p:cNvSpPr>
            <a:spLocks noGrp="1"/>
          </p:cNvSpPr>
          <p:nvPr>
            <p:ph type="subTitle" idx="1"/>
          </p:nvPr>
        </p:nvSpPr>
        <p:spPr>
          <a:xfrm>
            <a:off x="1115616" y="3284984"/>
            <a:ext cx="7776864" cy="858856"/>
          </a:xfrm>
        </p:spPr>
        <p:txBody>
          <a:bodyPr>
            <a:noAutofit/>
          </a:bodyPr>
          <a:lstStyle/>
          <a:p>
            <a:r>
              <a:rPr lang="hr-HR" sz="3600" i="1" dirty="0" smtClean="0"/>
              <a:t>CARNET USERS CONFERENCE 2019</a:t>
            </a:r>
            <a:endParaRPr lang="hr-HR" sz="3600" i="1" dirty="0"/>
          </a:p>
        </p:txBody>
      </p:sp>
      <p:sp>
        <p:nvSpPr>
          <p:cNvPr id="6" name="TekstniOkvir 5"/>
          <p:cNvSpPr txBox="1"/>
          <p:nvPr/>
        </p:nvSpPr>
        <p:spPr>
          <a:xfrm>
            <a:off x="1331640" y="4653136"/>
            <a:ext cx="7416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/>
              <a:t>Autori: Melita </a:t>
            </a:r>
            <a:r>
              <a:rPr lang="hr-HR" sz="2000" b="1" dirty="0" err="1"/>
              <a:t>Majsec</a:t>
            </a:r>
            <a:r>
              <a:rPr lang="hr-HR" sz="2000" b="1" dirty="0"/>
              <a:t>- </a:t>
            </a:r>
            <a:r>
              <a:rPr lang="hr-HR" sz="2000" b="1" dirty="0" err="1"/>
              <a:t>Dragčević</a:t>
            </a:r>
            <a:r>
              <a:rPr lang="hr-HR" sz="2000" b="1" dirty="0"/>
              <a:t>, Sanja </a:t>
            </a:r>
            <a:r>
              <a:rPr lang="hr-HR" sz="2000" b="1" dirty="0" smtClean="0"/>
              <a:t>Belošević, </a:t>
            </a:r>
            <a:r>
              <a:rPr lang="hr-HR" sz="2000" b="1" dirty="0"/>
              <a:t>Ivana </a:t>
            </a:r>
            <a:r>
              <a:rPr lang="hr-HR" sz="2000" b="1" dirty="0" err="1" smtClean="0"/>
              <a:t>Suhodolčan</a:t>
            </a:r>
            <a:r>
              <a:rPr lang="hr-HR" sz="2000" b="1" dirty="0" smtClean="0"/>
              <a:t> i Miljenko Ilić</a:t>
            </a:r>
            <a:endParaRPr lang="hr-HR" sz="2000" b="1" dirty="0"/>
          </a:p>
          <a:p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35233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600" b="1" dirty="0"/>
              <a:t/>
            </a:r>
            <a:br>
              <a:rPr lang="hr-HR" sz="3600" b="1" dirty="0"/>
            </a:br>
            <a:r>
              <a:rPr lang="hr-HR" sz="3600" b="1" dirty="0"/>
              <a:t>RADIONICA</a:t>
            </a:r>
            <a:r>
              <a:rPr lang="hr-HR" sz="3600" dirty="0"/>
              <a:t>: </a:t>
            </a:r>
            <a:r>
              <a:rPr lang="hr-HR" sz="3600" b="1" dirty="0"/>
              <a:t>Tradicijsko i fino </a:t>
            </a:r>
            <a:br>
              <a:rPr lang="hr-HR" sz="3600" b="1" dirty="0"/>
            </a:br>
            <a:endParaRPr lang="hr-HR" sz="36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15616" y="2063842"/>
            <a:ext cx="7920879" cy="1944216"/>
          </a:xfrm>
        </p:spPr>
        <p:txBody>
          <a:bodyPr>
            <a:noAutofit/>
          </a:bodyPr>
          <a:lstStyle/>
          <a:p>
            <a:r>
              <a:rPr lang="hr-HR" sz="4000" dirty="0"/>
              <a:t>učenici 7. razreda</a:t>
            </a:r>
          </a:p>
          <a:p>
            <a:r>
              <a:rPr lang="hr-HR" sz="4000" dirty="0"/>
              <a:t>izrada trojezične knjižice s receptima (zagorski štrukli, gibanica, </a:t>
            </a:r>
            <a:r>
              <a:rPr lang="hr-HR" sz="4000" dirty="0" err="1"/>
              <a:t>zlevka</a:t>
            </a:r>
            <a:r>
              <a:rPr lang="hr-HR" sz="4000" dirty="0"/>
              <a:t>)</a:t>
            </a:r>
          </a:p>
          <a:p>
            <a:endParaRPr lang="hr-HR" sz="4000" dirty="0"/>
          </a:p>
        </p:txBody>
      </p:sp>
      <p:pic>
        <p:nvPicPr>
          <p:cNvPr id="4" name="Slika 3" descr="strukl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5010263"/>
            <a:ext cx="2478211" cy="1659097"/>
          </a:xfrm>
          <a:prstGeom prst="rect">
            <a:avLst/>
          </a:prstGeom>
        </p:spPr>
      </p:pic>
      <p:pic>
        <p:nvPicPr>
          <p:cNvPr id="5" name="Slika 4" descr="gibanica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4533122"/>
            <a:ext cx="1800200" cy="2208246"/>
          </a:xfrm>
          <a:prstGeom prst="rect">
            <a:avLst/>
          </a:prstGeom>
        </p:spPr>
      </p:pic>
      <p:pic>
        <p:nvPicPr>
          <p:cNvPr id="6" name="Slika 5" descr="zlevk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5025517"/>
            <a:ext cx="2479823" cy="1715851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1559109" y="1200745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i="1" dirty="0" smtClean="0"/>
              <a:t>Veljača </a:t>
            </a:r>
            <a:r>
              <a:rPr lang="hr-HR" sz="4000" i="1" dirty="0"/>
              <a:t>2019</a:t>
            </a:r>
            <a:r>
              <a:rPr lang="hr-HR" sz="4000" i="1" dirty="0" smtClean="0"/>
              <a:t>.</a:t>
            </a:r>
            <a:endParaRPr lang="hr-HR" sz="4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image-0-02-05-72be6d07189188b02f23599090f870165a50dbba76841d4e76ffa5b47d17f397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2526729" cy="3368972"/>
          </a:xfrm>
        </p:spPr>
      </p:pic>
      <p:pic>
        <p:nvPicPr>
          <p:cNvPr id="5" name="Slika 4" descr="image-0-02-05-ae7627145111db9f20662819cc530ce10ceb8eb16093d2673fee35053fb05c15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404664"/>
            <a:ext cx="2463738" cy="3284984"/>
          </a:xfrm>
          <a:prstGeom prst="rect">
            <a:avLst/>
          </a:prstGeom>
        </p:spPr>
      </p:pic>
      <p:pic>
        <p:nvPicPr>
          <p:cNvPr id="7" name="Slika 6" descr="20190215_1154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933056"/>
            <a:ext cx="3888432" cy="2499742"/>
          </a:xfrm>
          <a:prstGeom prst="rect">
            <a:avLst/>
          </a:prstGeom>
        </p:spPr>
      </p:pic>
      <p:pic>
        <p:nvPicPr>
          <p:cNvPr id="10" name="Slika 9" descr="20190214_110031(0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652120" y="764704"/>
            <a:ext cx="3240360" cy="2520280"/>
          </a:xfrm>
          <a:prstGeom prst="rect">
            <a:avLst/>
          </a:prstGeom>
        </p:spPr>
      </p:pic>
      <p:pic>
        <p:nvPicPr>
          <p:cNvPr id="11" name="Slika 10" descr="20190214_1059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9992" y="3933056"/>
            <a:ext cx="4211960" cy="2506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2800" b="1" dirty="0"/>
              <a:t/>
            </a:r>
            <a:br>
              <a:rPr lang="hr-HR" sz="2800" b="1" dirty="0"/>
            </a:br>
            <a:r>
              <a:rPr lang="hr-HR" sz="3600" b="1" dirty="0"/>
              <a:t>RADIONICA : Krapina moja…</a:t>
            </a:r>
            <a:br>
              <a:rPr lang="hr-HR" sz="3600" b="1" dirty="0"/>
            </a:br>
            <a:endParaRPr lang="hr-HR" sz="36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15616" y="2996952"/>
            <a:ext cx="7498080" cy="2664296"/>
          </a:xfrm>
        </p:spPr>
        <p:txBody>
          <a:bodyPr>
            <a:normAutofit/>
          </a:bodyPr>
          <a:lstStyle/>
          <a:p>
            <a:r>
              <a:rPr lang="hr-HR" sz="4000" dirty="0"/>
              <a:t>učenici 3. i </a:t>
            </a:r>
            <a:r>
              <a:rPr lang="hr-HR" sz="4000" dirty="0" smtClean="0"/>
              <a:t>4.razreda</a:t>
            </a:r>
            <a:endParaRPr lang="hr-HR" sz="4000" dirty="0"/>
          </a:p>
          <a:p>
            <a:r>
              <a:rPr lang="hr-HR" sz="4000" dirty="0"/>
              <a:t>izrada </a:t>
            </a:r>
            <a:r>
              <a:rPr lang="hr-HR" sz="4000" dirty="0" err="1"/>
              <a:t>puzzli</a:t>
            </a:r>
            <a:r>
              <a:rPr lang="hr-HR" sz="4000" dirty="0"/>
              <a:t> s motivima Grada i </a:t>
            </a:r>
            <a:r>
              <a:rPr lang="hr-HR" sz="4000" dirty="0" err="1"/>
              <a:t>magnetića</a:t>
            </a:r>
            <a:endParaRPr lang="hr-HR" sz="4000" dirty="0"/>
          </a:p>
          <a:p>
            <a:endParaRPr lang="hr-HR" sz="4000" dirty="0"/>
          </a:p>
        </p:txBody>
      </p:sp>
      <p:sp>
        <p:nvSpPr>
          <p:cNvPr id="4" name="TekstniOkvir 3"/>
          <p:cNvSpPr txBox="1"/>
          <p:nvPr/>
        </p:nvSpPr>
        <p:spPr>
          <a:xfrm>
            <a:off x="1435608" y="1196752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i="1" dirty="0" smtClean="0"/>
              <a:t>Travanj </a:t>
            </a:r>
            <a:r>
              <a:rPr lang="hr-HR" sz="4000" i="1" dirty="0"/>
              <a:t>2019</a:t>
            </a:r>
            <a:r>
              <a:rPr lang="hr-HR" sz="4000" i="1" dirty="0" smtClean="0"/>
              <a:t>.</a:t>
            </a:r>
            <a:endParaRPr lang="hr-HR" sz="4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zervirano mjesto sadržaja 12" descr="image-0-02-05-bc5dc5d405a1f9451d542f9166a4860568b7c845dd444992b57925d5ba702117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476672"/>
            <a:ext cx="2534411" cy="2376264"/>
          </a:xfrm>
        </p:spPr>
      </p:pic>
      <p:pic>
        <p:nvPicPr>
          <p:cNvPr id="7" name="Slika 6" descr="image-0-02-05-28ce5944c06f7d76ef4adf00cf5f2b86556839ff8fc07a9dc172858280a0b6d5-V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260648"/>
            <a:ext cx="2391730" cy="2996952"/>
          </a:xfrm>
          <a:prstGeom prst="rect">
            <a:avLst/>
          </a:prstGeom>
        </p:spPr>
      </p:pic>
      <p:pic>
        <p:nvPicPr>
          <p:cNvPr id="9" name="Slika 8" descr="image-0-02-05-55c99d995d583bb7b1d561f81809184bc0a67b5a68b7f62b8811804ff4849f6f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3573016"/>
            <a:ext cx="2843808" cy="2520280"/>
          </a:xfrm>
          <a:prstGeom prst="rect">
            <a:avLst/>
          </a:prstGeom>
        </p:spPr>
      </p:pic>
      <p:pic>
        <p:nvPicPr>
          <p:cNvPr id="10" name="Slika 9" descr="image-0-02-05-964f94db214c380bc3e601ad5be7288d40a2e9fa667850074856ca1dd109f9c5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3501008"/>
            <a:ext cx="2196244" cy="3144349"/>
          </a:xfrm>
          <a:prstGeom prst="rect">
            <a:avLst/>
          </a:prstGeom>
        </p:spPr>
      </p:pic>
      <p:pic>
        <p:nvPicPr>
          <p:cNvPr id="11" name="Slika 10" descr="image-0-02-05-b5c015cb0ddefc96f12e1c0293a5108039a53f2ced5f78f088f711840e5d321d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15816" y="620688"/>
            <a:ext cx="2771800" cy="2456892"/>
          </a:xfrm>
          <a:prstGeom prst="rect">
            <a:avLst/>
          </a:prstGeom>
        </p:spPr>
      </p:pic>
      <p:pic>
        <p:nvPicPr>
          <p:cNvPr id="15" name="Slika 14" descr="image-0-02-05-f1d06a2a1efd2e200d21cb817f31098b9e2e1fd9904d177d8782787948b0482b-V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3573016"/>
            <a:ext cx="2627784" cy="2240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714202"/>
          </a:xfrm>
        </p:spPr>
        <p:txBody>
          <a:bodyPr>
            <a:noAutofit/>
          </a:bodyPr>
          <a:lstStyle/>
          <a:p>
            <a:r>
              <a:rPr lang="hr-HR" sz="3600" b="1" dirty="0"/>
              <a:t/>
            </a:r>
            <a:br>
              <a:rPr lang="hr-HR" sz="3600" b="1" dirty="0"/>
            </a:br>
            <a:r>
              <a:rPr lang="hr-HR" sz="3600" b="1" dirty="0"/>
              <a:t>       RADIONICA</a:t>
            </a:r>
            <a:r>
              <a:rPr lang="hr-HR" sz="3600" dirty="0"/>
              <a:t>: </a:t>
            </a:r>
            <a:r>
              <a:rPr lang="hr-HR" sz="3600" b="1" dirty="0"/>
              <a:t>Krapina očima </a:t>
            </a:r>
            <a:br>
              <a:rPr lang="hr-HR" sz="3600" b="1" dirty="0"/>
            </a:br>
            <a:r>
              <a:rPr lang="hr-HR" sz="3600" b="1" dirty="0"/>
              <a:t>       umjetnika</a:t>
            </a:r>
            <a:r>
              <a:rPr lang="hr-HR" sz="3600" dirty="0"/>
              <a:t/>
            </a:r>
            <a:br>
              <a:rPr lang="hr-HR" sz="3600" dirty="0"/>
            </a:br>
            <a:endParaRPr lang="hr-HR" sz="36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27716" y="3180109"/>
            <a:ext cx="7571184" cy="3129211"/>
          </a:xfrm>
        </p:spPr>
        <p:txBody>
          <a:bodyPr>
            <a:normAutofit/>
          </a:bodyPr>
          <a:lstStyle/>
          <a:p>
            <a:r>
              <a:rPr lang="hr-HR" sz="4000" dirty="0"/>
              <a:t>suradnja s likovnim umjetnikom (Stjepan Đukić </a:t>
            </a:r>
            <a:r>
              <a:rPr lang="hr-HR" sz="4000" dirty="0" err="1"/>
              <a:t>Pišta</a:t>
            </a:r>
            <a:r>
              <a:rPr lang="hr-HR" sz="4000" dirty="0"/>
              <a:t>) </a:t>
            </a:r>
          </a:p>
          <a:p>
            <a:r>
              <a:rPr lang="hr-HR" sz="4000" dirty="0" err="1"/>
              <a:t>mural</a:t>
            </a:r>
            <a:r>
              <a:rPr lang="hr-HR" sz="4000" dirty="0"/>
              <a:t> s motivima </a:t>
            </a:r>
            <a:r>
              <a:rPr lang="hr-HR" sz="4000" dirty="0" smtClean="0"/>
              <a:t>Grada</a:t>
            </a:r>
            <a:endParaRPr lang="hr-HR" sz="4000" dirty="0"/>
          </a:p>
        </p:txBody>
      </p:sp>
      <p:sp>
        <p:nvSpPr>
          <p:cNvPr id="4" name="TekstniOkvir 3"/>
          <p:cNvSpPr txBox="1"/>
          <p:nvPr/>
        </p:nvSpPr>
        <p:spPr>
          <a:xfrm>
            <a:off x="1228800" y="1770117"/>
            <a:ext cx="331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i="1" dirty="0" smtClean="0"/>
              <a:t>Svibanj </a:t>
            </a:r>
            <a:r>
              <a:rPr lang="hr-HR" sz="4000" i="1" dirty="0"/>
              <a:t>2019.</a:t>
            </a:r>
          </a:p>
          <a:p>
            <a:endParaRPr lang="hr-HR" sz="4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30026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pic>
        <p:nvPicPr>
          <p:cNvPr id="4" name="Rezervirano mjesto sadržaja 3" descr="20190430_1441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99992" y="3501008"/>
            <a:ext cx="4031673" cy="2734887"/>
          </a:xfrm>
        </p:spPr>
      </p:pic>
      <p:pic>
        <p:nvPicPr>
          <p:cNvPr id="6" name="Slika 5" descr="image-0-02-04-b0b19e1934c58817ec26cacf223ce70b7adc110ce060a43857e338acf3499bf5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501008"/>
            <a:ext cx="3744416" cy="2700300"/>
          </a:xfrm>
          <a:prstGeom prst="rect">
            <a:avLst/>
          </a:prstGeom>
        </p:spPr>
      </p:pic>
      <p:pic>
        <p:nvPicPr>
          <p:cNvPr id="8" name="Slika 7" descr="image-0-02-05-746de67676be3cbdaba07bdca28b3c8e823064fd3ba3bedb8bb2b35743467f6f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188640"/>
            <a:ext cx="4032448" cy="2880320"/>
          </a:xfrm>
          <a:prstGeom prst="rect">
            <a:avLst/>
          </a:prstGeom>
        </p:spPr>
      </p:pic>
      <p:pic>
        <p:nvPicPr>
          <p:cNvPr id="9" name="Slika 8" descr="image-0-02-05-a0d3e394d13058fb70ff334213de99cf0e3e2a7278a923cf5d0d1be561c6619c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188640"/>
            <a:ext cx="3851920" cy="2888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 descr="image-0-02-04-9fc521ee9c724b9ebbb8504bc0b4f0265f58e16613939937b8c6cb8d0402dc40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8748464" cy="6192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Autofit/>
          </a:bodyPr>
          <a:lstStyle/>
          <a:p>
            <a:r>
              <a:rPr lang="hr-HR" sz="3200" b="1" dirty="0"/>
              <a:t/>
            </a:r>
            <a:br>
              <a:rPr lang="hr-HR" sz="3200" b="1" dirty="0"/>
            </a:br>
            <a:r>
              <a:rPr lang="hr-HR" sz="3200" b="1" dirty="0"/>
              <a:t>           RADIONICA</a:t>
            </a:r>
            <a:r>
              <a:rPr lang="hr-HR" sz="3200" dirty="0"/>
              <a:t>: </a:t>
            </a:r>
            <a:r>
              <a:rPr lang="hr-HR" sz="3200" b="1" dirty="0"/>
              <a:t>Zaplešimo zajedno</a:t>
            </a:r>
            <a:r>
              <a:rPr lang="hr-HR" sz="3200" dirty="0"/>
              <a:t/>
            </a:r>
            <a:br>
              <a:rPr lang="hr-HR" sz="3200" dirty="0"/>
            </a:br>
            <a:endParaRPr lang="hr-HR" sz="32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43608" y="2877488"/>
            <a:ext cx="7498080" cy="3467472"/>
          </a:xfrm>
        </p:spPr>
        <p:txBody>
          <a:bodyPr>
            <a:normAutofit/>
          </a:bodyPr>
          <a:lstStyle/>
          <a:p>
            <a:r>
              <a:rPr lang="hr-HR" sz="4000" dirty="0"/>
              <a:t>učenici polaznici Malog zbora i radionice pokreta</a:t>
            </a:r>
          </a:p>
          <a:p>
            <a:r>
              <a:rPr lang="hr-HR" sz="4000" dirty="0"/>
              <a:t>uvježbavanje plesa </a:t>
            </a:r>
            <a:r>
              <a:rPr lang="hr-HR" sz="4000" dirty="0" err="1"/>
              <a:t>Meknite</a:t>
            </a:r>
            <a:r>
              <a:rPr lang="hr-HR" sz="4000" dirty="0"/>
              <a:t> se </a:t>
            </a:r>
            <a:r>
              <a:rPr lang="hr-HR" sz="4000" dirty="0" err="1"/>
              <a:t>vse</a:t>
            </a:r>
            <a:r>
              <a:rPr lang="hr-HR" sz="4000" dirty="0"/>
              <a:t> gore</a:t>
            </a:r>
          </a:p>
          <a:p>
            <a:endParaRPr lang="hr-HR" sz="4000" dirty="0"/>
          </a:p>
        </p:txBody>
      </p:sp>
      <p:sp>
        <p:nvSpPr>
          <p:cNvPr id="4" name="TekstniOkvir 3"/>
          <p:cNvSpPr txBox="1"/>
          <p:nvPr/>
        </p:nvSpPr>
        <p:spPr>
          <a:xfrm>
            <a:off x="1259632" y="1222120"/>
            <a:ext cx="28689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000" i="1" dirty="0" smtClean="0"/>
              <a:t>Travanj </a:t>
            </a:r>
            <a:r>
              <a:rPr lang="hr-HR" sz="4000" i="1" dirty="0"/>
              <a:t>2019</a:t>
            </a:r>
            <a:r>
              <a:rPr lang="hr-HR" sz="4000" i="1" dirty="0" smtClean="0"/>
              <a:t>.</a:t>
            </a:r>
            <a:endParaRPr lang="hr-HR" sz="4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large_img_2808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212976"/>
            <a:ext cx="4176464" cy="3024336"/>
          </a:xfrm>
        </p:spPr>
      </p:pic>
      <p:pic>
        <p:nvPicPr>
          <p:cNvPr id="5" name="Slika 4" descr="large_img_2808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32656"/>
            <a:ext cx="2664296" cy="2304256"/>
          </a:xfrm>
          <a:prstGeom prst="rect">
            <a:avLst/>
          </a:prstGeom>
        </p:spPr>
      </p:pic>
      <p:pic>
        <p:nvPicPr>
          <p:cNvPr id="6" name="Slika 5" descr="large_img_2808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332656"/>
            <a:ext cx="2928325" cy="2304256"/>
          </a:xfrm>
          <a:prstGeom prst="rect">
            <a:avLst/>
          </a:prstGeom>
        </p:spPr>
      </p:pic>
      <p:pic>
        <p:nvPicPr>
          <p:cNvPr id="7" name="Slika 6" descr="large_img_2808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212976"/>
            <a:ext cx="3888432" cy="3004369"/>
          </a:xfrm>
          <a:prstGeom prst="rect">
            <a:avLst/>
          </a:prstGeom>
        </p:spPr>
      </p:pic>
      <p:pic>
        <p:nvPicPr>
          <p:cNvPr id="8" name="Slika 7" descr="large_img_2808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332656"/>
            <a:ext cx="2592288" cy="2304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1642194"/>
          </a:xfrm>
        </p:spPr>
        <p:txBody>
          <a:bodyPr>
            <a:noAutofit/>
          </a:bodyPr>
          <a:lstStyle/>
          <a:p>
            <a:r>
              <a:rPr lang="hr-HR" sz="3200" b="1" dirty="0"/>
              <a:t/>
            </a:r>
            <a:br>
              <a:rPr lang="hr-HR" sz="3200" b="1" dirty="0"/>
            </a:br>
            <a:r>
              <a:rPr lang="hr-HR" sz="3200" b="1" dirty="0"/>
              <a:t>     RADIONICA</a:t>
            </a:r>
            <a:r>
              <a:rPr lang="hr-HR" sz="3200" dirty="0"/>
              <a:t>: </a:t>
            </a:r>
            <a:r>
              <a:rPr lang="hr-HR" sz="3200" b="1" dirty="0"/>
              <a:t>Virtualna razglednica           </a:t>
            </a:r>
            <a:br>
              <a:rPr lang="hr-HR" sz="3200" b="1" dirty="0"/>
            </a:br>
            <a:r>
              <a:rPr lang="hr-HR" sz="3200" b="1" dirty="0"/>
              <a:t>     Krapine</a:t>
            </a:r>
            <a:r>
              <a:rPr lang="hr-HR" sz="3200" dirty="0"/>
              <a:t/>
            </a:r>
            <a:br>
              <a:rPr lang="hr-HR" sz="3200" dirty="0"/>
            </a:br>
            <a:endParaRPr lang="hr-HR" sz="32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15616" y="2924944"/>
            <a:ext cx="7355160" cy="2985195"/>
          </a:xfrm>
        </p:spPr>
        <p:txBody>
          <a:bodyPr>
            <a:normAutofit/>
          </a:bodyPr>
          <a:lstStyle/>
          <a:p>
            <a:r>
              <a:rPr lang="hr-HR" sz="4000" dirty="0"/>
              <a:t>učenici polaznici informatičke radionice</a:t>
            </a:r>
          </a:p>
          <a:p>
            <a:r>
              <a:rPr lang="hr-HR" sz="4000" dirty="0" smtClean="0"/>
              <a:t>izrada web stranice </a:t>
            </a:r>
            <a:endParaRPr lang="hr-HR" sz="4000" dirty="0"/>
          </a:p>
        </p:txBody>
      </p:sp>
      <p:sp>
        <p:nvSpPr>
          <p:cNvPr id="4" name="TekstniOkvir 3"/>
          <p:cNvSpPr txBox="1"/>
          <p:nvPr/>
        </p:nvSpPr>
        <p:spPr>
          <a:xfrm>
            <a:off x="1187624" y="1713002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i="1" dirty="0" smtClean="0"/>
              <a:t>Ožujak </a:t>
            </a:r>
            <a:r>
              <a:rPr lang="hr-HR" sz="4000" i="1" dirty="0"/>
              <a:t>2019</a:t>
            </a:r>
            <a:r>
              <a:rPr lang="hr-HR" sz="4000" i="1" dirty="0" smtClean="0"/>
              <a:t>. - </a:t>
            </a:r>
            <a:endParaRPr lang="hr-HR" sz="4000" i="1" dirty="0"/>
          </a:p>
        </p:txBody>
      </p:sp>
    </p:spTree>
    <p:extLst>
      <p:ext uri="{BB962C8B-B14F-4D97-AF65-F5344CB8AC3E}">
        <p14:creationId xmlns:p14="http://schemas.microsoft.com/office/powerpoint/2010/main" val="246880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498080" cy="1143000"/>
          </a:xfrm>
        </p:spPr>
        <p:txBody>
          <a:bodyPr/>
          <a:lstStyle/>
          <a:p>
            <a:r>
              <a:rPr lang="hr-HR" dirty="0" smtClean="0"/>
              <a:t>Kviz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99592" y="1124744"/>
            <a:ext cx="8244408" cy="1189112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hr-HR" sz="8000" dirty="0">
                <a:solidFill>
                  <a:srgbClr val="00B050"/>
                </a:solidFill>
              </a:rPr>
              <a:t>http://bit.ly/bastina</a:t>
            </a:r>
            <a:endParaRPr lang="hr-HR" sz="8000" dirty="0">
              <a:solidFill>
                <a:srgbClr val="00B05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068960"/>
            <a:ext cx="3456384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5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4400" b="1" dirty="0" err="1"/>
              <a:t>www.bastina</a:t>
            </a:r>
            <a:r>
              <a:rPr lang="hr-HR" sz="4400" b="1" dirty="0"/>
              <a:t>-</a:t>
            </a:r>
            <a:r>
              <a:rPr lang="hr-HR" sz="4400" b="1" dirty="0" err="1"/>
              <a:t>krapine.com</a:t>
            </a:r>
            <a:endParaRPr lang="hr-HR" sz="4400" b="1" dirty="0"/>
          </a:p>
        </p:txBody>
      </p:sp>
      <p:pic>
        <p:nvPicPr>
          <p:cNvPr id="4" name="Rezervirano mjesto sadržaja 3" descr="20190516_145141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5100" y="1731254"/>
            <a:ext cx="7499350" cy="4233692"/>
          </a:xfrm>
        </p:spPr>
      </p:pic>
    </p:spTree>
    <p:extLst>
      <p:ext uri="{BB962C8B-B14F-4D97-AF65-F5344CB8AC3E}">
        <p14:creationId xmlns:p14="http://schemas.microsoft.com/office/powerpoint/2010/main" val="361689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51520" y="1196752"/>
            <a:ext cx="8723486" cy="5040560"/>
          </a:xfrm>
        </p:spPr>
      </p:pic>
    </p:spTree>
    <p:extLst>
      <p:ext uri="{BB962C8B-B14F-4D97-AF65-F5344CB8AC3E}">
        <p14:creationId xmlns:p14="http://schemas.microsoft.com/office/powerpoint/2010/main" val="413884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Izrada virtualne razglednice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293568"/>
          </a:xfrm>
        </p:spPr>
        <p:txBody>
          <a:bodyPr>
            <a:noAutofit/>
          </a:bodyPr>
          <a:lstStyle/>
          <a:p>
            <a:r>
              <a:rPr lang="hr-HR" sz="4000" dirty="0" smtClean="0"/>
              <a:t>???</a:t>
            </a:r>
          </a:p>
          <a:p>
            <a:r>
              <a:rPr lang="hr-HR" sz="4000" dirty="0" smtClean="0"/>
              <a:t>Ideje:</a:t>
            </a:r>
          </a:p>
          <a:p>
            <a:pPr lvl="1"/>
            <a:r>
              <a:rPr lang="hr-HR" sz="4000" dirty="0" smtClean="0"/>
              <a:t>Izrada interaktivne karte</a:t>
            </a:r>
          </a:p>
          <a:p>
            <a:pPr lvl="1"/>
            <a:r>
              <a:rPr lang="hr-HR" sz="4000" dirty="0" smtClean="0"/>
              <a:t>Izrada </a:t>
            </a:r>
            <a:r>
              <a:rPr lang="hr-HR" sz="4000" dirty="0" err="1" smtClean="0"/>
              <a:t>videouratka</a:t>
            </a:r>
            <a:endParaRPr lang="hr-HR" sz="4000" dirty="0" smtClean="0"/>
          </a:p>
          <a:p>
            <a:pPr lvl="1"/>
            <a:r>
              <a:rPr lang="hr-HR" sz="4000" dirty="0" smtClean="0"/>
              <a:t>3D šetnja znamenitostima</a:t>
            </a:r>
          </a:p>
          <a:p>
            <a:pPr lvl="1"/>
            <a:r>
              <a:rPr lang="hr-HR" sz="4000" dirty="0" smtClean="0"/>
              <a:t>Izrada web stranice</a:t>
            </a:r>
          </a:p>
          <a:p>
            <a:r>
              <a:rPr lang="hr-HR" sz="4000" dirty="0" smtClean="0"/>
              <a:t>Mogućnosti nadogradnje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414661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Kako smo krenuli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435608" y="1652736"/>
            <a:ext cx="7498080" cy="4800600"/>
          </a:xfrm>
        </p:spPr>
        <p:txBody>
          <a:bodyPr>
            <a:normAutofit/>
          </a:bodyPr>
          <a:lstStyle/>
          <a:p>
            <a:r>
              <a:rPr lang="hr-HR" sz="4000" dirty="0" smtClean="0"/>
              <a:t>Registracija domene</a:t>
            </a:r>
          </a:p>
          <a:p>
            <a:r>
              <a:rPr lang="hr-HR" sz="4000" dirty="0" smtClean="0"/>
              <a:t>CMS sustav</a:t>
            </a:r>
          </a:p>
          <a:p>
            <a:r>
              <a:rPr lang="hr-HR" sz="4000" dirty="0" err="1" smtClean="0"/>
              <a:t>Umbraco</a:t>
            </a:r>
            <a:endParaRPr lang="hr-HR" sz="4000" dirty="0" smtClean="0"/>
          </a:p>
          <a:p>
            <a:pPr lvl="1"/>
            <a:r>
              <a:rPr lang="hr-HR" sz="4000" dirty="0" smtClean="0"/>
              <a:t>Microsoftov </a:t>
            </a:r>
            <a:r>
              <a:rPr lang="hr-HR" sz="4000" dirty="0"/>
              <a:t>O</a:t>
            </a:r>
            <a:r>
              <a:rPr lang="hr-HR" sz="4000" dirty="0" smtClean="0"/>
              <a:t>pen </a:t>
            </a:r>
            <a:r>
              <a:rPr lang="hr-HR" sz="4000" dirty="0" err="1" smtClean="0"/>
              <a:t>source</a:t>
            </a:r>
            <a:r>
              <a:rPr lang="hr-HR" sz="4000" dirty="0" smtClean="0"/>
              <a:t> CMS</a:t>
            </a:r>
          </a:p>
          <a:p>
            <a:pPr lvl="1"/>
            <a:r>
              <a:rPr lang="hr-HR" sz="4000" dirty="0" smtClean="0"/>
              <a:t>Sučelje je jednostavno za izradu</a:t>
            </a:r>
          </a:p>
          <a:p>
            <a:pPr lvl="1"/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9799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Administracija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918" y="1844824"/>
            <a:ext cx="348615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9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Administriranje naslovnice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060848"/>
            <a:ext cx="7151220" cy="20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9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Administracija znamenitosti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556792"/>
            <a:ext cx="2675551" cy="468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5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Dodavanje znamenitosti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988840"/>
            <a:ext cx="7576254" cy="369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1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/>
          <a:lstStyle/>
          <a:p>
            <a:r>
              <a:rPr lang="hr-HR" dirty="0" smtClean="0"/>
              <a:t>Višejezičnost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3157317"/>
            <a:ext cx="6638925" cy="351472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1397893"/>
            <a:ext cx="35337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Objavljivanje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608" y="1844824"/>
            <a:ext cx="7256139" cy="477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9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8964488" cy="1440160"/>
          </a:xfrm>
        </p:spPr>
        <p:txBody>
          <a:bodyPr>
            <a:noAutofit/>
          </a:bodyPr>
          <a:lstStyle/>
          <a:p>
            <a:r>
              <a:rPr lang="hr-HR" sz="3600" dirty="0"/>
              <a:t>     ‘’OUR HERITAGE – </a:t>
            </a:r>
            <a:r>
              <a:rPr lang="hr-HR" sz="3600" dirty="0" smtClean="0"/>
              <a:t>OUR  ANCHORAGE</a:t>
            </a:r>
            <a:r>
              <a:rPr lang="hr-HR" sz="3600" dirty="0"/>
              <a:t>’’</a:t>
            </a:r>
            <a:br>
              <a:rPr lang="hr-HR" sz="3600" dirty="0"/>
            </a:br>
            <a:r>
              <a:rPr lang="hr-HR" sz="3600" dirty="0"/>
              <a:t>      </a:t>
            </a:r>
            <a:r>
              <a:rPr lang="hr-HR" sz="3600" dirty="0" smtClean="0"/>
              <a:t>                </a:t>
            </a:r>
            <a:r>
              <a:rPr lang="hr-HR" sz="1800" b="1" dirty="0" smtClean="0"/>
              <a:t>NAŠE </a:t>
            </a:r>
            <a:r>
              <a:rPr lang="hr-HR" sz="1800" b="1" dirty="0"/>
              <a:t>NASLJEĐE – NAŠE SIDRIŠTE</a:t>
            </a:r>
          </a:p>
        </p:txBody>
      </p:sp>
      <p:pic>
        <p:nvPicPr>
          <p:cNvPr id="4" name="Slika 3" descr="image-0-02-04-9fc521ee9c724b9ebbb8504bc0b4f0265f58e16613939937b8c6cb8d0402dc40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7524" y="2780928"/>
            <a:ext cx="8748464" cy="33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Pogled u budućnost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4000" dirty="0" smtClean="0"/>
              <a:t>Prema potrebi dopuniti sadržaje</a:t>
            </a:r>
          </a:p>
          <a:p>
            <a:r>
              <a:rPr lang="hr-HR" sz="4000" dirty="0" smtClean="0"/>
              <a:t>Iskoristiti promidžbu na lokalnoj razini (grad Krapina, Krapinsko-zagorska županija)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82333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Napravili smo i brošuru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608" y="1417638"/>
            <a:ext cx="7273880" cy="516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733" y="1268760"/>
            <a:ext cx="7449154" cy="533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Pitanja???</a:t>
            </a:r>
            <a:endParaRPr lang="hr-HR" dirty="0"/>
          </a:p>
        </p:txBody>
      </p:sp>
      <p:pic>
        <p:nvPicPr>
          <p:cNvPr id="1026" name="Picture 2" descr="https://i2.wp.com/akos.ba/wp-content/uploads/2016/12/pitanja.jpg?ssl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651328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79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/>
          <p:cNvSpPr/>
          <p:nvPr/>
        </p:nvSpPr>
        <p:spPr>
          <a:xfrm>
            <a:off x="1547664" y="1772816"/>
            <a:ext cx="712879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eflateInflate">
              <a:avLst/>
            </a:prstTxWarp>
            <a:spAutoFit/>
          </a:bodyPr>
          <a:lstStyle/>
          <a:p>
            <a:pPr algn="ctr"/>
            <a:r>
              <a:rPr lang="hr-HR" sz="9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Hvala na pozornosti.</a:t>
            </a:r>
            <a:endParaRPr lang="hr-HR" sz="9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3458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800" b="1" dirty="0"/>
              <a:t>Cilj projekta: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15616" y="1196752"/>
            <a:ext cx="7818072" cy="5544616"/>
          </a:xfrm>
        </p:spPr>
        <p:txBody>
          <a:bodyPr>
            <a:noAutofit/>
          </a:bodyPr>
          <a:lstStyle/>
          <a:p>
            <a:r>
              <a:rPr lang="hr-HR" sz="4000" dirty="0">
                <a:latin typeface="+mj-lt"/>
              </a:rPr>
              <a:t>osvijestiti i upozoriti učenike i okolinu na važnost očuvanja kulturne baštine rodnog grada</a:t>
            </a:r>
          </a:p>
          <a:p>
            <a:r>
              <a:rPr lang="hr-HR" sz="4000" dirty="0" smtClean="0">
                <a:latin typeface="+mj-lt"/>
              </a:rPr>
              <a:t>usvojiti </a:t>
            </a:r>
            <a:r>
              <a:rPr lang="hr-HR" sz="4000" dirty="0">
                <a:latin typeface="+mj-lt"/>
              </a:rPr>
              <a:t>pojam kulturne baštine – prema UNESCO-u</a:t>
            </a:r>
          </a:p>
          <a:p>
            <a:r>
              <a:rPr lang="hr-HR" sz="4000" dirty="0">
                <a:latin typeface="+mj-lt"/>
              </a:rPr>
              <a:t>razvijanje tolerancije i poštivanje kulture i različitosti europskih zemalja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080" cy="1143000"/>
          </a:xfrm>
        </p:spPr>
        <p:txBody>
          <a:bodyPr>
            <a:normAutofit fontScale="90000"/>
          </a:bodyPr>
          <a:lstStyle/>
          <a:p>
            <a:r>
              <a:rPr lang="hr-HR" sz="5400" b="1" dirty="0"/>
              <a:t/>
            </a:r>
            <a:br>
              <a:rPr lang="hr-HR" sz="5400" b="1" dirty="0"/>
            </a:br>
            <a:r>
              <a:rPr lang="hr-HR" sz="4900" b="1" dirty="0"/>
              <a:t>RADIONICA</a:t>
            </a:r>
            <a:r>
              <a:rPr lang="hr-HR" sz="5400" dirty="0"/>
              <a:t>: </a:t>
            </a:r>
            <a:r>
              <a:rPr lang="hr-HR" sz="5400" b="1" dirty="0"/>
              <a:t>Babičin Božić </a:t>
            </a:r>
            <a:br>
              <a:rPr lang="hr-HR" sz="5400" b="1" dirty="0"/>
            </a:br>
            <a:endParaRPr lang="hr-HR" sz="54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36946" y="2386179"/>
            <a:ext cx="7999550" cy="3637384"/>
          </a:xfrm>
        </p:spPr>
        <p:txBody>
          <a:bodyPr>
            <a:noAutofit/>
          </a:bodyPr>
          <a:lstStyle/>
          <a:p>
            <a:r>
              <a:rPr lang="hr-HR" sz="4000" dirty="0"/>
              <a:t>suradnja sa DND </a:t>
            </a:r>
            <a:r>
              <a:rPr lang="hr-HR" sz="4000" dirty="0" err="1"/>
              <a:t>Sv.Križ</a:t>
            </a:r>
            <a:r>
              <a:rPr lang="hr-HR" sz="4000" dirty="0"/>
              <a:t> </a:t>
            </a:r>
            <a:r>
              <a:rPr lang="hr-HR" sz="4000" dirty="0" err="1"/>
              <a:t>Začretje</a:t>
            </a:r>
            <a:r>
              <a:rPr lang="hr-HR" sz="4000" dirty="0"/>
              <a:t>, Udruga </a:t>
            </a:r>
            <a:r>
              <a:rPr lang="hr-HR" sz="4000" dirty="0" err="1"/>
              <a:t>Kinč</a:t>
            </a:r>
            <a:r>
              <a:rPr lang="hr-HR" sz="4000" dirty="0"/>
              <a:t> naše </a:t>
            </a:r>
            <a:r>
              <a:rPr lang="hr-HR" sz="4000" dirty="0" smtClean="0"/>
              <a:t>babice</a:t>
            </a:r>
          </a:p>
          <a:p>
            <a:r>
              <a:rPr lang="hr-HR" sz="4000" dirty="0" smtClean="0"/>
              <a:t>učenici </a:t>
            </a:r>
            <a:r>
              <a:rPr lang="hr-HR" sz="4000" dirty="0"/>
              <a:t>5. razreda</a:t>
            </a:r>
          </a:p>
          <a:p>
            <a:r>
              <a:rPr lang="hr-HR" sz="4000" dirty="0"/>
              <a:t>izrada tradicijskih božićnih ukrasa od kukuruzovine (zvjezdice, anđeli, štalica)</a:t>
            </a:r>
          </a:p>
          <a:p>
            <a:endParaRPr lang="hr-HR" sz="3600" dirty="0"/>
          </a:p>
          <a:p>
            <a:pPr>
              <a:buNone/>
            </a:pPr>
            <a:r>
              <a:rPr lang="hr-HR" sz="3600" dirty="0"/>
              <a:t>       </a:t>
            </a:r>
          </a:p>
        </p:txBody>
      </p:sp>
      <p:sp>
        <p:nvSpPr>
          <p:cNvPr id="4" name="TekstniOkvir 3"/>
          <p:cNvSpPr txBox="1"/>
          <p:nvPr/>
        </p:nvSpPr>
        <p:spPr>
          <a:xfrm>
            <a:off x="1331640" y="1417638"/>
            <a:ext cx="32383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400" i="1" dirty="0" smtClean="0"/>
              <a:t>Prosinac 2018</a:t>
            </a:r>
            <a:endParaRPr lang="hr-HR" sz="4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7A7FCB-E525-CC48-8E75-42E87B2DF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6EB020BE-9C7D-864E-BC98-E066D8242F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725" y="3492501"/>
            <a:ext cx="3048000" cy="3048000"/>
          </a:xfrm>
          <a:prstGeom prst="rect">
            <a:avLst/>
          </a:prstGeom>
        </p:spPr>
      </p:pic>
      <p:pic>
        <p:nvPicPr>
          <p:cNvPr id="6" name="Slika 6">
            <a:extLst>
              <a:ext uri="{FF2B5EF4-FFF2-40B4-BE49-F238E27FC236}">
                <a16:creationId xmlns:a16="http://schemas.microsoft.com/office/drawing/2014/main" id="{8DFFCAC7-14BE-9B49-BEAF-8732CDF94D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725" y="317500"/>
            <a:ext cx="3048000" cy="3048000"/>
          </a:xfrm>
          <a:prstGeom prst="rect">
            <a:avLst/>
          </a:prstGeom>
        </p:spPr>
      </p:pic>
      <p:pic>
        <p:nvPicPr>
          <p:cNvPr id="8" name="Slika 8">
            <a:extLst>
              <a:ext uri="{FF2B5EF4-FFF2-40B4-BE49-F238E27FC236}">
                <a16:creationId xmlns:a16="http://schemas.microsoft.com/office/drawing/2014/main" id="{BA020A48-A03A-CD42-9AFC-25278F5B202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8135" y="317500"/>
            <a:ext cx="3047999" cy="3039492"/>
          </a:xfrm>
          <a:prstGeom prst="rect">
            <a:avLst/>
          </a:prstGeom>
        </p:spPr>
      </p:pic>
      <p:pic>
        <p:nvPicPr>
          <p:cNvPr id="10" name="Slika 10">
            <a:extLst>
              <a:ext uri="{FF2B5EF4-FFF2-40B4-BE49-F238E27FC236}">
                <a16:creationId xmlns:a16="http://schemas.microsoft.com/office/drawing/2014/main" id="{ED410293-3F0A-4C4A-B267-F753B3F08EC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3545" y="381001"/>
            <a:ext cx="2190750" cy="3323167"/>
          </a:xfrm>
          <a:prstGeom prst="rect">
            <a:avLst/>
          </a:prstGeom>
        </p:spPr>
      </p:pic>
      <p:pic>
        <p:nvPicPr>
          <p:cNvPr id="12" name="Slika 12">
            <a:extLst>
              <a:ext uri="{FF2B5EF4-FFF2-40B4-BE49-F238E27FC236}">
                <a16:creationId xmlns:a16="http://schemas.microsoft.com/office/drawing/2014/main" id="{01555669-6A2D-AF48-B6B0-0F0AFB9E3D7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78135" y="3645024"/>
            <a:ext cx="2773500" cy="2968714"/>
          </a:xfrm>
          <a:prstGeom prst="rect">
            <a:avLst/>
          </a:prstGeom>
        </p:spPr>
      </p:pic>
      <p:pic>
        <p:nvPicPr>
          <p:cNvPr id="14" name="Slika 14">
            <a:extLst>
              <a:ext uri="{FF2B5EF4-FFF2-40B4-BE49-F238E27FC236}">
                <a16:creationId xmlns:a16="http://schemas.microsoft.com/office/drawing/2014/main" id="{51EED93B-390C-0646-AB87-9E3CB926BE8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03794" y="3946737"/>
            <a:ext cx="2560502" cy="256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9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10" name="Rezervirano mjesto sadržaja 9"/>
          <p:cNvSpPr>
            <a:spLocks noGrp="1"/>
          </p:cNvSpPr>
          <p:nvPr>
            <p:ph idx="1"/>
          </p:nvPr>
        </p:nvSpPr>
        <p:spPr>
          <a:xfrm>
            <a:off x="457200" y="6080444"/>
            <a:ext cx="8229600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hr-HR" dirty="0"/>
          </a:p>
        </p:txBody>
      </p:sp>
      <p:pic>
        <p:nvPicPr>
          <p:cNvPr id="5" name="Slika 4" descr="image-0-02-04-9f75dd44fb574e88167347342d73d79fdbd49ea25377d7b76cbbdeede5559a62-V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88641"/>
            <a:ext cx="3456384" cy="2952328"/>
          </a:xfrm>
          <a:prstGeom prst="rect">
            <a:avLst/>
          </a:prstGeom>
        </p:spPr>
      </p:pic>
      <p:pic>
        <p:nvPicPr>
          <p:cNvPr id="8" name="Slika 7" descr="image-0-02-04-ae735b3dc700821ed34d4a47ce1c41d7ab18e0176efcce62a95aa84ff2b21eeb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284984"/>
            <a:ext cx="3456384" cy="3068959"/>
          </a:xfrm>
          <a:prstGeom prst="rect">
            <a:avLst/>
          </a:prstGeom>
        </p:spPr>
      </p:pic>
      <p:pic>
        <p:nvPicPr>
          <p:cNvPr id="9" name="Slika 8" descr="image-0-02-04-db664cc33b70c8778f822a6cb91cdf8842147d8b4477b733562e9125348ca906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260648"/>
            <a:ext cx="4104456" cy="612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467600" cy="1143000"/>
          </a:xfrm>
        </p:spPr>
        <p:txBody>
          <a:bodyPr>
            <a:noAutofit/>
          </a:bodyPr>
          <a:lstStyle/>
          <a:p>
            <a:r>
              <a:rPr lang="hr-HR" sz="3200" b="1" dirty="0"/>
              <a:t>      RADIONICA</a:t>
            </a:r>
            <a:r>
              <a:rPr lang="hr-HR" sz="3200" dirty="0"/>
              <a:t>: </a:t>
            </a:r>
            <a:r>
              <a:rPr lang="hr-HR" sz="3200" b="1" dirty="0"/>
              <a:t>Više od slike</a:t>
            </a:r>
            <a:endParaRPr lang="hr-HR" sz="32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42173" y="2996952"/>
            <a:ext cx="7498080" cy="2376264"/>
          </a:xfrm>
        </p:spPr>
        <p:txBody>
          <a:bodyPr>
            <a:normAutofit/>
          </a:bodyPr>
          <a:lstStyle/>
          <a:p>
            <a:r>
              <a:rPr lang="hr-HR" sz="4000" dirty="0"/>
              <a:t>suradnja s Muzejom krapinskih </a:t>
            </a:r>
            <a:r>
              <a:rPr lang="hr-HR" sz="4000" dirty="0" smtClean="0"/>
              <a:t>neandertalaca</a:t>
            </a:r>
            <a:endParaRPr lang="hr-HR" sz="4000" dirty="0"/>
          </a:p>
          <a:p>
            <a:r>
              <a:rPr lang="hr-HR" sz="4000" dirty="0"/>
              <a:t>učenici 8. razreda</a:t>
            </a:r>
          </a:p>
          <a:p>
            <a:endParaRPr lang="hr-HR" sz="4000" dirty="0"/>
          </a:p>
        </p:txBody>
      </p:sp>
      <p:sp>
        <p:nvSpPr>
          <p:cNvPr id="4" name="TekstniOkvir 3"/>
          <p:cNvSpPr txBox="1"/>
          <p:nvPr/>
        </p:nvSpPr>
        <p:spPr>
          <a:xfrm>
            <a:off x="1907704" y="1340768"/>
            <a:ext cx="29835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000" i="1" dirty="0" smtClean="0"/>
              <a:t>Siječanj </a:t>
            </a:r>
            <a:r>
              <a:rPr lang="hr-HR" sz="4000" i="1" dirty="0"/>
              <a:t>2019.</a:t>
            </a:r>
          </a:p>
          <a:p>
            <a:endParaRPr lang="hr-HR" sz="4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image-0-02-04-7fb368a6054dc19fddd819b9589531c09461eb81d7de6f838e1185a599bf95ce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60648"/>
            <a:ext cx="3456384" cy="3672407"/>
          </a:xfrm>
        </p:spPr>
      </p:pic>
      <p:pic>
        <p:nvPicPr>
          <p:cNvPr id="5" name="Slika 4" descr="image-0-02-05-1b1e1c4f6b0edfaaad161383973b03f836333b8ea629f5c5845faa8a4924a8e3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260648"/>
            <a:ext cx="4032448" cy="3672408"/>
          </a:xfrm>
          <a:prstGeom prst="rect">
            <a:avLst/>
          </a:prstGeom>
        </p:spPr>
      </p:pic>
      <p:pic>
        <p:nvPicPr>
          <p:cNvPr id="6" name="Slika 5" descr="image-0-02-05-47bbcfa41400d1cfc9eb5d8c3f2567339805e1786748a601356b77022a223808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4077072"/>
            <a:ext cx="3312368" cy="2448271"/>
          </a:xfrm>
          <a:prstGeom prst="rect">
            <a:avLst/>
          </a:prstGeom>
        </p:spPr>
      </p:pic>
      <p:pic>
        <p:nvPicPr>
          <p:cNvPr id="7" name="Slika 6" descr="image-0-02-05-65735d840b82631b064c00679923f730234d5b2782fdaae0e5fb87912148c58f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4077072"/>
            <a:ext cx="4248472" cy="2420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ij">
  <a:themeElements>
    <a:clrScheme name="Solsticij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ij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ij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614</TotalTime>
  <Words>268</Words>
  <Application>Microsoft Office PowerPoint</Application>
  <PresentationFormat>Prikaz na zaslonu (4:3)</PresentationFormat>
  <Paragraphs>70</Paragraphs>
  <Slides>34</Slides>
  <Notes>2</Notes>
  <HiddenSlides>0</HiddenSlides>
  <MMClips>1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34</vt:i4>
      </vt:variant>
    </vt:vector>
  </HeadingPairs>
  <TitlesOfParts>
    <vt:vector size="39" baseType="lpstr">
      <vt:lpstr>Calibri</vt:lpstr>
      <vt:lpstr>Gill Sans MT</vt:lpstr>
      <vt:lpstr>Verdana</vt:lpstr>
      <vt:lpstr>Wingdings 2</vt:lpstr>
      <vt:lpstr>Solsticij</vt:lpstr>
      <vt:lpstr>Povratak u budućnost</vt:lpstr>
      <vt:lpstr>Kviz</vt:lpstr>
      <vt:lpstr>     ‘’OUR HERITAGE – OUR  ANCHORAGE’’                       NAŠE NASLJEĐE – NAŠE SIDRIŠTE</vt:lpstr>
      <vt:lpstr>Cilj projekta:</vt:lpstr>
      <vt:lpstr> RADIONICA: Babičin Božić  </vt:lpstr>
      <vt:lpstr>PowerPoint prezentacija</vt:lpstr>
      <vt:lpstr>PowerPoint prezentacija</vt:lpstr>
      <vt:lpstr>      RADIONICA: Više od slike</vt:lpstr>
      <vt:lpstr>PowerPoint prezentacija</vt:lpstr>
      <vt:lpstr> RADIONICA: Tradicijsko i fino  </vt:lpstr>
      <vt:lpstr>PowerPoint prezentacija</vt:lpstr>
      <vt:lpstr> RADIONICA : Krapina moja… </vt:lpstr>
      <vt:lpstr>PowerPoint prezentacija</vt:lpstr>
      <vt:lpstr>        RADIONICA: Krapina očima         umjetnika </vt:lpstr>
      <vt:lpstr>PowerPoint prezentacija</vt:lpstr>
      <vt:lpstr>PowerPoint prezentacija</vt:lpstr>
      <vt:lpstr>            RADIONICA: Zaplešimo zajedno </vt:lpstr>
      <vt:lpstr>PowerPoint prezentacija</vt:lpstr>
      <vt:lpstr>      RADIONICA: Virtualna razglednica                 Krapine </vt:lpstr>
      <vt:lpstr>www.bastina-krapine.com</vt:lpstr>
      <vt:lpstr>PowerPoint prezentacija</vt:lpstr>
      <vt:lpstr>Izrada virtualne razglednice</vt:lpstr>
      <vt:lpstr>Kako smo krenuli</vt:lpstr>
      <vt:lpstr>Administracija</vt:lpstr>
      <vt:lpstr>Administriranje naslovnice</vt:lpstr>
      <vt:lpstr>Administracija znamenitosti</vt:lpstr>
      <vt:lpstr>Dodavanje znamenitosti</vt:lpstr>
      <vt:lpstr>Višejezičnost</vt:lpstr>
      <vt:lpstr>Objavljivanje</vt:lpstr>
      <vt:lpstr>Pogled u budućnost</vt:lpstr>
      <vt:lpstr>Napravili smo i brošuru</vt:lpstr>
      <vt:lpstr>PowerPoint prezentacija</vt:lpstr>
      <vt:lpstr>Pitanja???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NAZIV PROJEKTA: ‘’Our heritage, our anchorage’’ VODITELJICE PROJEKTA: </dc:title>
  <dc:creator>Strani jezik</dc:creator>
  <cp:lastModifiedBy>Miljenko Ilić</cp:lastModifiedBy>
  <cp:revision>141</cp:revision>
  <dcterms:created xsi:type="dcterms:W3CDTF">2019-05-15T11:14:31Z</dcterms:created>
  <dcterms:modified xsi:type="dcterms:W3CDTF">2019-11-05T22:17:57Z</dcterms:modified>
</cp:coreProperties>
</file>