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61" r:id="rId3"/>
    <p:sldId id="258" r:id="rId4"/>
    <p:sldId id="257" r:id="rId5"/>
    <p:sldId id="260" r:id="rId6"/>
    <p:sldId id="265" r:id="rId7"/>
    <p:sldId id="272" r:id="rId8"/>
    <p:sldId id="273" r:id="rId9"/>
    <p:sldId id="262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493" autoAdjust="0"/>
  </p:normalViewPr>
  <p:slideViewPr>
    <p:cSldViewPr>
      <p:cViewPr varScale="1">
        <p:scale>
          <a:sx n="86" d="100"/>
          <a:sy n="86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title>
      <c:tx>
        <c:rich>
          <a:bodyPr/>
          <a:lstStyle/>
          <a:p>
            <a:pPr>
              <a:defRPr/>
            </a:pPr>
            <a:r>
              <a:rPr lang="hr-HR" dirty="0" smtClean="0"/>
              <a:t>KOLIKO VREMENA PROVODIŠ DNEVNO</a:t>
            </a:r>
            <a:r>
              <a:rPr lang="hr-HR" baseline="0" dirty="0" smtClean="0"/>
              <a:t> NA INTERNETU?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Stupac1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400"/>
                </a:pPr>
                <a:endParaRPr lang="sr-Latn-CS"/>
              </a:p>
            </c:txPr>
            <c:showVal val="1"/>
            <c:showCatName val="1"/>
          </c:dLbls>
          <c:cat>
            <c:strRef>
              <c:f>List1!$A$2:$A$8</c:f>
              <c:strCache>
                <c:ptCount val="7"/>
                <c:pt idx="0">
                  <c:v>4 sata</c:v>
                </c:pt>
                <c:pt idx="1">
                  <c:v>3 sata</c:v>
                </c:pt>
                <c:pt idx="2">
                  <c:v>2 sata</c:v>
                </c:pt>
                <c:pt idx="3">
                  <c:v>1 sat</c:v>
                </c:pt>
                <c:pt idx="4">
                  <c:v>pola sata</c:v>
                </c:pt>
                <c:pt idx="5">
                  <c:v>do 15 min</c:v>
                </c:pt>
                <c:pt idx="6">
                  <c:v>stalno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8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5325344575883502E-2"/>
          <c:y val="2.6032973903854961E-2"/>
          <c:w val="0.6855867845957152"/>
          <c:h val="0.9739670260961450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Stupac1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800" b="1"/>
                </a:pPr>
                <a:endParaRPr lang="sr-Latn-CS"/>
              </a:p>
            </c:txPr>
            <c:showVal val="1"/>
            <c:showLeaderLines val="1"/>
          </c:dLbls>
          <c:cat>
            <c:strRef>
              <c:f>List1!$A$2:$A$7</c:f>
              <c:strCache>
                <c:ptCount val="6"/>
                <c:pt idx="0">
                  <c:v>za igranje igrica</c:v>
                </c:pt>
                <c:pt idx="1">
                  <c:v>za facebook</c:v>
                </c:pt>
                <c:pt idx="2">
                  <c:v>za surfanje</c:v>
                </c:pt>
                <c:pt idx="3">
                  <c:v>za slušanje glazbe</c:v>
                </c:pt>
                <c:pt idx="4">
                  <c:v>za učenje i pronalaženje informacija</c:v>
                </c:pt>
                <c:pt idx="5">
                  <c:v>nemam Internet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3</c:v>
                </c:pt>
                <c:pt idx="1">
                  <c:v>10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162374737474827"/>
          <c:y val="7.7139868819367116E-2"/>
          <c:w val="0.28376252625251758"/>
          <c:h val="0.82064921276545388"/>
        </c:manualLayout>
      </c:layout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67073-644D-471B-B356-B1300E3E3AC0}" type="datetimeFigureOut">
              <a:rPr lang="sr-Latn-CS" smtClean="0"/>
              <a:pPr/>
              <a:t>11.12.2012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E2224-00D1-4FA8-B3FC-2626E8A5B1B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17E03A-CDAE-4375-A9D2-6D4F76F0BEB5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E68CE2-4F86-44E1-A751-A17E5A60E328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Pravokutni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avokutni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avokutni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avokutni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avokutni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56" name="Pravokutni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avokutni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avokutni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avokutni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ručno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Prostoručno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Prostoručno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Prostoručno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Prostoručno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Prostoručno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Prostoručno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Prostoručno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Prostoručno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Prostoručno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Prostoručno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Prostoručno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Prostoručno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Prostoručno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Prostoručno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ravokutni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avokutni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avokutni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avokutni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avokutni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Pravokutni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avokutni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avokutni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avokutni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avokutni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avokutni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avokutni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avokutni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Ravni poveznik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Ravni poveznik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ni poveznik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Ravni poveznik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Ravni poveznik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avokutni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avokutni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avokutni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avokutni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C:\Users\Jessica\Desktop\podatci.jpg" TargetMode="Externa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1214422"/>
            <a:ext cx="7772400" cy="1975104"/>
          </a:xfrm>
        </p:spPr>
        <p:txBody>
          <a:bodyPr/>
          <a:lstStyle/>
          <a:p>
            <a:pPr algn="ctr"/>
            <a:r>
              <a:rPr lang="hr-HR" sz="8900" dirty="0" smtClean="0">
                <a:solidFill>
                  <a:schemeClr val="accent3">
                    <a:lumMod val="75000"/>
                  </a:schemeClr>
                </a:solidFill>
              </a:rPr>
              <a:t>OVISNOST  O INTERNETU</a:t>
            </a:r>
            <a:endParaRPr lang="hr-HR" sz="89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4929198"/>
            <a:ext cx="7772400" cy="1508760"/>
          </a:xfrm>
        </p:spPr>
        <p:txBody>
          <a:bodyPr>
            <a:normAutofit/>
          </a:bodyPr>
          <a:lstStyle/>
          <a:p>
            <a:r>
              <a:rPr lang="hr-HR" sz="3200" dirty="0" smtClean="0"/>
              <a:t>Pripremile: Monika Tadić i Sara Pernar, 6. a</a:t>
            </a:r>
            <a:endParaRPr lang="hr-HR" sz="3200" dirty="0"/>
          </a:p>
        </p:txBody>
      </p:sp>
    </p:spTree>
    <p:extLst>
      <p:ext uri="{BB962C8B-B14F-4D97-AF65-F5344CB8AC3E}">
        <p14:creationId xmlns="" xmlns:p14="http://schemas.microsoft.com/office/powerpoint/2010/main" val="28613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hr-HR" smtClean="0"/>
              <a:t>Sigurnost na internetu</a:t>
            </a:r>
          </a:p>
        </p:txBody>
      </p:sp>
      <p:pic>
        <p:nvPicPr>
          <p:cNvPr id="2050" name="Picture 2" descr="C:\Users\Jessica\Desktop\kids computer.gi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2133600"/>
            <a:ext cx="3851275" cy="4724400"/>
          </a:xfrm>
        </p:spPr>
      </p:pic>
      <p:sp>
        <p:nvSpPr>
          <p:cNvPr id="4" name="Cloud Callout 3"/>
          <p:cNvSpPr>
            <a:spLocks noChangeArrowheads="1"/>
          </p:cNvSpPr>
          <p:nvPr/>
        </p:nvSpPr>
        <p:spPr bwMode="auto">
          <a:xfrm>
            <a:off x="755650" y="1196975"/>
            <a:ext cx="1944688" cy="1366838"/>
          </a:xfrm>
          <a:prstGeom prst="cloudCallout">
            <a:avLst>
              <a:gd name="adj1" fmla="val -11880"/>
              <a:gd name="adj2" fmla="val 45472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solidFill>
                  <a:schemeClr val="lt1"/>
                </a:solidFill>
                <a:latin typeface="+mn-lt"/>
              </a:rPr>
              <a:t>IME: LUKA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solidFill>
                  <a:schemeClr val="lt1"/>
                </a:solidFill>
                <a:latin typeface="+mn-lt"/>
              </a:rPr>
              <a:t>ADRESA...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4542331" y="1763599"/>
            <a:ext cx="4176464" cy="4032448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perspectiveRelaxedModerately"/>
              <a:lightRig rig="threePt" dir="t"/>
            </a:scene3d>
          </a:bodyPr>
          <a:lstStyle/>
          <a:p>
            <a:pPr marL="571500" indent="-57150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4000" dirty="0">
                <a:solidFill>
                  <a:schemeClr val="tx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NEMOJ STAVLJATI SVOJE OSOBNE PODATKE NA INTERNET!!!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Jessica\Desktop\manijak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0"/>
            <a:ext cx="3600869" cy="2697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C:\Users\Jessica\Desktop\podatc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27940" y="4475163"/>
            <a:ext cx="3222386" cy="238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>
            <a:hlinkClick r:id="rId5"/>
          </p:cNvPr>
          <p:cNvSpPr/>
          <p:nvPr/>
        </p:nvSpPr>
        <p:spPr>
          <a:xfrm>
            <a:off x="714348" y="3071810"/>
            <a:ext cx="4460877" cy="3343277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sz="3200" b="1" dirty="0">
                <a:solidFill>
                  <a:srgbClr val="FF0000"/>
                </a:solidFill>
              </a:rPr>
              <a:t>Nemoj</a:t>
            </a:r>
            <a:r>
              <a:rPr lang="hr-HR" sz="3200" b="1" dirty="0">
                <a:solidFill>
                  <a:srgbClr val="FF0000"/>
                </a:solidFill>
                <a:latin typeface="Arial" charset="0"/>
              </a:rPr>
              <a:t>te</a:t>
            </a:r>
            <a:r>
              <a:rPr lang="hr-HR" sz="3200" b="1" dirty="0">
                <a:solidFill>
                  <a:srgbClr val="FF0000"/>
                </a:solidFill>
              </a:rPr>
              <a:t> se nalazit</a:t>
            </a:r>
            <a:r>
              <a:rPr lang="hr-HR" sz="3200" b="1" dirty="0">
                <a:solidFill>
                  <a:srgbClr val="FF0000"/>
                </a:solidFill>
                <a:latin typeface="Arial" charset="0"/>
              </a:rPr>
              <a:t>i</a:t>
            </a:r>
            <a:r>
              <a:rPr lang="hr-HR" sz="3200" b="1" dirty="0">
                <a:solidFill>
                  <a:srgbClr val="FF0000"/>
                </a:solidFill>
              </a:rPr>
              <a:t> s nepoznatim ljudima jer oni mogu biti jako zli!!!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mtClean="0"/>
              <a:t>Ovisnost o internetu</a:t>
            </a:r>
          </a:p>
        </p:txBody>
      </p:sp>
      <p:pic>
        <p:nvPicPr>
          <p:cNvPr id="5123" name="Picture 2" descr="C:\Users\Jessica\Desktop\ovisnos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3438" y="2071654"/>
            <a:ext cx="4321619" cy="4786346"/>
          </a:xfrm>
          <a:solidFill>
            <a:schemeClr val="accent1"/>
          </a:solidFill>
        </p:spPr>
      </p:pic>
      <p:sp>
        <p:nvSpPr>
          <p:cNvPr id="4" name="Vertical Scroll 3"/>
          <p:cNvSpPr>
            <a:spLocks noChangeArrowheads="1"/>
          </p:cNvSpPr>
          <p:nvPr/>
        </p:nvSpPr>
        <p:spPr bwMode="auto">
          <a:xfrm>
            <a:off x="395288" y="1412875"/>
            <a:ext cx="4537075" cy="5329238"/>
          </a:xfrm>
          <a:prstGeom prst="verticalScroll">
            <a:avLst>
              <a:gd name="adj" fmla="val 12500"/>
            </a:avLst>
          </a:prstGeom>
          <a:solidFill>
            <a:srgbClr val="ABC3DF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400" dirty="0">
                <a:solidFill>
                  <a:schemeClr val="dk1"/>
                </a:solidFill>
                <a:latin typeface="+mj-lt"/>
              </a:rPr>
              <a:t>NA INTERNETU NE TREBA BITI DUŽE OD SAT VREMENA NA DAN</a:t>
            </a:r>
          </a:p>
        </p:txBody>
      </p:sp>
      <p:sp>
        <p:nvSpPr>
          <p:cNvPr id="5" name="Rectangle 4"/>
          <p:cNvSpPr/>
          <p:nvPr/>
        </p:nvSpPr>
        <p:spPr>
          <a:xfrm>
            <a:off x="44799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914400"/>
          </a:xfrm>
        </p:spPr>
        <p:txBody>
          <a:bodyPr/>
          <a:lstStyle/>
          <a:p>
            <a:pPr eaLnBrk="1" hangingPunct="1"/>
            <a:r>
              <a:rPr lang="hr-HR" dirty="0" smtClean="0"/>
              <a:t>Ruganje na društvenim mrežama</a:t>
            </a:r>
          </a:p>
        </p:txBody>
      </p:sp>
      <p:pic>
        <p:nvPicPr>
          <p:cNvPr id="8195" name="Picture 2" descr="C:\Users\Jessica\Desktop\ruganj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479550"/>
            <a:ext cx="4968875" cy="4800600"/>
          </a:xfrm>
        </p:spPr>
      </p:pic>
      <p:sp>
        <p:nvSpPr>
          <p:cNvPr id="5" name="Snip Diagonal Corner Rectangle 4"/>
          <p:cNvSpPr/>
          <p:nvPr/>
        </p:nvSpPr>
        <p:spPr>
          <a:xfrm>
            <a:off x="5432438" y="1674605"/>
            <a:ext cx="3396790" cy="3753935"/>
          </a:xfrm>
          <a:prstGeom prst="snip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32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NEMOJTE IZRUGIVATI DRUGE JER IH TO MOŽE POVRIJEDITI!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0166" y="214291"/>
            <a:ext cx="6572296" cy="1000132"/>
          </a:xfrm>
        </p:spPr>
        <p:txBody>
          <a:bodyPr/>
          <a:lstStyle/>
          <a:p>
            <a:r>
              <a:rPr lang="hr-HR" sz="5600" dirty="0" smtClean="0">
                <a:solidFill>
                  <a:srgbClr val="FF0000"/>
                </a:solidFill>
              </a:rPr>
              <a:t>Vrste ovisnosti o internetu</a:t>
            </a:r>
            <a:endParaRPr lang="hr-HR" sz="5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1285860"/>
            <a:ext cx="8458200" cy="428628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hr-HR" sz="3200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Ovisnici</a:t>
            </a:r>
            <a:r>
              <a:rPr lang="hr-HR" sz="3200" b="1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 o kupovini putem Interneta</a:t>
            </a:r>
            <a:r>
              <a:rPr lang="hr-HR" sz="3200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hr-HR" sz="3200" b="1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Ovisnici o kockanju putem Interneta</a:t>
            </a:r>
            <a:r>
              <a:rPr lang="hr-HR" sz="3200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hr-HR" sz="3200" b="1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Ovisnici o "chatu" (pričaonicama) i e-mail porukama</a:t>
            </a:r>
            <a:r>
              <a:rPr lang="hr-HR" sz="3200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hr-HR" sz="3200" b="1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Ovisnici o računalnim igrama</a:t>
            </a:r>
            <a:r>
              <a:rPr lang="hr-HR" sz="3200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hr-HR" sz="3200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Ovisnici o facebooku.</a:t>
            </a:r>
          </a:p>
          <a:p>
            <a:pPr>
              <a:buFont typeface="Arial" pitchFamily="34" charset="0"/>
              <a:buChar char="•"/>
            </a:pPr>
            <a:r>
              <a:rPr lang="hr-HR" sz="3200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Ovisnici o informacijama</a:t>
            </a:r>
            <a:endParaRPr lang="hr-HR" sz="3200" dirty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750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35268" cy="450057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14678" y="0"/>
            <a:ext cx="5715040" cy="6858000"/>
          </a:xfrm>
        </p:spPr>
        <p:txBody>
          <a:bodyPr>
            <a:normAutofit/>
          </a:bodyPr>
          <a:lstStyle/>
          <a:p>
            <a:r>
              <a:rPr lang="vi-VN" sz="2400" b="1" dirty="0"/>
              <a:t>Facebook</a:t>
            </a:r>
            <a:r>
              <a:rPr lang="vi-VN" sz="2400" dirty="0"/>
              <a:t> </a:t>
            </a:r>
            <a:r>
              <a:rPr lang="hr-HR" sz="2400" dirty="0" smtClean="0"/>
              <a:t>je</a:t>
            </a:r>
            <a:r>
              <a:rPr lang="hr-HR" sz="2400" dirty="0"/>
              <a:t> </a:t>
            </a:r>
            <a:r>
              <a:rPr lang="hr-HR" sz="2400" dirty="0" smtClean="0"/>
              <a:t>u</a:t>
            </a:r>
            <a:r>
              <a:rPr lang="vi-VN" sz="2400" dirty="0" smtClean="0"/>
              <a:t> </a:t>
            </a:r>
            <a:r>
              <a:rPr lang="vi-VN" sz="2400" dirty="0"/>
              <a:t>svojim </a:t>
            </a:r>
            <a:r>
              <a:rPr lang="vi-VN" sz="2400" dirty="0" smtClean="0"/>
              <a:t>počecima bio </a:t>
            </a:r>
            <a:r>
              <a:rPr lang="vi-VN" sz="2400" dirty="0"/>
              <a:t>namijenjen samo studentima sveučilišta na Harvardu koji su tim putem mogli međusobno komunicirati i razmjenjivati informacije. </a:t>
            </a:r>
            <a:endParaRPr lang="hr-HR" sz="2400" dirty="0" smtClean="0"/>
          </a:p>
          <a:p>
            <a:r>
              <a:rPr lang="vi-VN" sz="2400" dirty="0" smtClean="0"/>
              <a:t>Danas </a:t>
            </a:r>
            <a:r>
              <a:rPr lang="vi-VN" sz="2400" dirty="0"/>
              <a:t>ova web stranica ima više od 1 milijardu aktivnih korisnika. </a:t>
            </a:r>
            <a:endParaRPr lang="hr-HR" sz="2400" dirty="0" smtClean="0"/>
          </a:p>
          <a:p>
            <a:r>
              <a:rPr lang="vi-VN" sz="2400" dirty="0" smtClean="0"/>
              <a:t>Facebook </a:t>
            </a:r>
            <a:r>
              <a:rPr lang="vi-VN" sz="2400" dirty="0"/>
              <a:t>je ujedno najpopularnije mjesto za objavljivanja fotografija, s više od 14 milijuna novih dodanih fotografija dnevno</a:t>
            </a:r>
            <a:r>
              <a:rPr lang="vi-VN" sz="2400" dirty="0" smtClean="0"/>
              <a:t>.</a:t>
            </a:r>
            <a:endParaRPr lang="hr-HR" sz="2400" dirty="0" smtClean="0"/>
          </a:p>
          <a:p>
            <a:r>
              <a:rPr lang="hr-HR" sz="2400" b="1" dirty="0"/>
              <a:t>Ovisnost o Facebooku još uvijek nije uvrštena u službenu listu bolesti i psihičkih poremećaja, no s obzirom na manijakalno ponašanje sve većeg broja korisnika </a:t>
            </a:r>
            <a:r>
              <a:rPr lang="hr-HR" sz="2400" b="1" dirty="0" smtClean="0"/>
              <a:t>, </a:t>
            </a:r>
            <a:r>
              <a:rPr lang="hr-HR" sz="2400" b="1" dirty="0"/>
              <a:t>vrlo bi se skoro mogla naći u nekoj medicinskoj </a:t>
            </a:r>
            <a:r>
              <a:rPr lang="hr-HR" sz="2400" b="1" dirty="0" smtClean="0"/>
              <a:t>publikaciji.</a:t>
            </a:r>
            <a:endParaRPr lang="hr-HR" sz="2400" b="1" dirty="0"/>
          </a:p>
          <a:p>
            <a:endParaRPr lang="hr-HR" sz="1600" b="1" dirty="0"/>
          </a:p>
        </p:txBody>
      </p:sp>
    </p:spTree>
    <p:extLst>
      <p:ext uri="{BB962C8B-B14F-4D97-AF65-F5344CB8AC3E}">
        <p14:creationId xmlns="" xmlns:p14="http://schemas.microsoft.com/office/powerpoint/2010/main" val="234736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914400"/>
          </a:xfrm>
        </p:spPr>
        <p:txBody>
          <a:bodyPr/>
          <a:lstStyle/>
          <a:p>
            <a:pPr algn="ctr"/>
            <a:r>
              <a:rPr lang="hr-HR" dirty="0" smtClean="0"/>
              <a:t>Posljedice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857232"/>
            <a:ext cx="8215370" cy="6000768"/>
          </a:xfrm>
        </p:spPr>
        <p:txBody>
          <a:bodyPr>
            <a:normAutofit fontScale="92500" lnSpcReduction="20000"/>
          </a:bodyPr>
          <a:lstStyle/>
          <a:p>
            <a:r>
              <a:rPr lang="hr-HR" b="1" dirty="0"/>
              <a:t>Ovisnost o internetu</a:t>
            </a:r>
            <a:r>
              <a:rPr lang="hr-HR" dirty="0"/>
              <a:t> je jedan oblik </a:t>
            </a:r>
            <a:r>
              <a:rPr lang="hr-HR" dirty="0" smtClean="0"/>
              <a:t>ovisnosti </a:t>
            </a:r>
            <a:r>
              <a:rPr lang="hr-HR" dirty="0"/>
              <a:t>o računalima i označava fenomen pretjeranog ili </a:t>
            </a:r>
            <a:r>
              <a:rPr lang="hr-HR" dirty="0" smtClean="0"/>
              <a:t>korištenja interneta </a:t>
            </a:r>
            <a:r>
              <a:rPr lang="hr-HR" dirty="0"/>
              <a:t>u tolikoj mjeri </a:t>
            </a:r>
            <a:r>
              <a:rPr lang="hr-HR" dirty="0" smtClean="0"/>
              <a:t>da </a:t>
            </a:r>
            <a:r>
              <a:rPr lang="hr-HR" dirty="0"/>
              <a:t>donosi opasnost </a:t>
            </a:r>
            <a:r>
              <a:rPr lang="hr-HR" dirty="0" smtClean="0"/>
              <a:t>zdravlju.</a:t>
            </a:r>
            <a:endParaRPr lang="hr-HR" dirty="0"/>
          </a:p>
          <a:p>
            <a:pPr>
              <a:tabLst>
                <a:tab pos="457200" algn="l"/>
              </a:tabLst>
            </a:pPr>
            <a:r>
              <a:rPr lang="hr-HR" sz="2800" dirty="0">
                <a:solidFill>
                  <a:srgbClr val="FF0000"/>
                </a:solidFill>
                <a:latin typeface="Comic Sans MS" pitchFamily="66" charset="0"/>
              </a:rPr>
              <a:t>zanemarivanje obitelji ili prijatelja</a:t>
            </a:r>
          </a:p>
          <a:p>
            <a:pPr>
              <a:buFontTx/>
              <a:buChar char="-"/>
              <a:tabLst>
                <a:tab pos="457200" algn="l"/>
              </a:tabLst>
            </a:pPr>
            <a:r>
              <a:rPr lang="hr-HR" sz="2800" dirty="0" smtClean="0">
                <a:solidFill>
                  <a:srgbClr val="FF0000"/>
                </a:solidFill>
                <a:latin typeface="Comic Sans MS" pitchFamily="66" charset="0"/>
              </a:rPr>
              <a:t>smanjeni </a:t>
            </a:r>
            <a:r>
              <a:rPr lang="hr-HR" sz="2800" dirty="0">
                <a:solidFill>
                  <a:srgbClr val="FF0000"/>
                </a:solidFill>
                <a:latin typeface="Comic Sans MS" pitchFamily="66" charset="0"/>
              </a:rPr>
              <a:t>socijalni </a:t>
            </a:r>
            <a:r>
              <a:rPr lang="hr-HR" sz="2800" dirty="0" smtClean="0">
                <a:solidFill>
                  <a:srgbClr val="FF0000"/>
                </a:solidFill>
                <a:latin typeface="Comic Sans MS" pitchFamily="66" charset="0"/>
              </a:rPr>
              <a:t>kontakti</a:t>
            </a:r>
            <a:endParaRPr lang="hr-HR" sz="2800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Tx/>
              <a:buChar char="-"/>
              <a:tabLst>
                <a:tab pos="457200" algn="l"/>
              </a:tabLst>
            </a:pPr>
            <a:r>
              <a:rPr lang="hr-HR" sz="2800" dirty="0">
                <a:solidFill>
                  <a:srgbClr val="FF0000"/>
                </a:solidFill>
                <a:latin typeface="Comic Sans MS" pitchFamily="66" charset="0"/>
              </a:rPr>
              <a:t>kronična neispavanost uslijed poremećaja spavanja  </a:t>
            </a:r>
          </a:p>
          <a:p>
            <a:pPr>
              <a:buFontTx/>
              <a:buChar char="-"/>
              <a:tabLst>
                <a:tab pos="457200" algn="l"/>
              </a:tabLst>
            </a:pPr>
            <a:r>
              <a:rPr lang="hr-HR" sz="2800" dirty="0">
                <a:solidFill>
                  <a:srgbClr val="FF0000"/>
                </a:solidFill>
                <a:latin typeface="Comic Sans MS" pitchFamily="66" charset="0"/>
              </a:rPr>
              <a:t>smanjena tjelesna aktivnost</a:t>
            </a:r>
          </a:p>
          <a:p>
            <a:pPr>
              <a:buFontTx/>
              <a:buChar char="-"/>
              <a:tabLst>
                <a:tab pos="457200" algn="l"/>
              </a:tabLst>
            </a:pPr>
            <a:r>
              <a:rPr lang="hr-HR" sz="2800" dirty="0">
                <a:solidFill>
                  <a:srgbClr val="FF0000"/>
                </a:solidFill>
                <a:latin typeface="Comic Sans MS" pitchFamily="66" charset="0"/>
              </a:rPr>
              <a:t> konflikti s okolinom uzrokovani pretjeranim korištenjem Interneta i sl</a:t>
            </a:r>
            <a:r>
              <a:rPr lang="hr-HR" sz="2800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pPr>
              <a:buFontTx/>
              <a:buChar char="-"/>
              <a:tabLst>
                <a:tab pos="457200" algn="l"/>
              </a:tabLst>
            </a:pPr>
            <a:r>
              <a:rPr lang="hr-HR" sz="2800" dirty="0" smtClean="0">
                <a:solidFill>
                  <a:srgbClr val="FF0000"/>
                </a:solidFill>
                <a:latin typeface="Comic Sans MS" pitchFamily="66" charset="0"/>
              </a:rPr>
              <a:t>Smanjen uspjeh u školi</a:t>
            </a:r>
          </a:p>
          <a:p>
            <a:pPr>
              <a:buFontTx/>
              <a:buChar char="-"/>
              <a:tabLst>
                <a:tab pos="457200" algn="l"/>
              </a:tabLst>
            </a:pPr>
            <a:r>
              <a:rPr lang="hr-HR" sz="2800" dirty="0" smtClean="0">
                <a:solidFill>
                  <a:srgbClr val="FF0000"/>
                </a:solidFill>
                <a:latin typeface="Comic Sans MS" pitchFamily="66" charset="0"/>
              </a:rPr>
              <a:t>Povlačenje u sebe</a:t>
            </a:r>
          </a:p>
          <a:p>
            <a:pPr>
              <a:buFontTx/>
              <a:buChar char="-"/>
              <a:tabLst>
                <a:tab pos="457200" algn="l"/>
              </a:tabLst>
            </a:pPr>
            <a:r>
              <a:rPr lang="hr-HR" sz="2800" dirty="0" smtClean="0">
                <a:solidFill>
                  <a:srgbClr val="FF0000"/>
                </a:solidFill>
                <a:latin typeface="Comic Sans MS" pitchFamily="66" charset="0"/>
              </a:rPr>
              <a:t>Ljutnja, napetost, agresija</a:t>
            </a:r>
          </a:p>
          <a:p>
            <a:pPr>
              <a:buFontTx/>
              <a:buChar char="-"/>
              <a:tabLst>
                <a:tab pos="457200" algn="l"/>
              </a:tabLst>
            </a:pPr>
            <a:r>
              <a:rPr lang="hr-HR" sz="2800" dirty="0" smtClean="0">
                <a:solidFill>
                  <a:srgbClr val="FF0000"/>
                </a:solidFill>
                <a:latin typeface="Comic Sans MS" pitchFamily="66" charset="0"/>
              </a:rPr>
              <a:t>Žudnja sa on-line aktivnostima</a:t>
            </a:r>
            <a:endParaRPr lang="hr-HR" sz="2800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hr-HR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305827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1142984"/>
            <a:ext cx="4114800" cy="53340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 smtClean="0"/>
              <a:t>I djeca kao mala mogu biti ovisna o internetu, kao npr. razno raznim igricama i sl.</a:t>
            </a:r>
          </a:p>
          <a:p>
            <a:r>
              <a:rPr lang="hr-HR" dirty="0" smtClean="0"/>
              <a:t>U  jako ranoj dobi to za djecu nije dobro jer im šteti razvitku mozga.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63773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500034" y="285728"/>
            <a:ext cx="807249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b="1" dirty="0" smtClean="0">
                <a:latin typeface="Century Schoolbook" pitchFamily="18" charset="0"/>
              </a:rPr>
              <a:t>Prema nekim istraživanjima </a:t>
            </a:r>
            <a:r>
              <a:rPr lang="hr-HR" sz="3600" b="1" dirty="0" smtClean="0">
                <a:solidFill>
                  <a:srgbClr val="FF0000"/>
                </a:solidFill>
                <a:latin typeface="Times New Roman" charset="0"/>
              </a:rPr>
              <a:t>93% </a:t>
            </a:r>
            <a:r>
              <a:rPr lang="hr-HR" sz="3600" b="1" dirty="0" smtClean="0">
                <a:latin typeface="Century Schoolbook" pitchFamily="18" charset="0"/>
              </a:rPr>
              <a:t>djece iz uzorka koristi kompjuter. </a:t>
            </a:r>
          </a:p>
          <a:p>
            <a:r>
              <a:rPr lang="hr-HR" sz="3600" b="1" dirty="0" smtClean="0">
                <a:latin typeface="Century Schoolbook" pitchFamily="18" charset="0"/>
              </a:rPr>
              <a:t>Od toga najveći broj djece koristi kompjuter za: </a:t>
            </a:r>
          </a:p>
          <a:p>
            <a:pPr lvl="1"/>
            <a:r>
              <a:rPr lang="hr-HR" sz="3600" b="1" dirty="0" smtClean="0">
                <a:latin typeface="Century Schoolbook" pitchFamily="18" charset="0"/>
              </a:rPr>
              <a:t>igranje igrica </a:t>
            </a:r>
            <a:r>
              <a:rPr lang="hr-HR" sz="3600" b="1" dirty="0" smtClean="0">
                <a:solidFill>
                  <a:srgbClr val="FF0000"/>
                </a:solidFill>
                <a:latin typeface="Times New Roman" charset="0"/>
              </a:rPr>
              <a:t>26 %</a:t>
            </a:r>
            <a:r>
              <a:rPr lang="hr-HR" sz="3600" b="1" dirty="0" smtClean="0">
                <a:latin typeface="Century Schoolbook" pitchFamily="18" charset="0"/>
              </a:rPr>
              <a:t>, </a:t>
            </a:r>
          </a:p>
          <a:p>
            <a:pPr lvl="1"/>
            <a:r>
              <a:rPr lang="hr-HR" sz="3600" b="1" dirty="0" smtClean="0">
                <a:latin typeface="Century Schoolbook" pitchFamily="18" charset="0"/>
              </a:rPr>
              <a:t>za surfanje internetom </a:t>
            </a:r>
            <a:r>
              <a:rPr lang="hr-HR" sz="3600" b="1" dirty="0" smtClean="0">
                <a:solidFill>
                  <a:srgbClr val="FF0000"/>
                </a:solidFill>
                <a:latin typeface="Times New Roman" charset="0"/>
              </a:rPr>
              <a:t>13%</a:t>
            </a:r>
            <a:r>
              <a:rPr lang="hr-HR" sz="3600" b="1" dirty="0" smtClean="0">
                <a:latin typeface="Times New Roman" charset="0"/>
              </a:rPr>
              <a:t>,</a:t>
            </a:r>
          </a:p>
          <a:p>
            <a:pPr lvl="1"/>
            <a:r>
              <a:rPr lang="hr-HR" sz="3600" b="1" dirty="0" smtClean="0">
                <a:solidFill>
                  <a:srgbClr val="FF0000"/>
                </a:solidFill>
                <a:latin typeface="Times New Roman" charset="0"/>
              </a:rPr>
              <a:t>21%</a:t>
            </a:r>
            <a:r>
              <a:rPr lang="hr-HR" sz="3600" b="1" dirty="0" smtClean="0">
                <a:latin typeface="Century Schoolbook" pitchFamily="18" charset="0"/>
              </a:rPr>
              <a:t> za slušanje glazbe</a:t>
            </a:r>
            <a:r>
              <a:rPr lang="hr-HR" sz="3600" b="1" dirty="0" smtClean="0">
                <a:latin typeface="Times New Roman" charset="0"/>
              </a:rPr>
              <a:t> i</a:t>
            </a:r>
          </a:p>
          <a:p>
            <a:pPr lvl="1"/>
            <a:r>
              <a:rPr lang="hr-HR" sz="3600" b="1" dirty="0" smtClean="0">
                <a:solidFill>
                  <a:srgbClr val="FF0000"/>
                </a:solidFill>
                <a:latin typeface="Times New Roman" charset="0"/>
              </a:rPr>
              <a:t>40% </a:t>
            </a:r>
            <a:r>
              <a:rPr lang="hr-HR" sz="3600" b="1" dirty="0" smtClean="0">
                <a:latin typeface="Times New Roman" charset="0"/>
              </a:rPr>
              <a:t>pisanje </a:t>
            </a:r>
            <a:r>
              <a:rPr lang="hr-HR" sz="3600" b="1" dirty="0" err="1" smtClean="0">
                <a:latin typeface="Times New Roman" charset="0"/>
              </a:rPr>
              <a:t>facebooka</a:t>
            </a:r>
            <a:r>
              <a:rPr lang="hr-HR" sz="3600" b="1" dirty="0" smtClean="0">
                <a:latin typeface="Times New Roman" charset="0"/>
              </a:rPr>
              <a:t>.</a:t>
            </a:r>
            <a:r>
              <a:rPr lang="hr-HR" sz="3600" b="1" dirty="0" smtClean="0">
                <a:latin typeface="Century Schoolbook" pitchFamily="18" charset="0"/>
              </a:rPr>
              <a:t> </a:t>
            </a:r>
          </a:p>
          <a:p>
            <a:pPr lvl="1"/>
            <a:r>
              <a:rPr lang="hr-HR" sz="3600" b="1" dirty="0" smtClean="0">
                <a:solidFill>
                  <a:srgbClr val="FF0000"/>
                </a:solidFill>
                <a:latin typeface="Century Schoolbook" pitchFamily="18" charset="0"/>
              </a:rPr>
              <a:t>65% djece posjeduje svoj </a:t>
            </a:r>
            <a:r>
              <a:rPr lang="hr-HR" sz="3600" b="1" dirty="0" err="1" smtClean="0">
                <a:solidFill>
                  <a:srgbClr val="FF0000"/>
                </a:solidFill>
                <a:latin typeface="Century Schoolbook" pitchFamily="18" charset="0"/>
              </a:rPr>
              <a:t>facebook</a:t>
            </a:r>
            <a:r>
              <a:rPr lang="hr-HR" sz="3600" b="1" dirty="0" smtClean="0">
                <a:solidFill>
                  <a:srgbClr val="FF0000"/>
                </a:solidFill>
                <a:latin typeface="Century Schoolbook" pitchFamily="18" charset="0"/>
              </a:rPr>
              <a:t>.</a:t>
            </a:r>
            <a:endParaRPr lang="hr-HR" sz="3600" b="1" dirty="0" smtClean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630920"/>
          </a:xfrm>
        </p:spPr>
        <p:txBody>
          <a:bodyPr/>
          <a:lstStyle/>
          <a:p>
            <a:r>
              <a:rPr lang="hr-HR" dirty="0" smtClean="0"/>
              <a:t>REZULTATI ANKETE U 6. a</a:t>
            </a:r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sz="half" idx="1"/>
          </p:nvPr>
        </p:nvGraphicFramePr>
        <p:xfrm>
          <a:off x="285720" y="857232"/>
          <a:ext cx="8643998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8072494" cy="914400"/>
          </a:xfrm>
        </p:spPr>
        <p:txBody>
          <a:bodyPr/>
          <a:lstStyle/>
          <a:p>
            <a:r>
              <a:rPr lang="hr-HR" sz="3200" dirty="0" smtClean="0"/>
              <a:t>ZA ŠTO NAJVIŠE KORISTIŠ INTERNET?</a:t>
            </a:r>
            <a:endParaRPr lang="hr-HR" sz="3200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571472" y="1071546"/>
          <a:ext cx="8358246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72400" cy="914400"/>
          </a:xfrm>
        </p:spPr>
        <p:txBody>
          <a:bodyPr/>
          <a:lstStyle/>
          <a:p>
            <a:r>
              <a:rPr lang="hr-HR" sz="3200" b="1" dirty="0">
                <a:solidFill>
                  <a:srgbClr val="FF0000"/>
                </a:solidFill>
              </a:rPr>
              <a:t>Opasnosti za </a:t>
            </a:r>
            <a:r>
              <a:rPr lang="hr-HR" sz="3200" b="1" dirty="0" smtClean="0">
                <a:solidFill>
                  <a:srgbClr val="FF0000"/>
                </a:solidFill>
              </a:rPr>
              <a:t>djecu i mlade</a:t>
            </a:r>
            <a:endParaRPr lang="hr-HR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00108"/>
            <a:ext cx="8429684" cy="53554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dirty="0">
                <a:latin typeface="Century Schoolbook" pitchFamily="18" charset="0"/>
              </a:rPr>
              <a:t>Izlaganje neistinitim ili nepotpunim </a:t>
            </a:r>
            <a:r>
              <a:rPr lang="hr-HR" dirty="0" smtClean="0">
                <a:latin typeface="Century Schoolbook" pitchFamily="18" charset="0"/>
              </a:rPr>
              <a:t>informacijama</a:t>
            </a:r>
            <a:endParaRPr lang="hr-HR" dirty="0">
              <a:latin typeface="Century Schoolbook" pitchFamily="18" charset="0"/>
            </a:endParaRPr>
          </a:p>
          <a:p>
            <a:pPr>
              <a:lnSpc>
                <a:spcPct val="90000"/>
              </a:lnSpc>
            </a:pPr>
            <a:r>
              <a:rPr lang="hr-HR" dirty="0">
                <a:latin typeface="Century Schoolbook" pitchFamily="18" charset="0"/>
              </a:rPr>
              <a:t>Izlaganje neprimjerenim sadržajima (</a:t>
            </a:r>
            <a:r>
              <a:rPr lang="hr-HR" dirty="0" smtClean="0">
                <a:latin typeface="Century Schoolbook" pitchFamily="18" charset="0"/>
              </a:rPr>
              <a:t>pornografski, </a:t>
            </a:r>
            <a:r>
              <a:rPr lang="hr-HR" dirty="0">
                <a:latin typeface="Century Schoolbook" pitchFamily="18" charset="0"/>
              </a:rPr>
              <a:t>govor mržnje, poticanje nasilja ili netrpeljivosti… izazivaju strah, sram, razvijaju pogrešnu sliku o spolnosti…)</a:t>
            </a:r>
          </a:p>
          <a:p>
            <a:pPr>
              <a:lnSpc>
                <a:spcPct val="90000"/>
              </a:lnSpc>
            </a:pPr>
            <a:r>
              <a:rPr lang="hr-HR" dirty="0" smtClean="0">
                <a:latin typeface="Century Schoolbook" pitchFamily="18" charset="0"/>
              </a:rPr>
              <a:t>ugrožavanje privatnosti ili sigurnosti zbog navođenja osobnih podataka</a:t>
            </a:r>
            <a:endParaRPr lang="hr-HR" dirty="0">
              <a:latin typeface="Century Schoolbook" pitchFamily="18" charset="0"/>
            </a:endParaRPr>
          </a:p>
          <a:p>
            <a:pPr>
              <a:lnSpc>
                <a:spcPct val="90000"/>
              </a:lnSpc>
            </a:pPr>
            <a:r>
              <a:rPr lang="hr-HR" dirty="0">
                <a:latin typeface="Century Schoolbook" pitchFamily="18" charset="0"/>
              </a:rPr>
              <a:t>Opasnost od izlaganja zlostavljanju osobito djece </a:t>
            </a:r>
            <a:r>
              <a:rPr lang="hr-HR" dirty="0" smtClean="0">
                <a:latin typeface="Century Schoolbook" pitchFamily="18" charset="0"/>
              </a:rPr>
              <a:t>i mladih (prijeteće </a:t>
            </a:r>
            <a:r>
              <a:rPr lang="hr-HR" dirty="0">
                <a:latin typeface="Century Schoolbook" pitchFamily="18" charset="0"/>
              </a:rPr>
              <a:t>poruke, zastrašivanje, </a:t>
            </a:r>
            <a:r>
              <a:rPr lang="hr-HR" dirty="0" smtClean="0">
                <a:latin typeface="Century Schoolbook" pitchFamily="18" charset="0"/>
              </a:rPr>
              <a:t>maltretiranje)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54123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90</TotalTime>
  <Words>395</Words>
  <Application>Microsoft Office PowerPoint</Application>
  <PresentationFormat>Prikaz na zaslonu (4:3)</PresentationFormat>
  <Paragraphs>52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4" baseType="lpstr">
      <vt:lpstr>Metro</vt:lpstr>
      <vt:lpstr>OVISNOST  O INTERNETU</vt:lpstr>
      <vt:lpstr>Vrste ovisnosti o internetu</vt:lpstr>
      <vt:lpstr>Slajd 3</vt:lpstr>
      <vt:lpstr>Posljedice</vt:lpstr>
      <vt:lpstr>Slajd 5</vt:lpstr>
      <vt:lpstr>Slajd 6</vt:lpstr>
      <vt:lpstr>REZULTATI ANKETE U 6. a</vt:lpstr>
      <vt:lpstr>ZA ŠTO NAJVIŠE KORISTIŠ INTERNET?</vt:lpstr>
      <vt:lpstr>Opasnosti za djecu i mlade</vt:lpstr>
      <vt:lpstr>Sigurnost na internetu</vt:lpstr>
      <vt:lpstr>Slajd 11</vt:lpstr>
      <vt:lpstr>Ovisnost o internetu</vt:lpstr>
      <vt:lpstr>Ruganje na društvenim mrežama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OVISNOST  O INTERNETU</dc:title>
  <dc:creator>Ivana</dc:creator>
  <cp:lastModifiedBy>pMZ</cp:lastModifiedBy>
  <cp:revision>13</cp:revision>
  <dcterms:created xsi:type="dcterms:W3CDTF">2006-08-16T00:00:00Z</dcterms:created>
  <dcterms:modified xsi:type="dcterms:W3CDTF">2012-12-11T09:06:16Z</dcterms:modified>
</cp:coreProperties>
</file>