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315" r:id="rId5"/>
    <p:sldId id="290" r:id="rId6"/>
    <p:sldId id="316" r:id="rId7"/>
    <p:sldId id="291" r:id="rId8"/>
    <p:sldId id="319" r:id="rId9"/>
    <p:sldId id="317" r:id="rId10"/>
    <p:sldId id="318" r:id="rId11"/>
    <p:sldId id="292" r:id="rId12"/>
    <p:sldId id="293" r:id="rId13"/>
    <p:sldId id="294" r:id="rId14"/>
    <p:sldId id="320" r:id="rId15"/>
    <p:sldId id="337" r:id="rId16"/>
    <p:sldId id="321" r:id="rId17"/>
    <p:sldId id="296" r:id="rId18"/>
    <p:sldId id="297" r:id="rId19"/>
    <p:sldId id="322" r:id="rId20"/>
    <p:sldId id="298" r:id="rId21"/>
    <p:sldId id="338" r:id="rId22"/>
    <p:sldId id="324" r:id="rId23"/>
    <p:sldId id="325" r:id="rId24"/>
    <p:sldId id="327" r:id="rId25"/>
    <p:sldId id="323" r:id="rId26"/>
    <p:sldId id="307" r:id="rId27"/>
    <p:sldId id="328" r:id="rId28"/>
    <p:sldId id="308" r:id="rId29"/>
    <p:sldId id="332" r:id="rId30"/>
    <p:sldId id="329" r:id="rId31"/>
    <p:sldId id="330" r:id="rId32"/>
    <p:sldId id="331" r:id="rId33"/>
    <p:sldId id="334" r:id="rId34"/>
    <p:sldId id="335" r:id="rId35"/>
    <p:sldId id="336" r:id="rId36"/>
    <p:sldId id="257" r:id="rId37"/>
    <p:sldId id="258" r:id="rId38"/>
    <p:sldId id="259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1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8722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655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940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97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41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78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740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231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61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617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6AA9-DDD9-47A7-BA5D-2840A3B3261A}" type="datetimeFigureOut">
              <a:rPr lang="hr-HR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8075-BFB4-420D-9E12-59F64FDF4B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14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60042" y="1199636"/>
            <a:ext cx="7772400" cy="29859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POBJEDA U DOMOVINSKOM RATU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3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808194"/>
            <a:ext cx="7886700" cy="1484245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hr-HR" altLang="sr-Latn-RS" dirty="0"/>
              <a:t>kraj siječnja 1993. – </a:t>
            </a:r>
            <a:r>
              <a:rPr lang="hr-HR" altLang="sr-Latn-RS" b="1" dirty="0"/>
              <a:t>akcija </a:t>
            </a:r>
            <a:r>
              <a:rPr lang="hr-HR" altLang="sr-Latn-RS" b="1" i="1" dirty="0" err="1" smtClean="0"/>
              <a:t>Peruća</a:t>
            </a:r>
            <a:endParaRPr lang="hr-HR" altLang="sr-Latn-RS" b="1" i="1" dirty="0"/>
          </a:p>
          <a:p>
            <a:pPr>
              <a:lnSpc>
                <a:spcPts val="4200"/>
              </a:lnSpc>
            </a:pPr>
            <a:r>
              <a:rPr lang="hr-HR" dirty="0" smtClean="0"/>
              <a:t>Srbi minirali branu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292439"/>
            <a:ext cx="60960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86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577" y="724191"/>
            <a:ext cx="8227967" cy="22765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altLang="sr-Latn-RS" dirty="0" smtClean="0"/>
              <a:t>rujan </a:t>
            </a:r>
            <a:r>
              <a:rPr lang="hr-HR" altLang="sr-Latn-RS" dirty="0"/>
              <a:t>1993. </a:t>
            </a:r>
            <a:r>
              <a:rPr lang="hr-HR" altLang="sr-Latn-RS" dirty="0" smtClean="0"/>
              <a:t>– </a:t>
            </a:r>
            <a:r>
              <a:rPr lang="hr-HR" altLang="sr-Latn-RS" b="1" dirty="0" smtClean="0"/>
              <a:t>akcija </a:t>
            </a:r>
            <a:r>
              <a:rPr lang="hr-HR" altLang="sr-Latn-RS" b="1" i="1" dirty="0" smtClean="0"/>
              <a:t>Medački džep 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/>
              <a:t>oslobođeno </a:t>
            </a:r>
            <a:r>
              <a:rPr lang="hr-HR" altLang="sr-Latn-RS" dirty="0"/>
              <a:t>područje </a:t>
            </a:r>
            <a:r>
              <a:rPr lang="hr-HR" altLang="sr-Latn-RS" b="1" dirty="0" err="1"/>
              <a:t>Medka</a:t>
            </a:r>
            <a:r>
              <a:rPr lang="hr-HR" altLang="sr-Latn-RS" dirty="0"/>
              <a:t>, odakle je granatiran </a:t>
            </a:r>
            <a:r>
              <a:rPr lang="hr-HR" altLang="sr-Latn-RS" dirty="0" smtClean="0"/>
              <a:t>Gospić</a:t>
            </a:r>
            <a:endParaRPr lang="hr-HR" altLang="sr-Latn-R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633" y="2485624"/>
            <a:ext cx="3638651" cy="4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9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18" y="589758"/>
            <a:ext cx="8345689" cy="23981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altLang="sr-Latn-RS" dirty="0"/>
              <a:t>p</a:t>
            </a:r>
            <a:r>
              <a:rPr lang="hr-HR" altLang="sr-Latn-RS" dirty="0" smtClean="0"/>
              <a:t>reduvjet </a:t>
            </a:r>
            <a:r>
              <a:rPr lang="hr-HR" altLang="sr-Latn-RS" dirty="0"/>
              <a:t>za oslobođenje </a:t>
            </a:r>
            <a:r>
              <a:rPr lang="hr-HR" altLang="sr-Latn-RS" dirty="0" smtClean="0"/>
              <a:t>Knina –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/>
              <a:t>akcije </a:t>
            </a:r>
            <a:r>
              <a:rPr lang="hr-HR" altLang="sr-Latn-RS" dirty="0"/>
              <a:t>HV tijekom zime 1994./1995. na području Livanjskog polja i Dinare </a:t>
            </a:r>
            <a:r>
              <a:rPr lang="hr-HR" altLang="sr-Latn-RS" b="1" dirty="0"/>
              <a:t>(</a:t>
            </a:r>
            <a:r>
              <a:rPr lang="hr-HR" altLang="sr-Latn-RS" b="1" i="1" dirty="0"/>
              <a:t>Zima `94 i Skok 1</a:t>
            </a:r>
            <a:r>
              <a:rPr lang="hr-HR" altLang="sr-Latn-RS" b="1" dirty="0" smtClean="0"/>
              <a:t>)</a:t>
            </a:r>
            <a:endParaRPr lang="hr-HR" altLang="sr-Latn-RS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018" y="3219719"/>
            <a:ext cx="6113487" cy="292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07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37" y="5192960"/>
            <a:ext cx="8137525" cy="1336628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hr-HR" altLang="sr-Latn-RS" sz="3000" i="1" dirty="0"/>
              <a:t>Helikopter Hrvatskoga ratnog zrakoplovstva na Dinari početkom 1995</a:t>
            </a:r>
            <a:r>
              <a:rPr lang="hr-HR" altLang="sr-Latn-RS" sz="3000" i="1" dirty="0" smtClean="0"/>
              <a:t>.</a:t>
            </a:r>
            <a:endParaRPr lang="hr-HR" altLang="sr-Latn-RS" sz="3000" i="1" dirty="0"/>
          </a:p>
        </p:txBody>
      </p:sp>
      <p:pic>
        <p:nvPicPr>
          <p:cNvPr id="48140" name="Picture 12" descr="dinara 19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"/>
          <a:stretch/>
        </p:blipFill>
        <p:spPr bwMode="auto">
          <a:xfrm>
            <a:off x="552896" y="818794"/>
            <a:ext cx="8088828" cy="384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6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739" y="473343"/>
            <a:ext cx="8360803" cy="3867455"/>
          </a:xfrm>
        </p:spPr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hr-HR" dirty="0" smtClean="0"/>
              <a:t>plan za oslobađanje okupiranog područja zapadne Slavonije – kraća vojno-redarstvena operacija (nekoliko dana)</a:t>
            </a:r>
          </a:p>
          <a:p>
            <a:pPr>
              <a:lnSpc>
                <a:spcPts val="4400"/>
              </a:lnSpc>
            </a:pPr>
            <a:r>
              <a:rPr lang="hr-HR" altLang="sr-Latn-RS" b="1" dirty="0" smtClean="0"/>
              <a:t>početak svibnja </a:t>
            </a:r>
            <a:r>
              <a:rPr lang="hr-HR" altLang="sr-Latn-RS" b="1" dirty="0"/>
              <a:t>1995</a:t>
            </a:r>
            <a:r>
              <a:rPr lang="hr-HR" altLang="sr-Latn-RS" dirty="0"/>
              <a:t>. </a:t>
            </a:r>
            <a:r>
              <a:rPr lang="hr-HR" altLang="sr-Latn-RS" b="1" dirty="0" smtClean="0"/>
              <a:t>operacija </a:t>
            </a:r>
            <a:r>
              <a:rPr lang="hr-HR" altLang="sr-Latn-RS" b="1" i="1" dirty="0" smtClean="0"/>
              <a:t>Bljesak</a:t>
            </a:r>
          </a:p>
          <a:p>
            <a:pPr>
              <a:lnSpc>
                <a:spcPts val="4400"/>
              </a:lnSpc>
            </a:pPr>
            <a:r>
              <a:rPr lang="hr-HR" altLang="sr-Latn-RS" dirty="0"/>
              <a:t>z</a:t>
            </a:r>
            <a:r>
              <a:rPr lang="hr-HR" altLang="sr-Latn-RS" dirty="0" smtClean="0"/>
              <a:t>a </a:t>
            </a:r>
            <a:r>
              <a:rPr lang="hr-HR" altLang="sr-Latn-RS" dirty="0"/>
              <a:t>manje od 48 sati </a:t>
            </a:r>
            <a:r>
              <a:rPr lang="hr-HR" altLang="sr-Latn-RS" dirty="0" smtClean="0"/>
              <a:t>hrvatske </a:t>
            </a:r>
            <a:r>
              <a:rPr lang="hr-HR" altLang="sr-Latn-RS" dirty="0"/>
              <a:t>vojne i redarstvene snage ispunile</a:t>
            </a:r>
            <a:r>
              <a:rPr lang="hr-HR" altLang="sr-Latn-RS" b="1" dirty="0"/>
              <a:t> </a:t>
            </a:r>
            <a:r>
              <a:rPr lang="hr-HR" altLang="sr-Latn-RS" dirty="0" smtClean="0"/>
              <a:t>zadani cilj</a:t>
            </a:r>
            <a:endParaRPr lang="hr-HR" alt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113" y="4202355"/>
            <a:ext cx="3121152" cy="213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"/>
          <a:stretch/>
        </p:blipFill>
        <p:spPr>
          <a:xfrm>
            <a:off x="934833" y="4340798"/>
            <a:ext cx="3427830" cy="232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013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0154"/>
            <a:ext cx="6137031" cy="51290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720" y="0"/>
            <a:ext cx="4563190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4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4103" y="499101"/>
            <a:ext cx="8412319" cy="3197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srpske snage u znak osvete zbog poraza u zapadnoj Slavoniji raketama napale više gradova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2. i 3. svibnja 1995. </a:t>
            </a:r>
            <a:r>
              <a:rPr lang="hr-HR" dirty="0" smtClean="0"/>
              <a:t>na </a:t>
            </a:r>
            <a:r>
              <a:rPr lang="hr-HR" b="1" dirty="0" smtClean="0"/>
              <a:t>Zagreb</a:t>
            </a:r>
            <a:r>
              <a:rPr lang="hr-HR" dirty="0" smtClean="0"/>
              <a:t> pali brojni </a:t>
            </a:r>
            <a:r>
              <a:rPr lang="hr-HR" i="1" dirty="0" smtClean="0"/>
              <a:t>zvončići</a:t>
            </a:r>
            <a:r>
              <a:rPr lang="hr-HR" dirty="0" smtClean="0"/>
              <a:t> iz raketa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0524" y="3409499"/>
            <a:ext cx="3436470" cy="239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59" y="3924653"/>
            <a:ext cx="3741957" cy="239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33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07853"/>
            <a:ext cx="8043415" cy="11891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200" dirty="0"/>
              <a:t>Raketiranje Zagreba i drugih gradova naredio i na TV priznao ratni zločinac Mile Martić</a:t>
            </a:r>
          </a:p>
        </p:txBody>
      </p:sp>
    </p:spTree>
    <p:extLst>
      <p:ext uri="{BB962C8B-B14F-4D97-AF65-F5344CB8AC3E}">
        <p14:creationId xmlns:p14="http://schemas.microsoft.com/office/powerpoint/2010/main" xmlns="" val="37466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09" y="552317"/>
            <a:ext cx="8668891" cy="325983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hr-HR" altLang="sr-Latn-RS" b="1" dirty="0" smtClean="0"/>
              <a:t>lipanj 1995. </a:t>
            </a:r>
            <a:r>
              <a:rPr lang="hr-HR" altLang="sr-Latn-RS" dirty="0" smtClean="0"/>
              <a:t>- akcija </a:t>
            </a:r>
            <a:r>
              <a:rPr lang="hr-HR" altLang="sr-Latn-RS" b="1" i="1" dirty="0" smtClean="0"/>
              <a:t>Skok </a:t>
            </a:r>
            <a:r>
              <a:rPr lang="hr-HR" altLang="sr-Latn-RS" b="1" i="1" dirty="0"/>
              <a:t>2 </a:t>
            </a:r>
            <a:r>
              <a:rPr lang="hr-HR" altLang="sr-Latn-RS" dirty="0"/>
              <a:t>(Dinara, Livanjsko polje) </a:t>
            </a:r>
          </a:p>
          <a:p>
            <a:pPr>
              <a:lnSpc>
                <a:spcPts val="4400"/>
              </a:lnSpc>
            </a:pPr>
            <a:r>
              <a:rPr lang="hr-HR" altLang="sr-Latn-RS" b="1" dirty="0" smtClean="0"/>
              <a:t>srpanj 1995. – </a:t>
            </a:r>
            <a:r>
              <a:rPr lang="hr-HR" altLang="sr-Latn-RS" dirty="0" smtClean="0"/>
              <a:t>operacija</a:t>
            </a:r>
            <a:r>
              <a:rPr lang="hr-HR" altLang="sr-Latn-RS" b="1" dirty="0" smtClean="0"/>
              <a:t> </a:t>
            </a:r>
            <a:r>
              <a:rPr lang="hr-HR" altLang="sr-Latn-RS" b="1" i="1" dirty="0" smtClean="0"/>
              <a:t>Ljeto </a:t>
            </a:r>
            <a:r>
              <a:rPr lang="hr-HR" altLang="sr-Latn-RS" b="1" i="1" dirty="0"/>
              <a:t>´95 </a:t>
            </a:r>
            <a:r>
              <a:rPr lang="hr-HR" altLang="sr-Latn-RS" dirty="0"/>
              <a:t>(oslobođeni Bosansko Grahovo i Glamoč)</a:t>
            </a:r>
          </a:p>
          <a:p>
            <a:pPr>
              <a:lnSpc>
                <a:spcPts val="4400"/>
              </a:lnSpc>
            </a:pPr>
            <a:r>
              <a:rPr lang="hr-HR" altLang="sr-Latn-RS" dirty="0" smtClean="0"/>
              <a:t>pritisak </a:t>
            </a:r>
            <a:r>
              <a:rPr lang="hr-HR" altLang="sr-Latn-RS" dirty="0"/>
              <a:t>na </a:t>
            </a:r>
            <a:r>
              <a:rPr lang="hr-HR" altLang="sr-Latn-RS" dirty="0" smtClean="0"/>
              <a:t>Knin, središte </a:t>
            </a:r>
            <a:r>
              <a:rPr lang="hr-HR" altLang="sr-Latn-RS" dirty="0"/>
              <a:t>pobune Srba u </a:t>
            </a:r>
            <a:r>
              <a:rPr lang="hr-HR" altLang="sr-Latn-RS" dirty="0" smtClean="0"/>
              <a:t>Hrvatskoj </a:t>
            </a:r>
            <a:endParaRPr lang="hr-HR" altLang="sr-Latn-R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04" y="3979571"/>
            <a:ext cx="3542176" cy="257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092" y="3812147"/>
            <a:ext cx="3759506" cy="243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48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7287" y="718041"/>
            <a:ext cx="7974438" cy="5682757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hr-HR" b="1" dirty="0" smtClean="0"/>
              <a:t>vojno-redarstvena operacija </a:t>
            </a:r>
            <a:r>
              <a:rPr lang="hr-HR" b="1" i="1" dirty="0" smtClean="0"/>
              <a:t>Oluja</a:t>
            </a:r>
            <a:r>
              <a:rPr lang="hr-HR" b="1" dirty="0" smtClean="0"/>
              <a:t>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</a:p>
          <a:p>
            <a:pPr>
              <a:lnSpc>
                <a:spcPts val="4600"/>
              </a:lnSpc>
            </a:pPr>
            <a:r>
              <a:rPr lang="hr-HR" dirty="0" smtClean="0">
                <a:sym typeface="Wingdings" panose="05000000000000000000" pitchFamily="2" charset="2"/>
              </a:rPr>
              <a:t>ciljevi –</a:t>
            </a:r>
          </a:p>
          <a:p>
            <a:pPr lvl="1">
              <a:lnSpc>
                <a:spcPts val="4600"/>
              </a:lnSpc>
            </a:pPr>
            <a:r>
              <a:rPr lang="hr-HR" dirty="0" smtClean="0">
                <a:sym typeface="Wingdings" panose="05000000000000000000" pitchFamily="2" charset="2"/>
              </a:rPr>
              <a:t>poraz srpske vojske Krajine</a:t>
            </a:r>
          </a:p>
          <a:p>
            <a:pPr lvl="1">
              <a:lnSpc>
                <a:spcPts val="4600"/>
              </a:lnSpc>
            </a:pPr>
            <a:r>
              <a:rPr lang="hr-HR" dirty="0" smtClean="0">
                <a:sym typeface="Wingdings" panose="05000000000000000000" pitchFamily="2" charset="2"/>
              </a:rPr>
              <a:t>oslobađanje okupiranog teritorija RH</a:t>
            </a:r>
          </a:p>
          <a:p>
            <a:pPr lvl="1">
              <a:lnSpc>
                <a:spcPts val="4600"/>
              </a:lnSpc>
            </a:pPr>
            <a:r>
              <a:rPr lang="hr-HR" dirty="0" smtClean="0">
                <a:sym typeface="Wingdings" panose="05000000000000000000" pitchFamily="2" charset="2"/>
              </a:rPr>
              <a:t>izlazak na međunarodno priznatu državnu granicu RH</a:t>
            </a:r>
          </a:p>
          <a:p>
            <a:pPr lvl="1">
              <a:lnSpc>
                <a:spcPts val="4600"/>
              </a:lnSpc>
            </a:pPr>
            <a:r>
              <a:rPr lang="hr-HR" dirty="0" smtClean="0">
                <a:sym typeface="Wingdings" panose="05000000000000000000" pitchFamily="2" charset="2"/>
              </a:rPr>
              <a:t>povratak prognanika</a:t>
            </a:r>
          </a:p>
          <a:p>
            <a:pPr lvl="1">
              <a:lnSpc>
                <a:spcPts val="4600"/>
              </a:lnSpc>
            </a:pPr>
            <a:r>
              <a:rPr lang="hr-HR" dirty="0" smtClean="0">
                <a:sym typeface="Wingdings" panose="05000000000000000000" pitchFamily="2" charset="2"/>
              </a:rPr>
              <a:t>pomoć Armiji BiH da deblokira Bihać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516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290" y="552964"/>
            <a:ext cx="7620000" cy="1143000"/>
          </a:xfrm>
        </p:spPr>
        <p:txBody>
          <a:bodyPr/>
          <a:lstStyle/>
          <a:p>
            <a:r>
              <a:rPr lang="hr-HR" altLang="sr-Latn-RS" sz="4000" dirty="0"/>
              <a:t>Hrvatski branitelji i njihove pobjede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553" y="2169197"/>
            <a:ext cx="8321898" cy="369069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altLang="sr-Latn-RS" b="1" dirty="0"/>
              <a:t>p</a:t>
            </a:r>
            <a:r>
              <a:rPr lang="hr-HR" altLang="sr-Latn-RS" b="1" dirty="0" smtClean="0"/>
              <a:t>regovori</a:t>
            </a:r>
            <a:r>
              <a:rPr lang="hr-HR" altLang="sr-Latn-RS" dirty="0" smtClean="0"/>
              <a:t> </a:t>
            </a:r>
            <a:r>
              <a:rPr lang="hr-HR" altLang="sr-Latn-RS" dirty="0"/>
              <a:t>hrvatske vlade i pobunjenih Srba o mirnom povratku okupiranih teritorija u sastav Republike Hrvatske nisu donosili </a:t>
            </a:r>
            <a:r>
              <a:rPr lang="hr-HR" altLang="sr-Latn-RS" dirty="0" smtClean="0"/>
              <a:t>rezultate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xmlns="" val="23576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874" y="692150"/>
            <a:ext cx="7620000" cy="53292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hr-HR" b="1" dirty="0"/>
              <a:t>vojno-redarstvena operacija </a:t>
            </a:r>
            <a:r>
              <a:rPr lang="hr-HR" b="1" i="1" dirty="0"/>
              <a:t>Oluja</a:t>
            </a:r>
            <a:r>
              <a:rPr lang="hr-HR" b="1" dirty="0"/>
              <a:t> </a:t>
            </a:r>
            <a:r>
              <a:rPr lang="hr-HR" b="1" dirty="0" smtClean="0"/>
              <a:t>–</a:t>
            </a:r>
          </a:p>
          <a:p>
            <a:pPr>
              <a:lnSpc>
                <a:spcPct val="130000"/>
              </a:lnSpc>
            </a:pPr>
            <a:r>
              <a:rPr lang="hr-HR" altLang="sr-Latn-RS" dirty="0" smtClean="0"/>
              <a:t>početak </a:t>
            </a:r>
            <a:r>
              <a:rPr lang="hr-HR" altLang="sr-Latn-RS" b="1" dirty="0" smtClean="0"/>
              <a:t>4. </a:t>
            </a:r>
            <a:r>
              <a:rPr lang="hr-HR" altLang="sr-Latn-RS" b="1" dirty="0"/>
              <a:t>kolovoza 1995</a:t>
            </a:r>
            <a:r>
              <a:rPr lang="hr-HR" altLang="sr-Latn-RS" dirty="0" smtClean="0"/>
              <a:t>.</a:t>
            </a:r>
          </a:p>
          <a:p>
            <a:endParaRPr lang="hr-HR" altLang="sr-Latn-R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737" y="2543879"/>
            <a:ext cx="42862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74" y="3006080"/>
            <a:ext cx="3723438" cy="313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46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555" y="302633"/>
            <a:ext cx="6078828" cy="6286454"/>
          </a:xfrm>
        </p:spPr>
      </p:pic>
    </p:spTree>
    <p:extLst>
      <p:ext uri="{BB962C8B-B14F-4D97-AF65-F5344CB8AC3E}">
        <p14:creationId xmlns:p14="http://schemas.microsoft.com/office/powerpoint/2010/main" xmlns="" val="32121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4102" y="653648"/>
            <a:ext cx="8283531" cy="3261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b="1" dirty="0"/>
              <a:t>5. kolovoza </a:t>
            </a:r>
            <a:r>
              <a:rPr lang="hr-HR" altLang="sr-Latn-RS" b="1" dirty="0" smtClean="0"/>
              <a:t>1995. </a:t>
            </a:r>
            <a:r>
              <a:rPr lang="hr-HR" altLang="sr-Latn-RS" dirty="0" smtClean="0"/>
              <a:t>– </a:t>
            </a:r>
            <a:r>
              <a:rPr lang="hr-HR" altLang="sr-Latn-RS" dirty="0"/>
              <a:t>pripadnici 4. i 7. gardijske brigade Hrvatske vojske oslobodili </a:t>
            </a:r>
            <a:r>
              <a:rPr lang="hr-HR" altLang="sr-Latn-RS" dirty="0" smtClean="0"/>
              <a:t>Knin</a:t>
            </a:r>
          </a:p>
          <a:p>
            <a:pPr>
              <a:lnSpc>
                <a:spcPct val="150000"/>
              </a:lnSpc>
            </a:pPr>
            <a:r>
              <a:rPr lang="hr-HR" altLang="sr-Latn-RS" b="1" dirty="0" smtClean="0"/>
              <a:t>5</a:t>
            </a:r>
            <a:r>
              <a:rPr lang="hr-HR" altLang="sr-Latn-RS" b="1" dirty="0"/>
              <a:t>. </a:t>
            </a:r>
            <a:r>
              <a:rPr lang="hr-HR" altLang="sr-Latn-RS" b="1" dirty="0" smtClean="0"/>
              <a:t>kolovoz - Dan pobjede i </a:t>
            </a:r>
            <a:r>
              <a:rPr lang="hr-HR" altLang="sr-Latn-RS" b="1" dirty="0"/>
              <a:t>domovinske </a:t>
            </a:r>
            <a:r>
              <a:rPr lang="hr-HR" altLang="sr-Latn-RS" b="1" dirty="0" smtClean="0"/>
              <a:t>zahvalnosti</a:t>
            </a:r>
            <a:endParaRPr lang="hr-HR" altLang="sr-Latn-RS" dirty="0"/>
          </a:p>
        </p:txBody>
      </p:sp>
      <p:pic>
        <p:nvPicPr>
          <p:cNvPr id="4" name="Picture 4" descr="kn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781" y="3105142"/>
            <a:ext cx="4647395" cy="328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xck7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09" y="4193722"/>
            <a:ext cx="2688398" cy="191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6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oslob kn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40" y="314660"/>
            <a:ext cx="3854450" cy="576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luj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074" y="3318480"/>
            <a:ext cx="4176712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917" y="689501"/>
            <a:ext cx="3469025" cy="250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4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Knin oslobo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81" y="586989"/>
            <a:ext cx="3933769" cy="565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536" y="368048"/>
            <a:ext cx="38100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361" y="3227968"/>
            <a:ext cx="2408350" cy="321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45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739" y="602131"/>
            <a:ext cx="8373683" cy="2089554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hr-HR" altLang="sr-Latn-RS" b="1" i="1" dirty="0" smtClean="0"/>
              <a:t>Oluja</a:t>
            </a:r>
            <a:r>
              <a:rPr lang="hr-HR" altLang="sr-Latn-RS" dirty="0" smtClean="0"/>
              <a:t>  </a:t>
            </a:r>
            <a:r>
              <a:rPr lang="hr-HR" altLang="sr-Latn-RS" b="1" dirty="0" smtClean="0"/>
              <a:t>4. – 8. kolovoza 1995.</a:t>
            </a:r>
          </a:p>
          <a:p>
            <a:pPr>
              <a:lnSpc>
                <a:spcPts val="4700"/>
              </a:lnSpc>
            </a:pPr>
            <a:r>
              <a:rPr lang="hr-HR" altLang="sr-Latn-RS" dirty="0" smtClean="0"/>
              <a:t>u samo </a:t>
            </a:r>
            <a:r>
              <a:rPr lang="hr-HR" altLang="sr-Latn-RS" dirty="0"/>
              <a:t>četiri dana oslobođeni </a:t>
            </a:r>
            <a:r>
              <a:rPr lang="hr-HR" altLang="sr-Latn-RS" dirty="0" smtClean="0"/>
              <a:t>okupirani </a:t>
            </a:r>
            <a:r>
              <a:rPr lang="hr-HR" altLang="sr-Latn-RS" dirty="0"/>
              <a:t>dijelovi sjeverne Dalmacije, Like, Korduna i </a:t>
            </a:r>
            <a:r>
              <a:rPr lang="hr-HR" altLang="sr-Latn-RS" dirty="0" smtClean="0"/>
              <a:t>Banovine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155" y="2895118"/>
            <a:ext cx="4574896" cy="340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824248" y="4417453"/>
            <a:ext cx="2112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Predsjednik Franjo Tuđman i zapovjednici HV na kninskoj tvrđavi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xmlns="" val="28369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843" y="575804"/>
            <a:ext cx="8285028" cy="3365131"/>
          </a:xfrm>
        </p:spPr>
        <p:txBody>
          <a:bodyPr>
            <a:normAutofit/>
          </a:bodyPr>
          <a:lstStyle/>
          <a:p>
            <a:pPr>
              <a:lnSpc>
                <a:spcPts val="4900"/>
              </a:lnSpc>
            </a:pPr>
            <a:r>
              <a:rPr lang="hr-HR" altLang="sr-Latn-RS" dirty="0"/>
              <a:t>v</a:t>
            </a:r>
            <a:r>
              <a:rPr lang="hr-HR" altLang="sr-Latn-RS" dirty="0" smtClean="0"/>
              <a:t>eći </a:t>
            </a:r>
            <a:r>
              <a:rPr lang="hr-HR" altLang="sr-Latn-RS" dirty="0"/>
              <a:t>dio vojske pobunjenih </a:t>
            </a:r>
            <a:r>
              <a:rPr lang="hr-HR" altLang="sr-Latn-RS" dirty="0" smtClean="0"/>
              <a:t>Srba povukao </a:t>
            </a:r>
            <a:r>
              <a:rPr lang="hr-HR" altLang="sr-Latn-RS" dirty="0"/>
              <a:t>se prema prostoru </a:t>
            </a:r>
            <a:r>
              <a:rPr lang="hr-HR" altLang="sr-Latn-RS" dirty="0" smtClean="0"/>
              <a:t>BiH </a:t>
            </a:r>
          </a:p>
          <a:p>
            <a:pPr>
              <a:lnSpc>
                <a:spcPts val="4900"/>
              </a:lnSpc>
            </a:pPr>
            <a:r>
              <a:rPr lang="hr-HR" altLang="sr-Latn-RS" dirty="0"/>
              <a:t>j</a:t>
            </a:r>
            <a:r>
              <a:rPr lang="hr-HR" altLang="sr-Latn-RS" dirty="0" smtClean="0"/>
              <a:t>edinice </a:t>
            </a:r>
            <a:r>
              <a:rPr lang="hr-HR" altLang="sr-Latn-RS" dirty="0"/>
              <a:t>21. </a:t>
            </a:r>
            <a:r>
              <a:rPr lang="hr-HR" altLang="sr-Latn-RS" dirty="0" smtClean="0"/>
              <a:t>korpusa predale se </a:t>
            </a:r>
            <a:r>
              <a:rPr lang="hr-HR" altLang="sr-Latn-RS" dirty="0"/>
              <a:t>na Banovini Hrvatskoj </a:t>
            </a:r>
            <a:r>
              <a:rPr lang="hr-HR" altLang="sr-Latn-RS" dirty="0" smtClean="0"/>
              <a:t>vojsci</a:t>
            </a:r>
            <a:endParaRPr lang="hr-HR" altLang="sr-Latn-RS" dirty="0"/>
          </a:p>
          <a:p>
            <a:pPr>
              <a:lnSpc>
                <a:spcPts val="4900"/>
              </a:lnSpc>
            </a:pPr>
            <a:endParaRPr lang="hr-HR" altLang="sr-Latn-RS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55650" y="3429000"/>
            <a:ext cx="81375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33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33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sr-Latn-RS" altLang="sr-Latn-RS" sz="280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276" y="3429000"/>
            <a:ext cx="4373680" cy="298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1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982" y="524858"/>
            <a:ext cx="8386561" cy="22956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spajanje HV sa snagama 5. korpusa Armije BiH – deblokiran Bihać, spriječeno ponavljanje zločina (Srebrenica)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958" y="3063068"/>
            <a:ext cx="4944637" cy="325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8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841" y="562401"/>
            <a:ext cx="8716159" cy="260580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hr-HR" altLang="sr-Latn-RS" sz="3000" i="1" dirty="0" smtClean="0"/>
              <a:t>Kolone izbjeglog srpskog stanovništva i pripadnika srpske vojske Krajine, koji su odlukom vodstva Republike Srpske Krajine, tijekom vojno-redarstvene operacije Oluja krenuli prema BiH i dalje prema Srbiji.</a:t>
            </a:r>
            <a:endParaRPr lang="hr-HR" altLang="sr-Latn-RS" sz="3000" i="1" dirty="0"/>
          </a:p>
          <a:p>
            <a:pPr>
              <a:lnSpc>
                <a:spcPts val="4500"/>
              </a:lnSpc>
            </a:pPr>
            <a:endParaRPr lang="hr-HR" altLang="sr-Latn-RS" sz="3000" i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180" y="3168203"/>
            <a:ext cx="3977560" cy="243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08" y="2956021"/>
            <a:ext cx="4432075" cy="333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7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775" y="603533"/>
            <a:ext cx="8391438" cy="2160587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hr-HR" altLang="sr-Latn-RS" b="1" dirty="0"/>
              <a:t>o</a:t>
            </a:r>
            <a:r>
              <a:rPr lang="hr-HR" altLang="sr-Latn-RS" b="1" dirty="0" smtClean="0"/>
              <a:t>peracijom </a:t>
            </a:r>
            <a:r>
              <a:rPr lang="hr-HR" altLang="sr-Latn-RS" b="1" i="1" dirty="0"/>
              <a:t>Oluja</a:t>
            </a:r>
            <a:r>
              <a:rPr lang="hr-HR" altLang="sr-Latn-RS" b="1" dirty="0"/>
              <a:t> </a:t>
            </a:r>
            <a:r>
              <a:rPr lang="hr-HR" altLang="sr-Latn-RS" b="1" dirty="0" smtClean="0"/>
              <a:t>–</a:t>
            </a:r>
          </a:p>
          <a:p>
            <a:pPr>
              <a:lnSpc>
                <a:spcPct val="130000"/>
              </a:lnSpc>
            </a:pPr>
            <a:r>
              <a:rPr lang="hr-HR" altLang="sr-Latn-RS" dirty="0" smtClean="0"/>
              <a:t>nestala tzv</a:t>
            </a:r>
            <a:r>
              <a:rPr lang="hr-HR" altLang="sr-Latn-RS" dirty="0"/>
              <a:t>. Republika Srpska </a:t>
            </a:r>
            <a:r>
              <a:rPr lang="hr-HR" altLang="sr-Latn-RS" dirty="0" smtClean="0"/>
              <a:t>Krajina</a:t>
            </a:r>
          </a:p>
          <a:p>
            <a:pPr>
              <a:lnSpc>
                <a:spcPct val="130000"/>
              </a:lnSpc>
            </a:pPr>
            <a:r>
              <a:rPr lang="hr-HR" altLang="sr-Latn-RS" dirty="0" smtClean="0"/>
              <a:t>oslobođeno </a:t>
            </a:r>
            <a:r>
              <a:rPr lang="hr-HR" altLang="sr-Latn-RS" b="1" dirty="0" smtClean="0"/>
              <a:t>18,4 % </a:t>
            </a:r>
            <a:r>
              <a:rPr lang="hr-HR" altLang="sr-Latn-RS" dirty="0" smtClean="0"/>
              <a:t>ukupne površine RH</a:t>
            </a:r>
            <a:endParaRPr lang="hr-HR" altLang="sr-Latn-R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40" y="3085598"/>
            <a:ext cx="4209426" cy="280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17"/>
          <a:stretch/>
        </p:blipFill>
        <p:spPr>
          <a:xfrm>
            <a:off x="5015391" y="3339160"/>
            <a:ext cx="3790722" cy="204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772732" y="5889142"/>
            <a:ext cx="3361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Petrinja, 6. kolovoza 1995.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xmlns="" val="2645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993" y="569890"/>
            <a:ext cx="8218868" cy="213467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altLang="sr-Latn-RS" b="1" dirty="0" smtClean="0"/>
              <a:t>Hrvatska vojska </a:t>
            </a:r>
            <a:r>
              <a:rPr lang="hr-HR" altLang="sr-Latn-RS" dirty="0" smtClean="0"/>
              <a:t>– </a:t>
            </a:r>
          </a:p>
          <a:p>
            <a:pPr>
              <a:lnSpc>
                <a:spcPct val="130000"/>
              </a:lnSpc>
            </a:pPr>
            <a:r>
              <a:rPr lang="hr-HR" altLang="sr-Latn-RS" dirty="0" smtClean="0"/>
              <a:t>u </a:t>
            </a:r>
            <a:r>
              <a:rPr lang="hr-HR" altLang="sr-Latn-RS" dirty="0"/>
              <a:t>Domovinskom </a:t>
            </a:r>
            <a:r>
              <a:rPr lang="hr-HR" altLang="sr-Latn-RS" dirty="0" smtClean="0"/>
              <a:t>ratu izrasla u modernu vojsku spremnu za oslobađanje okupiranog teritorija</a:t>
            </a:r>
            <a:endParaRPr lang="hr-HR" altLang="sr-Latn-R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567" y="2947680"/>
            <a:ext cx="2314508" cy="331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427" y="3134157"/>
            <a:ext cx="2856786" cy="294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93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769" y="2752904"/>
            <a:ext cx="8038831" cy="3699411"/>
          </a:xfrm>
        </p:spPr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hr-HR" dirty="0" smtClean="0"/>
              <a:t>nakon Oluje, na temelju dogovora iz srpnja 1995., hrvatske snage (HV i HVO) u suradnji s Armijom BiH nastavile oslobađanje BiH</a:t>
            </a:r>
          </a:p>
          <a:p>
            <a:pPr>
              <a:lnSpc>
                <a:spcPts val="4400"/>
              </a:lnSpc>
            </a:pPr>
            <a:r>
              <a:rPr lang="hr-HR" dirty="0" smtClean="0"/>
              <a:t>izbile na dvadesetak kilometara od Banja Luke</a:t>
            </a:r>
          </a:p>
          <a:p>
            <a:pPr>
              <a:lnSpc>
                <a:spcPts val="4400"/>
              </a:lnSpc>
            </a:pPr>
            <a:r>
              <a:rPr lang="hr-HR" dirty="0" smtClean="0"/>
              <a:t>napredovanje zaustavljeno - zbog pritiska i planova međunarodne zajednice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39"/>
          <a:stretch/>
        </p:blipFill>
        <p:spPr>
          <a:xfrm>
            <a:off x="5068708" y="90153"/>
            <a:ext cx="3803629" cy="266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7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346" y="589254"/>
            <a:ext cx="8541107" cy="3596379"/>
          </a:xfrm>
        </p:spPr>
        <p:txBody>
          <a:bodyPr/>
          <a:lstStyle/>
          <a:p>
            <a:pPr>
              <a:lnSpc>
                <a:spcPts val="4300"/>
              </a:lnSpc>
            </a:pPr>
            <a:r>
              <a:rPr lang="hr-HR" b="1" dirty="0" err="1" smtClean="0"/>
              <a:t>Daytonski</a:t>
            </a:r>
            <a:r>
              <a:rPr lang="hr-HR" b="1" dirty="0" smtClean="0"/>
              <a:t> pregovori  </a:t>
            </a:r>
            <a:r>
              <a:rPr lang="hr-HR" dirty="0" smtClean="0"/>
              <a:t>-</a:t>
            </a:r>
          </a:p>
          <a:p>
            <a:pPr>
              <a:lnSpc>
                <a:spcPts val="4300"/>
              </a:lnSpc>
            </a:pPr>
            <a:r>
              <a:rPr lang="hr-HR" dirty="0" smtClean="0"/>
              <a:t>pitanje mirne reintegracije preostalog okupiranog dijela teritorija u hrvatskom Podunavlju – Baranja, dio istočne Slavonije i zapadnog Srijema s gradovima Vukovarom i Ilokom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572" y="3834684"/>
            <a:ext cx="3643380" cy="273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030310" y="5486401"/>
            <a:ext cx="294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Progon stanovnika Iloka 17. listopada 1991.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xmlns="" val="13483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1529" y="585668"/>
            <a:ext cx="8103226" cy="2531019"/>
          </a:xfrm>
        </p:spPr>
        <p:txBody>
          <a:bodyPr/>
          <a:lstStyle/>
          <a:p>
            <a:pPr>
              <a:lnSpc>
                <a:spcPts val="4300"/>
              </a:lnSpc>
            </a:pPr>
            <a:r>
              <a:rPr lang="hr-HR" b="1" dirty="0" smtClean="0"/>
              <a:t>Erdutski sporazum </a:t>
            </a:r>
            <a:r>
              <a:rPr lang="hr-HR" dirty="0" smtClean="0"/>
              <a:t>– 12. studenog 1995.</a:t>
            </a:r>
          </a:p>
          <a:p>
            <a:pPr>
              <a:lnSpc>
                <a:spcPts val="4300"/>
              </a:lnSpc>
            </a:pPr>
            <a:r>
              <a:rPr lang="hr-HR" dirty="0" smtClean="0"/>
              <a:t>predstavnici pobunjenih Srba pristali na mirnu reintegraciju hrvatskog Podunavlja u ustavnopravni poredak Republike Hrvatske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991674" y="5035640"/>
            <a:ext cx="2833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Dvorac </a:t>
            </a:r>
            <a:r>
              <a:rPr lang="hr-HR" sz="2200" dirty="0" smtClean="0"/>
              <a:t>Adamović – mjesto potpisivanja Erdutskog sporazuma</a:t>
            </a:r>
            <a:endParaRPr lang="hr-HR" sz="2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026" y="3377898"/>
            <a:ext cx="3928055" cy="294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19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00033" y="870140"/>
            <a:ext cx="3825026" cy="40624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Istočna Slavonija, Baranja i Zapadni Srijem pod Posebnom upravom UN-a       (tzv. UNTAES)      1996. – 1998.</a:t>
            </a:r>
            <a:endParaRPr lang="hr-HR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6" t="1622" r="2864" b="2623"/>
          <a:stretch/>
        </p:blipFill>
        <p:spPr>
          <a:xfrm>
            <a:off x="167425" y="118314"/>
            <a:ext cx="4713668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7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2210" y="581225"/>
            <a:ext cx="8364212" cy="1716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 smtClean="0"/>
              <a:t>15. siječnja 1998. </a:t>
            </a:r>
            <a:r>
              <a:rPr lang="hr-HR" dirty="0" smtClean="0"/>
              <a:t>– završetak procesa mirne reintegracije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768" y="2871986"/>
            <a:ext cx="4112654" cy="308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" t="1570" r="1285" b="1440"/>
          <a:stretch/>
        </p:blipFill>
        <p:spPr>
          <a:xfrm>
            <a:off x="237128" y="2511407"/>
            <a:ext cx="4332725" cy="284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539641" y="5571756"/>
            <a:ext cx="2826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Vukovar – </a:t>
            </a:r>
          </a:p>
          <a:p>
            <a:r>
              <a:rPr lang="hr-HR" sz="2200" dirty="0" smtClean="0"/>
              <a:t>crkva sv. Filipa i Jakova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xmlns="" val="22737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60042" y="1199636"/>
            <a:ext cx="7772400" cy="29859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POBJEDA U DOMOVINSKOM RATU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20692" y="5100191"/>
            <a:ext cx="30414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5400" dirty="0">
                <a:solidFill>
                  <a:srgbClr val="FF0000"/>
                </a:solidFill>
              </a:rPr>
              <a:t>ZAPIŠIMO</a:t>
            </a:r>
          </a:p>
        </p:txBody>
      </p:sp>
    </p:spTree>
    <p:extLst>
      <p:ext uri="{BB962C8B-B14F-4D97-AF65-F5344CB8AC3E}">
        <p14:creationId xmlns:p14="http://schemas.microsoft.com/office/powerpoint/2010/main" xmlns="" val="18985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740" y="911225"/>
            <a:ext cx="8373682" cy="4639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altLang="sr-Latn-RS" dirty="0" smtClean="0"/>
              <a:t>višekratni bezuspješni pregovori </a:t>
            </a:r>
            <a:r>
              <a:rPr lang="hr-HR" altLang="sr-Latn-RS" dirty="0"/>
              <a:t>hrvatske vlade i pobunjenih Srba o mirnom povratku okupiranih teritorija u sastav Republike </a:t>
            </a:r>
            <a:r>
              <a:rPr lang="hr-HR" altLang="sr-Latn-RS" dirty="0" smtClean="0"/>
              <a:t>Hrvatske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Hrvatska vojska nizom vojnih akcija              1991. – 1995. oslobodila dijelove okupiranog teritorija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849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8497" y="692284"/>
            <a:ext cx="8335046" cy="51933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altLang="sr-Latn-RS" dirty="0" smtClean="0"/>
              <a:t>početak svibnja 1995</a:t>
            </a:r>
            <a:r>
              <a:rPr lang="hr-HR" altLang="sr-Latn-RS" dirty="0"/>
              <a:t>. </a:t>
            </a:r>
            <a:r>
              <a:rPr lang="hr-HR" altLang="sr-Latn-RS" dirty="0" smtClean="0"/>
              <a:t>operacija </a:t>
            </a:r>
            <a:r>
              <a:rPr lang="hr-HR" altLang="sr-Latn-RS" i="1" dirty="0" smtClean="0"/>
              <a:t>Bljesak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 smtClean="0"/>
              <a:t>oslobođeno okupirano područje zapadne Slavonije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 smtClean="0"/>
              <a:t>raketiranje Zagreba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/>
              <a:t>4. – 8. kolovoza 1995. operacija</a:t>
            </a:r>
            <a:r>
              <a:rPr lang="hr-HR" altLang="sr-Latn-RS" i="1" dirty="0" smtClean="0"/>
              <a:t> Oluja</a:t>
            </a:r>
            <a:r>
              <a:rPr lang="hr-HR" altLang="sr-Latn-R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 smtClean="0"/>
              <a:t>5. kolovoza 1995. oslobođen Knin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 smtClean="0"/>
              <a:t>oslobođeni okupirani dijelovi </a:t>
            </a:r>
            <a:r>
              <a:rPr lang="hr-HR" altLang="sr-Latn-RS" dirty="0"/>
              <a:t>D</a:t>
            </a:r>
            <a:r>
              <a:rPr lang="hr-HR" altLang="sr-Latn-RS" dirty="0" smtClean="0"/>
              <a:t>almacije, Like, Korduna i Banovine 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343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013" y="924104"/>
            <a:ext cx="7886700" cy="32100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/>
              <a:t>Erdutski sporazum i </a:t>
            </a:r>
            <a:r>
              <a:rPr lang="hr-HR" altLang="sr-Latn-RS" dirty="0" err="1"/>
              <a:t>Daytonski</a:t>
            </a:r>
            <a:r>
              <a:rPr lang="hr-HR" altLang="sr-Latn-RS" dirty="0"/>
              <a:t> sporazum - mirna reintegracija dijela istočne Slavonije, Baranje i zapadnog Srijema (hrvatsko Podunavlje), dovršena 15. siječnja 1998.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746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karta 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7023100" cy="6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rat tuma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616325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8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36" y="494691"/>
            <a:ext cx="8231747" cy="3227304"/>
          </a:xfrm>
        </p:spPr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hr-HR" altLang="sr-Latn-RS" b="1" dirty="0" smtClean="0"/>
              <a:t>južno bojište</a:t>
            </a:r>
          </a:p>
          <a:p>
            <a:pPr>
              <a:lnSpc>
                <a:spcPts val="4400"/>
              </a:lnSpc>
            </a:pPr>
            <a:r>
              <a:rPr lang="hr-HR" altLang="sr-Latn-RS" dirty="0" smtClean="0"/>
              <a:t>svibanj – listopad 1992</a:t>
            </a:r>
            <a:r>
              <a:rPr lang="hr-HR" altLang="sr-Latn-RS" dirty="0"/>
              <a:t>. </a:t>
            </a:r>
            <a:endParaRPr lang="hr-HR" altLang="sr-Latn-RS" dirty="0" smtClean="0"/>
          </a:p>
          <a:p>
            <a:pPr>
              <a:lnSpc>
                <a:spcPts val="4400"/>
              </a:lnSpc>
            </a:pPr>
            <a:r>
              <a:rPr lang="hr-HR" altLang="sr-Latn-RS" dirty="0" smtClean="0"/>
              <a:t>deblokiran </a:t>
            </a:r>
            <a:r>
              <a:rPr lang="hr-HR" altLang="sr-Latn-RS" b="1" dirty="0" smtClean="0"/>
              <a:t>Dubrovnik,                           </a:t>
            </a:r>
            <a:r>
              <a:rPr lang="hr-HR" altLang="sr-Latn-RS" dirty="0" smtClean="0"/>
              <a:t>oslobođen jug Hrvatske</a:t>
            </a:r>
            <a:endParaRPr lang="hr-HR" altLang="sr-Latn-RS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" t="2803" r="2787"/>
          <a:stretch/>
        </p:blipFill>
        <p:spPr>
          <a:xfrm>
            <a:off x="228340" y="3380704"/>
            <a:ext cx="4649273" cy="312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670" y="932820"/>
            <a:ext cx="3815628" cy="401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25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9862" y="540520"/>
            <a:ext cx="7886700" cy="2089425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hr-HR" altLang="sr-Latn-RS" dirty="0" smtClean="0"/>
              <a:t>lipanj </a:t>
            </a:r>
            <a:r>
              <a:rPr lang="hr-HR" altLang="sr-Latn-RS" dirty="0"/>
              <a:t>1992. </a:t>
            </a:r>
            <a:endParaRPr lang="hr-HR" altLang="sr-Latn-RS" dirty="0" smtClean="0"/>
          </a:p>
          <a:p>
            <a:pPr>
              <a:lnSpc>
                <a:spcPts val="4400"/>
              </a:lnSpc>
            </a:pPr>
            <a:r>
              <a:rPr lang="hr-HR" altLang="sr-Latn-RS" dirty="0" smtClean="0"/>
              <a:t>oslobođena </a:t>
            </a:r>
            <a:r>
              <a:rPr lang="hr-HR" altLang="sr-Latn-RS" b="1" dirty="0"/>
              <a:t>Miljevačka visoravan</a:t>
            </a:r>
            <a:r>
              <a:rPr lang="hr-HR" altLang="sr-Latn-RS" dirty="0"/>
              <a:t> s koje je granatiran </a:t>
            </a:r>
            <a:r>
              <a:rPr lang="hr-HR" altLang="sr-Latn-RS" dirty="0" smtClean="0"/>
              <a:t>Šibenik</a:t>
            </a:r>
            <a:endParaRPr lang="hr-HR" altLang="sr-Latn-RS" dirty="0"/>
          </a:p>
          <a:p>
            <a:pPr>
              <a:lnSpc>
                <a:spcPts val="4400"/>
              </a:lnSpc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04" y="2761781"/>
            <a:ext cx="3270698" cy="327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37" t="-1986" r="13401" b="1986"/>
          <a:stretch/>
        </p:blipFill>
        <p:spPr>
          <a:xfrm>
            <a:off x="4443212" y="1982426"/>
            <a:ext cx="3944825" cy="259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381" y="4681367"/>
            <a:ext cx="3281145" cy="189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42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79" y="492171"/>
            <a:ext cx="7921625" cy="23540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altLang="sr-Latn-RS" dirty="0"/>
              <a:t>k</a:t>
            </a:r>
            <a:r>
              <a:rPr lang="hr-HR" altLang="sr-Latn-RS" dirty="0" smtClean="0"/>
              <a:t>raj </a:t>
            </a:r>
            <a:r>
              <a:rPr lang="hr-HR" altLang="sr-Latn-RS" dirty="0"/>
              <a:t>siječnja </a:t>
            </a:r>
            <a:r>
              <a:rPr lang="hr-HR" altLang="sr-Latn-RS" dirty="0" smtClean="0"/>
              <a:t>1993. – </a:t>
            </a:r>
            <a:r>
              <a:rPr lang="hr-HR" altLang="sr-Latn-RS" b="1" dirty="0" smtClean="0"/>
              <a:t>akcija </a:t>
            </a:r>
            <a:r>
              <a:rPr lang="hr-HR" altLang="sr-Latn-RS" b="1" i="1" dirty="0" smtClean="0"/>
              <a:t>Maslenica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/>
              <a:t>oslobođen dio Velebita i zadarskog zaleđa s </a:t>
            </a:r>
            <a:r>
              <a:rPr lang="hr-HR" altLang="sr-Latn-RS" dirty="0" err="1" smtClean="0"/>
              <a:t>Novskim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ždrilom</a:t>
            </a:r>
            <a:r>
              <a:rPr lang="hr-HR" altLang="sr-Latn-RS" dirty="0" smtClean="0"/>
              <a:t> </a:t>
            </a:r>
            <a:endParaRPr lang="hr-HR" altLang="sr-Latn-RS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757" y="2575777"/>
            <a:ext cx="4239381" cy="331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11" y="3090930"/>
            <a:ext cx="4046445" cy="247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22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3579" y="1096855"/>
            <a:ext cx="4204271" cy="4955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borba za selo Kašić – najveću žrtvu podnijeli pripadnici 3. brodske bojne „Kobri”                 3. gardijske brigade Kune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8063" y="862889"/>
            <a:ext cx="4117574" cy="449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38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8498" y="653648"/>
            <a:ext cx="7886700" cy="2334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/>
              <a:t>gradnja pontonskog mosta kod </a:t>
            </a:r>
            <a:r>
              <a:rPr lang="hr-HR" altLang="sr-Latn-RS" b="1" dirty="0"/>
              <a:t>Maslenice</a:t>
            </a:r>
            <a:r>
              <a:rPr lang="hr-HR" altLang="sr-Latn-RS" dirty="0"/>
              <a:t> - </a:t>
            </a:r>
            <a:r>
              <a:rPr lang="hr-HR" altLang="sr-Latn-RS" b="1" dirty="0"/>
              <a:t>uspostavljena</a:t>
            </a:r>
            <a:r>
              <a:rPr lang="hr-HR" altLang="sr-Latn-RS" dirty="0"/>
              <a:t> cestovna veza Dalmacije i ostalog dijela Hrvatske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609" y="3584351"/>
            <a:ext cx="3853198" cy="215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" r="1180"/>
          <a:stretch/>
        </p:blipFill>
        <p:spPr>
          <a:xfrm>
            <a:off x="538498" y="3241447"/>
            <a:ext cx="4121239" cy="284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8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728</Words>
  <Application>Microsoft Office PowerPoint</Application>
  <PresentationFormat>On-screen Show (4:3)</PresentationFormat>
  <Paragraphs>76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Tema sustava Office</vt:lpstr>
      <vt:lpstr>POBJEDA U DOMOVINSKOM RATU</vt:lpstr>
      <vt:lpstr>Hrvatski branitelji i njihove pobjede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Raketiranje Zagreba i drugih gradova naredio i na TV priznao ratni zločinac Mile Martić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POBJEDA U DOMOVINSKOM RATU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cp:lastModifiedBy>petar.ivankovich@gmail.com</cp:lastModifiedBy>
  <cp:revision>60</cp:revision>
  <dcterms:created xsi:type="dcterms:W3CDTF">2016-03-15T17:55:07Z</dcterms:created>
  <dcterms:modified xsi:type="dcterms:W3CDTF">2020-05-12T06:30:48Z</dcterms:modified>
</cp:coreProperties>
</file>