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4" r:id="rId5"/>
    <p:sldId id="289" r:id="rId6"/>
    <p:sldId id="298" r:id="rId7"/>
    <p:sldId id="268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2DDBD8-E47A-4546-A568-D3480C9DF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C62EB61-D07E-4C9C-B6B7-1EEE15FE9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0164710-9190-4E6A-BACE-C56FE365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6EFB6CC-C417-43C7-BD9F-66542D4F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91E2AF3-0DCD-4435-87E4-7CD9EAC9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58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22A881-BC6F-40C6-9C7B-9C2B217A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66B2448-73DC-48CD-920A-84422DBA2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0178B13-ED14-4ED5-AFD3-EB152B1C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C5DD297-E9E5-4BA3-BE91-C0FC9E04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4828B51-9DC8-4053-BD03-0C07CBC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95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93626167-E85A-42B1-84C9-AB877089C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F15D34B-EA09-4F3E-A89C-590217F5B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FD464E-9EB7-49FC-99B9-801EDCF4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1D56C41-928A-42C2-BAE4-36CC4EA2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4E2E55B-2F8B-41F3-B5CC-C22FF7B1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7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0EDDAD-C279-438C-8C07-C0C65EA0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9C31E1D-21BB-41CA-BE86-E7198B19C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7B9E147-15A6-4E36-B43C-79789259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7BBE63F-D04D-4AAF-930B-CC901525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DE17687-1D46-495A-A45E-EAEF8DA2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32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BBBDFD-FF0F-4814-8B8F-3B9D0713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6986EDA-552C-4167-931E-B801C606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C7C2C3A-F932-4FDA-9DEC-E78EA611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32B34E6-8D95-4867-9E4E-2A43CBDD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DCE50D7-7E07-4D7F-9D33-D7481E2C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93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CADE78-A3E8-4D76-AFEC-E42D80B7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139384D-A46A-4547-BB7E-28F17D054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525C4FF-7EAE-42F8-93A6-9F4B09358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F5DCDAA-823E-42E4-8F39-F56D38C1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D942C48-217B-46AF-A359-008FD8C7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3AD01BF-FA5E-4BB9-9649-8C0B2FB7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84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54CFA1-422B-4E38-B4A2-1228F448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89E0916-B055-43E7-92C2-FDDFEA1CB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F8E0AB3-A848-47CD-B1F4-4B05BFDBE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280AC6F-A138-48B6-BF36-BA8A61E49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546EACE1-4850-4C7D-9554-63154475E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CE5D99B2-5D8B-4D56-A7CD-766D0248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BB0622CB-0904-4EA2-92B0-C2BD137E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1B76F408-C5D8-4F55-980B-CB9AB3CD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4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C9098D-239B-4588-B68E-AF606CA9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8D7C375-30A0-4ECA-9C87-8213260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D4ACACC-18BF-479A-B270-4A822526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1E6AC08-144A-438D-9E5D-426EA8B6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32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B50A06EC-8092-44C7-A67A-16184E80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74CA5818-BE67-465A-B4DF-550FC2E3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CC8EB433-B69C-446E-9864-A3A4A586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34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BA977C-FCE1-461D-A99F-B143ACF7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36D54A9-2E11-4919-BCE3-E52D862F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D9BEB3C-CB61-42B2-BBD2-2B0859327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943B4C1-4C28-4F1E-BDDC-1093CB5C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63301C4-5547-42C4-B3DE-D760CA65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435B24D-6568-4D6C-8E46-6786F1D1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6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BBA57C-3530-4988-A6FA-C64F6BE3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FB9921E-2A4D-42C6-A924-13C87E016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4ADCA76-43A2-4AE1-A9A1-56009E377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ABAFE78-017B-4372-97B7-0B001932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F2BDE75-E1AD-4E45-8F36-10A7E648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206A6D6-F4F3-4152-9FFB-34234EB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60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3DDD4DC-6016-44B3-B6BA-177D3723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4EFA59B-D5B8-46D4-8449-75465016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4DA9E16-7B78-4A90-BD9D-B1F67F503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1599-C993-4EF0-91D0-E8886F5D2FE2}" type="datetimeFigureOut">
              <a:rPr lang="hr-HR" smtClean="0"/>
              <a:t>1.6.2020.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F1464D2-363B-49CC-9A55-E8B9976C2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EE29E1B-B168-4613-BC88-4CDCBE10E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5772-2F66-4AE4-B12A-BA2BF21C1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405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mozaweb.com/Extra-Videos-turbine_powered_by_heat_en-260116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6FACCD5C-9F32-490A-9A38-E3F486BADDAA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latin typeface="+mj-lt"/>
                <a:ea typeface="+mj-ea"/>
                <a:cs typeface="+mj-cs"/>
              </a:rPr>
              <a:t>Objasni pojavu mjehurića u čaši sa hladnom vodom koja je stavljena na sobnu temperaturu.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0CDA92B-F95B-4538-90C3-F91F51909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xmlns="" id="{367DEB12-4527-4B88-BEEC-A36E3118F81C}"/>
              </a:ext>
            </a:extLst>
          </p:cNvPr>
          <p:cNvSpPr/>
          <p:nvPr/>
        </p:nvSpPr>
        <p:spPr>
          <a:xfrm>
            <a:off x="6426797" y="1878227"/>
            <a:ext cx="4826558" cy="2889114"/>
          </a:xfrm>
          <a:prstGeom prst="wedgeRoundRectCallout">
            <a:avLst>
              <a:gd name="adj1" fmla="val 57695"/>
              <a:gd name="adj2" fmla="val -11549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5B115B6-3685-4FAC-9E86-605D8B15BC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3721" y="3228516"/>
            <a:ext cx="512108" cy="102421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658DCC6-042B-4749-B93F-A24199B62DC4}"/>
              </a:ext>
            </a:extLst>
          </p:cNvPr>
          <p:cNvSpPr txBox="1"/>
          <p:nvPr/>
        </p:nvSpPr>
        <p:spPr>
          <a:xfrm>
            <a:off x="4936639" y="5068629"/>
            <a:ext cx="7255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Voda je homogena smjesa koja sadrži mnoge otopljene tvari, a među njima i zrak.</a:t>
            </a:r>
          </a:p>
          <a:p>
            <a:r>
              <a:rPr lang="hr-HR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Povišenjem temperature vode topivost plinova se smanjuje pa opažamo mjehuriće zraka. </a:t>
            </a:r>
          </a:p>
        </p:txBody>
      </p:sp>
    </p:spTree>
    <p:extLst>
      <p:ext uri="{BB962C8B-B14F-4D97-AF65-F5344CB8AC3E}">
        <p14:creationId xmlns:p14="http://schemas.microsoft.com/office/powerpoint/2010/main" val="32827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5E98DB4-E5E5-45CC-B4B9-7C4387B018A9}"/>
              </a:ext>
            </a:extLst>
          </p:cNvPr>
          <p:cNvSpPr txBox="1"/>
          <p:nvPr/>
        </p:nvSpPr>
        <p:spPr>
          <a:xfrm>
            <a:off x="716973" y="1475510"/>
            <a:ext cx="114750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   KAKVA SU SVOJSTVA ZRAKA</a:t>
            </a:r>
          </a:p>
          <a:p>
            <a:endParaRPr lang="hr-HR" sz="4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hr-HR" sz="4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I</a:t>
            </a:r>
          </a:p>
          <a:p>
            <a:endParaRPr lang="hr-HR" sz="4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hr-HR" sz="4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NJEGOVIH POJEDINIH SASTOJAKA?</a:t>
            </a:r>
          </a:p>
        </p:txBody>
      </p:sp>
    </p:spTree>
    <p:extLst>
      <p:ext uri="{BB962C8B-B14F-4D97-AF65-F5344CB8AC3E}">
        <p14:creationId xmlns:p14="http://schemas.microsoft.com/office/powerpoint/2010/main" val="183136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BC35FA27-4693-4C03-ABDE-AA9554B8E29D}"/>
              </a:ext>
            </a:extLst>
          </p:cNvPr>
          <p:cNvSpPr txBox="1"/>
          <p:nvPr/>
        </p:nvSpPr>
        <p:spPr>
          <a:xfrm>
            <a:off x="807206" y="441351"/>
            <a:ext cx="8783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Pri kojoj  temperaturi voda ima najveću gustoću?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DA54D29-D8F8-4F15-A1EB-F3FF651CA088}"/>
              </a:ext>
            </a:extLst>
          </p:cNvPr>
          <p:cNvSpPr txBox="1"/>
          <p:nvPr/>
        </p:nvSpPr>
        <p:spPr>
          <a:xfrm>
            <a:off x="355600" y="5278690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 koji se način mijenja gustoća većine tvari s promjenom temperature?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E2DA6CC-A694-4104-8229-A7082790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63" y="1736200"/>
            <a:ext cx="9058275" cy="3048000"/>
          </a:xfrm>
          <a:prstGeom prst="rect">
            <a:avLst/>
          </a:prstGeom>
        </p:spPr>
      </p:pic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xmlns="" id="{DE6C2A4D-1F9E-4845-AFB8-F886887D8E0F}"/>
              </a:ext>
            </a:extLst>
          </p:cNvPr>
          <p:cNvSpPr/>
          <p:nvPr/>
        </p:nvSpPr>
        <p:spPr>
          <a:xfrm>
            <a:off x="807206" y="756008"/>
            <a:ext cx="7296727" cy="665535"/>
          </a:xfrm>
          <a:prstGeom prst="wedgeRoundRectCallout">
            <a:avLst>
              <a:gd name="adj1" fmla="val 60278"/>
              <a:gd name="adj2" fmla="val -5435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27C5A63-1881-44C9-91A9-12499C0E6A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960" y="576668"/>
            <a:ext cx="512108" cy="1024217"/>
          </a:xfrm>
          <a:prstGeom prst="rect">
            <a:avLst/>
          </a:prstGeom>
        </p:spPr>
      </p:pic>
      <p:sp>
        <p:nvSpPr>
          <p:cNvPr id="10" name="Oblačić za govor: pravokutnik sa zaobljenim kutovima 9">
            <a:extLst>
              <a:ext uri="{FF2B5EF4-FFF2-40B4-BE49-F238E27FC236}">
                <a16:creationId xmlns:a16="http://schemas.microsoft.com/office/drawing/2014/main" xmlns="" id="{B2CC721A-649B-4D6B-B041-FE6E4D80630D}"/>
              </a:ext>
            </a:extLst>
          </p:cNvPr>
          <p:cNvSpPr/>
          <p:nvPr/>
        </p:nvSpPr>
        <p:spPr>
          <a:xfrm>
            <a:off x="255157" y="5180986"/>
            <a:ext cx="10700325" cy="665535"/>
          </a:xfrm>
          <a:prstGeom prst="wedgeRoundRectCallout">
            <a:avLst>
              <a:gd name="adj1" fmla="val 53177"/>
              <a:gd name="adj2" fmla="val 15382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117D88A-0CF3-4070-BF6B-66A266CF39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4735" y="4975841"/>
            <a:ext cx="512108" cy="1024217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A15A7DB-E0D9-43A2-AF72-E6FFFA228D3F}"/>
              </a:ext>
            </a:extLst>
          </p:cNvPr>
          <p:cNvSpPr txBox="1"/>
          <p:nvPr/>
        </p:nvSpPr>
        <p:spPr>
          <a:xfrm>
            <a:off x="9999626" y="857942"/>
            <a:ext cx="163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Pri 4⁰C.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E79A907-6110-417D-8176-A70DDDF5D438}"/>
              </a:ext>
            </a:extLst>
          </p:cNvPr>
          <p:cNvSpPr txBox="1"/>
          <p:nvPr/>
        </p:nvSpPr>
        <p:spPr>
          <a:xfrm>
            <a:off x="2420707" y="6000058"/>
            <a:ext cx="7255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Većini tvari gustoća se smanjuje porastom temperature.</a:t>
            </a:r>
          </a:p>
        </p:txBody>
      </p:sp>
    </p:spTree>
    <p:extLst>
      <p:ext uri="{BB962C8B-B14F-4D97-AF65-F5344CB8AC3E}">
        <p14:creationId xmlns:p14="http://schemas.microsoft.com/office/powerpoint/2010/main" val="24477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0EA895E-535A-4F52-A569-A1A3941659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80" y="698846"/>
            <a:ext cx="1865175" cy="28905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1F8D3249-21FE-4C5C-B709-2CCF90AC1A65}"/>
              </a:ext>
            </a:extLst>
          </p:cNvPr>
          <p:cNvSpPr txBox="1"/>
          <p:nvPr/>
        </p:nvSpPr>
        <p:spPr>
          <a:xfrm>
            <a:off x="2272071" y="589789"/>
            <a:ext cx="8494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Kada na otvor „prazne” boce stavimo balon i potom bocu uronimo u posudu s vrućom vodom, balon se napuhne.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5C0A63C-A188-488D-8A20-73209489D1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625" y="1491318"/>
            <a:ext cx="512108" cy="1024217"/>
          </a:xfrm>
          <a:prstGeom prst="rect">
            <a:avLst/>
          </a:prstGeom>
        </p:spPr>
      </p:pic>
      <p:sp>
        <p:nvSpPr>
          <p:cNvPr id="14" name="Oblačić za govor: pravokutnik sa zaobljenim kutovima 13">
            <a:extLst>
              <a:ext uri="{FF2B5EF4-FFF2-40B4-BE49-F238E27FC236}">
                <a16:creationId xmlns:a16="http://schemas.microsoft.com/office/drawing/2014/main" xmlns="" id="{5209894C-F2A8-42EE-8042-0D765EC595E1}"/>
              </a:ext>
            </a:extLst>
          </p:cNvPr>
          <p:cNvSpPr/>
          <p:nvPr/>
        </p:nvSpPr>
        <p:spPr>
          <a:xfrm>
            <a:off x="3474340" y="1524852"/>
            <a:ext cx="4589756" cy="766805"/>
          </a:xfrm>
          <a:prstGeom prst="wedgeRoundRectCallout">
            <a:avLst>
              <a:gd name="adj1" fmla="val 57207"/>
              <a:gd name="adj2" fmla="val -13011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4" name="Slika 3">
            <a:hlinkClick r:id="rId5"/>
            <a:extLst>
              <a:ext uri="{FF2B5EF4-FFF2-40B4-BE49-F238E27FC236}">
                <a16:creationId xmlns:a16="http://schemas.microsoft.com/office/drawing/2014/main" xmlns="" id="{2064AD70-75F5-46CA-9CF7-4E6E0EF5FC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939" y="583813"/>
            <a:ext cx="695581" cy="687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C6F69DA-9AF3-4790-8DA6-B5FF79260E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7031" y="1271751"/>
            <a:ext cx="445047" cy="487722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E7CBBC23-08BA-4360-BBFA-7F27C65B1762}"/>
              </a:ext>
            </a:extLst>
          </p:cNvPr>
          <p:cNvSpPr txBox="1"/>
          <p:nvPr/>
        </p:nvSpPr>
        <p:spPr>
          <a:xfrm>
            <a:off x="2302766" y="2423896"/>
            <a:ext cx="98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7030A0"/>
                </a:solidFill>
                <a:latin typeface="Comic Sans MS" panose="030F0702030302020204" pitchFamily="66" charset="0"/>
              </a:rPr>
              <a:t>Vruća voda zagrijava čestice zraka u boci te se one počinju brže kretati i međusobno udaljavati. Zagrijanom zraku smanji se gustoća, ali se poveća volumen i balon se napuhne.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90A4C529-11A3-457E-8231-393BAA2E835C}"/>
              </a:ext>
            </a:extLst>
          </p:cNvPr>
          <p:cNvSpPr txBox="1"/>
          <p:nvPr/>
        </p:nvSpPr>
        <p:spPr>
          <a:xfrm>
            <a:off x="3818313" y="1685167"/>
            <a:ext cx="4177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Objasni kako je to moguće. </a:t>
            </a:r>
          </a:p>
        </p:txBody>
      </p:sp>
      <p:sp>
        <p:nvSpPr>
          <p:cNvPr id="24" name="Oblačić za govor: pravokutnik sa zaobljenim kutovima 23">
            <a:extLst>
              <a:ext uri="{FF2B5EF4-FFF2-40B4-BE49-F238E27FC236}">
                <a16:creationId xmlns:a16="http://schemas.microsoft.com/office/drawing/2014/main" xmlns="" id="{6C70CE1F-8298-4612-B317-5B505CD71252}"/>
              </a:ext>
            </a:extLst>
          </p:cNvPr>
          <p:cNvSpPr/>
          <p:nvPr/>
        </p:nvSpPr>
        <p:spPr>
          <a:xfrm>
            <a:off x="226454" y="5152770"/>
            <a:ext cx="6495772" cy="717187"/>
          </a:xfrm>
          <a:prstGeom prst="wedgeRoundRectCallout">
            <a:avLst>
              <a:gd name="adj1" fmla="val 53927"/>
              <a:gd name="adj2" fmla="val 37741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E11B22BC-299A-4BE9-B889-828D8D72C1A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329" y="5427527"/>
            <a:ext cx="512108" cy="884860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94F80DFA-D720-4072-BCA2-DC7FDFFD94B8}"/>
              </a:ext>
            </a:extLst>
          </p:cNvPr>
          <p:cNvSpPr txBox="1"/>
          <p:nvPr/>
        </p:nvSpPr>
        <p:spPr>
          <a:xfrm>
            <a:off x="2145389" y="3193324"/>
            <a:ext cx="948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topli zrak uzdiže se u vis jer je njegova gustoća manja  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C61825D1-370C-442E-9552-B85B4BF92ECA}"/>
              </a:ext>
            </a:extLst>
          </p:cNvPr>
          <p:cNvSpPr txBox="1"/>
          <p:nvPr/>
        </p:nvSpPr>
        <p:spPr>
          <a:xfrm>
            <a:off x="366513" y="3738397"/>
            <a:ext cx="115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gustoća zraka ovisi i o djelovanju privlačnih sila Zemlje (gravitacije) koje slabe s udaljenošću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07EF6E9-F84A-4554-8E38-CAE9B7E955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8239" y="4213839"/>
            <a:ext cx="3695700" cy="2000250"/>
          </a:xfrm>
          <a:prstGeom prst="rect">
            <a:avLst/>
          </a:prstGeom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4D3B6425-464C-4D8B-9F83-AEE64C3D6035}"/>
              </a:ext>
            </a:extLst>
          </p:cNvPr>
          <p:cNvSpPr txBox="1"/>
          <p:nvPr/>
        </p:nvSpPr>
        <p:spPr>
          <a:xfrm>
            <a:off x="425072" y="5280530"/>
            <a:ext cx="757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 kojem je sloju atmosfere zrak najgušći? </a:t>
            </a:r>
          </a:p>
        </p:txBody>
      </p:sp>
      <p:sp>
        <p:nvSpPr>
          <p:cNvPr id="11" name="Luk 10">
            <a:extLst>
              <a:ext uri="{FF2B5EF4-FFF2-40B4-BE49-F238E27FC236}">
                <a16:creationId xmlns:a16="http://schemas.microsoft.com/office/drawing/2014/main" xmlns="" id="{86084005-FCBB-4E73-BFEE-6EED40B6E204}"/>
              </a:ext>
            </a:extLst>
          </p:cNvPr>
          <p:cNvSpPr/>
          <p:nvPr/>
        </p:nvSpPr>
        <p:spPr>
          <a:xfrm>
            <a:off x="9967603" y="5168786"/>
            <a:ext cx="1046759" cy="408242"/>
          </a:xfrm>
          <a:prstGeom prst="arc">
            <a:avLst>
              <a:gd name="adj1" fmla="val 16200000"/>
              <a:gd name="adj2" fmla="val 1609690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1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  <p:bldP spid="23" grpId="0"/>
      <p:bldP spid="24" grpId="0" animBg="1"/>
      <p:bldP spid="27" grpId="0"/>
      <p:bldP spid="28" grpId="0"/>
      <p:bldP spid="2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B703166-DD22-4D1F-B370-04DF1BE9F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30" y="2325508"/>
            <a:ext cx="6951220" cy="41608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CB09959-E0F9-4C4E-982D-18E2AEE411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650" y="2757361"/>
            <a:ext cx="2077719" cy="1672415"/>
          </a:xfrm>
          <a:prstGeom prst="rect">
            <a:avLst/>
          </a:prstGeom>
        </p:spPr>
      </p:pic>
      <p:sp>
        <p:nvSpPr>
          <p:cNvPr id="4" name="Obični oblačić 4">
            <a:extLst>
              <a:ext uri="{FF2B5EF4-FFF2-40B4-BE49-F238E27FC236}">
                <a16:creationId xmlns:a16="http://schemas.microsoft.com/office/drawing/2014/main" xmlns="" id="{62B21A3C-A626-4D38-95F3-DE1567AD3483}"/>
              </a:ext>
            </a:extLst>
          </p:cNvPr>
          <p:cNvSpPr/>
          <p:nvPr/>
        </p:nvSpPr>
        <p:spPr>
          <a:xfrm>
            <a:off x="269955" y="657926"/>
            <a:ext cx="1956010" cy="1106219"/>
          </a:xfrm>
          <a:prstGeom prst="cloudCallout">
            <a:avLst>
              <a:gd name="adj1" fmla="val 4592906"/>
              <a:gd name="adj2" fmla="val -4375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Vježbaj malo,</a:t>
            </a:r>
          </a:p>
          <a:p>
            <a:pPr algn="ctr"/>
            <a:r>
              <a:rPr lang="hr-HR" dirty="0"/>
              <a:t>nauči puno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65B9A33-C3B4-48F0-AEC8-BE189119B36C}"/>
              </a:ext>
            </a:extLst>
          </p:cNvPr>
          <p:cNvSpPr txBox="1"/>
          <p:nvPr/>
        </p:nvSpPr>
        <p:spPr>
          <a:xfrm>
            <a:off x="9851614" y="5537305"/>
            <a:ext cx="285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nadmorska visina / m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0BEB013-D509-4BB1-8FF8-443AD51C15EC}"/>
              </a:ext>
            </a:extLst>
          </p:cNvPr>
          <p:cNvSpPr txBox="1"/>
          <p:nvPr/>
        </p:nvSpPr>
        <p:spPr>
          <a:xfrm>
            <a:off x="116378" y="3135228"/>
            <a:ext cx="267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gustoća zraka / kg m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F51C6B8-8A92-40BA-A4A6-317CC0DB9DED}"/>
              </a:ext>
            </a:extLst>
          </p:cNvPr>
          <p:cNvSpPr txBox="1"/>
          <p:nvPr/>
        </p:nvSpPr>
        <p:spPr>
          <a:xfrm>
            <a:off x="2039856" y="30596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-3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E264A4CE-AC98-44C2-BF23-BAB5A925EC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500" y="653093"/>
            <a:ext cx="9254836" cy="167241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4EE12E2-E9B7-452E-A5F9-AEAEAA0F0B9E}"/>
              </a:ext>
            </a:extLst>
          </p:cNvPr>
          <p:cNvSpPr txBox="1"/>
          <p:nvPr/>
        </p:nvSpPr>
        <p:spPr>
          <a:xfrm>
            <a:off x="2753844" y="720825"/>
            <a:ext cx="876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 kabini aviona volumena 8 m³ nalazi se 3,2 kg zraka. Izračunaj gustoću zraka u kabini te navedi na kojoj se nadmorskoj visini avion nalazi.</a:t>
            </a:r>
          </a:p>
        </p:txBody>
      </p:sp>
    </p:spTree>
    <p:extLst>
      <p:ext uri="{BB962C8B-B14F-4D97-AF65-F5344CB8AC3E}">
        <p14:creationId xmlns:p14="http://schemas.microsoft.com/office/powerpoint/2010/main" val="40677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EE628C2-1C68-454A-94EB-8C3E0B25CD12}"/>
              </a:ext>
            </a:extLst>
          </p:cNvPr>
          <p:cNvSpPr txBox="1"/>
          <p:nvPr/>
        </p:nvSpPr>
        <p:spPr>
          <a:xfrm>
            <a:off x="592051" y="1268129"/>
            <a:ext cx="2688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Zadano je:</a:t>
            </a:r>
          </a:p>
          <a:p>
            <a:r>
              <a:rPr lang="hr-H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V</a:t>
            </a:r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(zrak)= 8 m³</a:t>
            </a:r>
          </a:p>
          <a:p>
            <a:r>
              <a:rPr lang="hr-H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(zrak)= 3,2 kg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D14E5CE-007A-42AB-924C-BB0375E64E68}"/>
              </a:ext>
            </a:extLst>
          </p:cNvPr>
          <p:cNvSpPr txBox="1"/>
          <p:nvPr/>
        </p:nvSpPr>
        <p:spPr>
          <a:xfrm>
            <a:off x="3904577" y="1383600"/>
            <a:ext cx="387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Traži se:</a:t>
            </a:r>
          </a:p>
          <a:p>
            <a:r>
              <a:rPr lang="el-GR" sz="2800" i="1" dirty="0">
                <a:solidFill>
                  <a:srgbClr val="0070C0"/>
                </a:solidFill>
                <a:latin typeface="Comic Sans MS" panose="030F0702030302020204" pitchFamily="66" charset="0"/>
              </a:rPr>
              <a:t>ρ</a:t>
            </a:r>
            <a:r>
              <a:rPr lang="hr-HR" sz="2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(zrak)= ?</a:t>
            </a:r>
          </a:p>
          <a:p>
            <a:endParaRPr lang="hr-HR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5C6E6B73-38A8-48A2-A4D0-C950D0A3547D}"/>
              </a:ext>
            </a:extLst>
          </p:cNvPr>
          <p:cNvSpPr/>
          <p:nvPr/>
        </p:nvSpPr>
        <p:spPr>
          <a:xfrm>
            <a:off x="8033445" y="1358223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latin typeface="Comic Sans MS" panose="030F0702030302020204" pitchFamily="66" charset="0"/>
              </a:rPr>
              <a:t>ρ</a:t>
            </a:r>
            <a:r>
              <a:rPr lang="hr-HR" sz="2400" i="1" dirty="0">
                <a:latin typeface="Comic Sans MS" panose="030F0702030302020204" pitchFamily="66" charset="0"/>
              </a:rPr>
              <a:t> </a:t>
            </a:r>
            <a:r>
              <a:rPr lang="hr-HR" sz="2400" dirty="0">
                <a:latin typeface="Comic Sans MS" panose="030F0702030302020204" pitchFamily="66" charset="0"/>
              </a:rPr>
              <a:t>(zrak)=                           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xmlns="" id="{D1A35BCE-F28E-4BA6-B80A-FDCCB9C563C6}"/>
                  </a:ext>
                </a:extLst>
              </p:cNvPr>
              <p:cNvSpPr txBox="1"/>
              <p:nvPr/>
            </p:nvSpPr>
            <p:spPr>
              <a:xfrm>
                <a:off x="8700351" y="1227634"/>
                <a:ext cx="2820924" cy="768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𝒛𝒓𝒂𝒌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𝒛𝒓𝒂𝒌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hr-H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D1A35BCE-F28E-4BA6-B80A-FDCCB9C56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351" y="1227634"/>
                <a:ext cx="2820924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xmlns="" id="{5D9F59CC-0EE5-42B5-9CC1-1DFAD3B7CE3B}"/>
                  </a:ext>
                </a:extLst>
              </p:cNvPr>
              <p:cNvSpPr txBox="1"/>
              <p:nvPr/>
            </p:nvSpPr>
            <p:spPr>
              <a:xfrm>
                <a:off x="8584417" y="2393284"/>
                <a:ext cx="2820924" cy="708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𝒌𝒈</m:t>
                          </m:r>
                        </m:num>
                        <m:den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den>
                      </m:f>
                    </m:oMath>
                  </m:oMathPara>
                </a14:m>
                <a:endParaRPr lang="hr-H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5D9F59CC-0EE5-42B5-9CC1-1DFAD3B7C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417" y="2393284"/>
                <a:ext cx="2820924" cy="708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AD07838-4FF0-4EAE-8283-BF8ED99C5C47}"/>
              </a:ext>
            </a:extLst>
          </p:cNvPr>
          <p:cNvSpPr txBox="1"/>
          <p:nvPr/>
        </p:nvSpPr>
        <p:spPr>
          <a:xfrm>
            <a:off x="9263642" y="3524972"/>
            <a:ext cx="259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hr-HR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0,4 kg/m³</a:t>
            </a: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DD6AF735-A00C-400A-A5CB-3774A19912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372" y="2744143"/>
            <a:ext cx="5672187" cy="3395266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CBAC530A-E8B3-427D-9EAB-C3AFCDB5F88D}"/>
              </a:ext>
            </a:extLst>
          </p:cNvPr>
          <p:cNvSpPr txBox="1"/>
          <p:nvPr/>
        </p:nvSpPr>
        <p:spPr>
          <a:xfrm>
            <a:off x="0" y="3090446"/>
            <a:ext cx="267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gustoća zraka / kg m</a:t>
            </a:r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</a:rPr>
              <a:t>⁻³</a:t>
            </a:r>
            <a:r>
              <a:rPr lang="hr-HR" sz="1600" b="1" dirty="0"/>
              <a:t> </a:t>
            </a:r>
          </a:p>
        </p:txBody>
      </p:sp>
      <p:sp>
        <p:nvSpPr>
          <p:cNvPr id="22" name="Luk 21">
            <a:extLst>
              <a:ext uri="{FF2B5EF4-FFF2-40B4-BE49-F238E27FC236}">
                <a16:creationId xmlns:a16="http://schemas.microsoft.com/office/drawing/2014/main" xmlns="" id="{E765544B-E8C3-478C-8D74-EEA7BBD7BDFD}"/>
              </a:ext>
            </a:extLst>
          </p:cNvPr>
          <p:cNvSpPr/>
          <p:nvPr/>
        </p:nvSpPr>
        <p:spPr>
          <a:xfrm>
            <a:off x="1918915" y="4645859"/>
            <a:ext cx="754181" cy="408242"/>
          </a:xfrm>
          <a:prstGeom prst="arc">
            <a:avLst>
              <a:gd name="adj1" fmla="val 16200000"/>
              <a:gd name="adj2" fmla="val 1609690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xmlns="" id="{8E65DCC8-EE38-4DC2-AB2E-895E9C246F10}"/>
              </a:ext>
            </a:extLst>
          </p:cNvPr>
          <p:cNvSpPr/>
          <p:nvPr/>
        </p:nvSpPr>
        <p:spPr>
          <a:xfrm>
            <a:off x="592051" y="663889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i="1" dirty="0">
                <a:latin typeface="Comic Sans MS" panose="030F0702030302020204" pitchFamily="66" charset="0"/>
              </a:rPr>
              <a:t>Rješenje:</a:t>
            </a:r>
            <a:r>
              <a:rPr lang="hr-HR" sz="2400" dirty="0">
                <a:latin typeface="Comic Sans MS" panose="030F0702030302020204" pitchFamily="66" charset="0"/>
              </a:rPr>
              <a:t>                          </a:t>
            </a:r>
            <a:endParaRPr lang="hr-HR" sz="2400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3B58F748-9373-4F60-97E9-468E59836F50}"/>
              </a:ext>
            </a:extLst>
          </p:cNvPr>
          <p:cNvSpPr txBox="1"/>
          <p:nvPr/>
        </p:nvSpPr>
        <p:spPr>
          <a:xfrm>
            <a:off x="6951099" y="6139409"/>
            <a:ext cx="285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nadmorska visina / m </a:t>
            </a:r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xmlns="" id="{DFDAAFA0-B15A-4F13-A603-BD2E8C5CCBEF}"/>
              </a:ext>
            </a:extLst>
          </p:cNvPr>
          <p:cNvSpPr/>
          <p:nvPr/>
        </p:nvSpPr>
        <p:spPr>
          <a:xfrm>
            <a:off x="8395960" y="4441776"/>
            <a:ext cx="3723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Avion se nalazi na visini od 10 000 m.</a:t>
            </a:r>
            <a:r>
              <a:rPr lang="hr-H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21" grpId="0"/>
      <p:bldP spid="22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xmlns="" id="{D3A6A869-BDB4-4EC5-87F7-AD4553278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50079"/>
              </p:ext>
            </p:extLst>
          </p:nvPr>
        </p:nvGraphicFramePr>
        <p:xfrm>
          <a:off x="1119416" y="1858203"/>
          <a:ext cx="80568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880">
                  <a:extLst>
                    <a:ext uri="{9D8B030D-6E8A-4147-A177-3AD203B41FA5}">
                      <a16:colId xmlns:a16="http://schemas.microsoft.com/office/drawing/2014/main" xmlns="" val="24453633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497412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PLIN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GUSTOĆA (kg/m³  ) pri 0⁰  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4014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zrak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66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ugljikov dioksid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1.98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94034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vodik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0.089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27641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1.78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dušik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01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kisik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217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helij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0.178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2493315"/>
                  </a:ext>
                </a:extLst>
              </a:tr>
            </a:tbl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E953D81-BF21-42DF-941A-EA46879881D3}"/>
              </a:ext>
            </a:extLst>
          </p:cNvPr>
          <p:cNvSpPr txBox="1"/>
          <p:nvPr/>
        </p:nvSpPr>
        <p:spPr>
          <a:xfrm>
            <a:off x="9406318" y="6984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xmlns="" id="{D076D33D-4DAB-4011-9659-DF42D0314F9A}"/>
              </a:ext>
            </a:extLst>
          </p:cNvPr>
          <p:cNvSpPr/>
          <p:nvPr/>
        </p:nvSpPr>
        <p:spPr>
          <a:xfrm>
            <a:off x="431761" y="642630"/>
            <a:ext cx="8399856" cy="805489"/>
          </a:xfrm>
          <a:prstGeom prst="wedgeRoundRectCallout">
            <a:avLst>
              <a:gd name="adj1" fmla="val 58021"/>
              <a:gd name="adj2" fmla="val -1755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6D3B60A-499A-4EDD-8C66-9AB38EA743B5}"/>
              </a:ext>
            </a:extLst>
          </p:cNvPr>
          <p:cNvSpPr txBox="1"/>
          <p:nvPr/>
        </p:nvSpPr>
        <p:spPr>
          <a:xfrm>
            <a:off x="538009" y="757163"/>
            <a:ext cx="829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Koja su fizikalna svojstva zajednička sastojcima zraka?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FFCE2DD-8430-428B-A07B-206788F0A1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565" y="533265"/>
            <a:ext cx="512108" cy="102421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39BBBBA-7B07-4B76-9AAB-EAE293E44AA9}"/>
              </a:ext>
            </a:extLst>
          </p:cNvPr>
          <p:cNvSpPr txBox="1"/>
          <p:nvPr/>
        </p:nvSpPr>
        <p:spPr>
          <a:xfrm>
            <a:off x="1112710" y="5753705"/>
            <a:ext cx="829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Izdvoji plinove čija je gustoća veća od gustoće zraka.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8751E02-D1EF-49A6-B0B3-A10B0598FAFC}"/>
              </a:ext>
            </a:extLst>
          </p:cNvPr>
          <p:cNvSpPr txBox="1"/>
          <p:nvPr/>
        </p:nvSpPr>
        <p:spPr>
          <a:xfrm>
            <a:off x="538009" y="650116"/>
            <a:ext cx="829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Navedi neka fizikalna svojstva po kojima se razlikuju plinovi u sastavu zraka.</a:t>
            </a: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:a16="http://schemas.microsoft.com/office/drawing/2014/main" xmlns="" id="{04632471-17A2-46FE-8111-935E105AD32A}"/>
              </a:ext>
            </a:extLst>
          </p:cNvPr>
          <p:cNvSpPr/>
          <p:nvPr/>
        </p:nvSpPr>
        <p:spPr>
          <a:xfrm>
            <a:off x="947928" y="5667749"/>
            <a:ext cx="8399856" cy="633576"/>
          </a:xfrm>
          <a:prstGeom prst="wedgeRoundRectCallout">
            <a:avLst>
              <a:gd name="adj1" fmla="val 55696"/>
              <a:gd name="adj2" fmla="val -17168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C70D61A2-1052-4005-8A73-16A1E50AB2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019" y="5310371"/>
            <a:ext cx="512108" cy="1024217"/>
          </a:xfrm>
          <a:prstGeom prst="rect">
            <a:avLst/>
          </a:prstGeom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A7BA3EEC-829D-4505-A7F8-D0FA533E57E0}"/>
              </a:ext>
            </a:extLst>
          </p:cNvPr>
          <p:cNvSpPr/>
          <p:nvPr/>
        </p:nvSpPr>
        <p:spPr>
          <a:xfrm>
            <a:off x="431761" y="1444379"/>
            <a:ext cx="11073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Nemaju boju, okus, miris, pri sobnoj su temperaturi u plinovitom </a:t>
            </a:r>
            <a:r>
              <a:rPr lang="hr-HR" sz="2000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agregacijskom</a:t>
            </a:r>
            <a:r>
              <a:rPr lang="hr-HR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 stanju…</a:t>
            </a:r>
            <a:r>
              <a:rPr lang="hr-HR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 </a:t>
            </a:r>
            <a:endParaRPr lang="hr-HR" sz="2000" dirty="0">
              <a:solidFill>
                <a:srgbClr val="7030A0"/>
              </a:solidFill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0A219DD8-46D3-4682-837E-12655EB876BF}"/>
              </a:ext>
            </a:extLst>
          </p:cNvPr>
          <p:cNvSpPr/>
          <p:nvPr/>
        </p:nvSpPr>
        <p:spPr>
          <a:xfrm>
            <a:off x="380830" y="1430256"/>
            <a:ext cx="9434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Imaju različite vrijednosti tališta i vrelišta, gustoće…</a:t>
            </a:r>
            <a:r>
              <a:rPr lang="hr-HR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 </a:t>
            </a:r>
            <a:endParaRPr lang="hr-HR" sz="2000" dirty="0">
              <a:solidFill>
                <a:srgbClr val="7030A0"/>
              </a:solidFill>
            </a:endParaRPr>
          </a:p>
        </p:txBody>
      </p:sp>
      <p:sp>
        <p:nvSpPr>
          <p:cNvPr id="17" name="Luk 16">
            <a:extLst>
              <a:ext uri="{FF2B5EF4-FFF2-40B4-BE49-F238E27FC236}">
                <a16:creationId xmlns:a16="http://schemas.microsoft.com/office/drawing/2014/main" xmlns="" id="{2EBAA095-B6D5-4A95-94F2-FB01A97DE2D3}"/>
              </a:ext>
            </a:extLst>
          </p:cNvPr>
          <p:cNvSpPr/>
          <p:nvPr/>
        </p:nvSpPr>
        <p:spPr>
          <a:xfrm>
            <a:off x="2709027" y="4633846"/>
            <a:ext cx="754181" cy="408242"/>
          </a:xfrm>
          <a:prstGeom prst="arc">
            <a:avLst>
              <a:gd name="adj1" fmla="val 16200000"/>
              <a:gd name="adj2" fmla="val 1609690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Luk 17">
            <a:extLst>
              <a:ext uri="{FF2B5EF4-FFF2-40B4-BE49-F238E27FC236}">
                <a16:creationId xmlns:a16="http://schemas.microsoft.com/office/drawing/2014/main" xmlns="" id="{D68172A9-B375-496C-B9C5-580E47117B84}"/>
              </a:ext>
            </a:extLst>
          </p:cNvPr>
          <p:cNvSpPr/>
          <p:nvPr/>
        </p:nvSpPr>
        <p:spPr>
          <a:xfrm>
            <a:off x="2078714" y="2805812"/>
            <a:ext cx="2289100" cy="408242"/>
          </a:xfrm>
          <a:prstGeom prst="arc">
            <a:avLst>
              <a:gd name="adj1" fmla="val 16200000"/>
              <a:gd name="adj2" fmla="val 1609690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Luk 18">
            <a:extLst>
              <a:ext uri="{FF2B5EF4-FFF2-40B4-BE49-F238E27FC236}">
                <a16:creationId xmlns:a16="http://schemas.microsoft.com/office/drawing/2014/main" xmlns="" id="{A6293FC3-F134-4AEE-B185-100591001328}"/>
              </a:ext>
            </a:extLst>
          </p:cNvPr>
          <p:cNvSpPr/>
          <p:nvPr/>
        </p:nvSpPr>
        <p:spPr>
          <a:xfrm>
            <a:off x="2638613" y="3722667"/>
            <a:ext cx="939088" cy="408242"/>
          </a:xfrm>
          <a:prstGeom prst="arc">
            <a:avLst>
              <a:gd name="adj1" fmla="val 16200000"/>
              <a:gd name="adj2" fmla="val 1609690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9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 animBg="1"/>
      <p:bldP spid="15" grpId="0"/>
      <p:bldP spid="15" grpId="1"/>
      <p:bldP spid="16" grpId="0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92E3E28-D70A-431F-9121-D75FA3774A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92" y="1167505"/>
            <a:ext cx="468364" cy="93115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477E47A-C8F0-49E0-83D5-B4A5D0A8B3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080" y="2206312"/>
            <a:ext cx="6845294" cy="4180443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0C4557C1-4AED-43CB-B851-3B9AF76EDAE6}"/>
              </a:ext>
            </a:extLst>
          </p:cNvPr>
          <p:cNvSpPr txBox="1"/>
          <p:nvPr/>
        </p:nvSpPr>
        <p:spPr>
          <a:xfrm>
            <a:off x="265176" y="683708"/>
            <a:ext cx="1001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sastojke zraka možemo izdvajati postupkom </a:t>
            </a:r>
            <a:r>
              <a:rPr lang="hr-HR" sz="2400" b="1" dirty="0">
                <a:latin typeface="Comic Sans MS" panose="030F0702030302020204" pitchFamily="66" charset="0"/>
              </a:rPr>
              <a:t>frakcijske destilacije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CA5AC857-9DC9-4465-A8DB-BC8CDA252F55}"/>
              </a:ext>
            </a:extLst>
          </p:cNvPr>
          <p:cNvSpPr txBox="1"/>
          <p:nvPr/>
        </p:nvSpPr>
        <p:spPr>
          <a:xfrm>
            <a:off x="1187410" y="1352075"/>
            <a:ext cx="441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Što je frakcijska destilacija?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BE607994-4A3F-4031-A641-59E1681C3FA0}"/>
              </a:ext>
            </a:extLst>
          </p:cNvPr>
          <p:cNvSpPr txBox="1"/>
          <p:nvPr/>
        </p:nvSpPr>
        <p:spPr>
          <a:xfrm>
            <a:off x="673707" y="1191966"/>
            <a:ext cx="735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Koja je promjena </a:t>
            </a:r>
            <a:r>
              <a:rPr lang="hr-HR" sz="2400" dirty="0" err="1">
                <a:latin typeface="Comic Sans MS" panose="030F0702030302020204" pitchFamily="66" charset="0"/>
              </a:rPr>
              <a:t>agregacijskog</a:t>
            </a:r>
            <a:r>
              <a:rPr lang="hr-HR" sz="2400" dirty="0">
                <a:latin typeface="Comic Sans MS" panose="030F0702030302020204" pitchFamily="66" charset="0"/>
              </a:rPr>
              <a:t> stanja zraka nužna prije provođenja frakcijske destilacije?</a:t>
            </a:r>
          </a:p>
        </p:txBody>
      </p:sp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xmlns="" id="{1552A601-4CAE-4730-989A-FE6F481080D2}"/>
              </a:ext>
            </a:extLst>
          </p:cNvPr>
          <p:cNvSpPr/>
          <p:nvPr/>
        </p:nvSpPr>
        <p:spPr>
          <a:xfrm>
            <a:off x="624574" y="1190787"/>
            <a:ext cx="6956956" cy="914536"/>
          </a:xfrm>
          <a:prstGeom prst="wedgeRoundRectCallout">
            <a:avLst>
              <a:gd name="adj1" fmla="val 58665"/>
              <a:gd name="adj2" fmla="val -6221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xmlns="" id="{9726863A-7D30-41C2-A530-A67848F2578B}"/>
              </a:ext>
            </a:extLst>
          </p:cNvPr>
          <p:cNvSpPr/>
          <p:nvPr/>
        </p:nvSpPr>
        <p:spPr>
          <a:xfrm>
            <a:off x="554410" y="2179983"/>
            <a:ext cx="10457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Metoda razdvajanja tekućina iz smjese na temelju njihovih različitih vrelišta.</a:t>
            </a:r>
            <a:r>
              <a:rPr lang="hr-HR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</a:t>
            </a:r>
            <a:endParaRPr lang="hr-HR" sz="2000" dirty="0">
              <a:solidFill>
                <a:srgbClr val="7030A0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xmlns="" id="{DE3FA395-8146-485B-B6A6-5E5663301CCB}"/>
              </a:ext>
            </a:extLst>
          </p:cNvPr>
          <p:cNvSpPr/>
          <p:nvPr/>
        </p:nvSpPr>
        <p:spPr>
          <a:xfrm>
            <a:off x="8933821" y="1538502"/>
            <a:ext cx="2243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rgbClr val="7030A0"/>
                </a:solidFill>
                <a:latin typeface="Comic Sans MS" panose="030F0702030302020204" pitchFamily="66" charset="0"/>
              </a:rPr>
              <a:t>Kondenzacija</a:t>
            </a:r>
            <a:r>
              <a:rPr lang="hr-HR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</a:t>
            </a:r>
            <a:endParaRPr lang="hr-HR" sz="2000" dirty="0">
              <a:solidFill>
                <a:srgbClr val="7030A0"/>
              </a:solidFill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xmlns="" id="{419A3B3D-B81A-4FD5-AE9D-4E3253A5D8FC}"/>
              </a:ext>
            </a:extLst>
          </p:cNvPr>
          <p:cNvSpPr/>
          <p:nvPr/>
        </p:nvSpPr>
        <p:spPr>
          <a:xfrm>
            <a:off x="85823" y="3383870"/>
            <a:ext cx="2253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i="1" dirty="0">
                <a:solidFill>
                  <a:srgbClr val="0070C0"/>
                </a:solidFill>
              </a:rPr>
              <a:t>IZDVAJANJE NEPOTREBNIH TVARI IZ ZRAKA</a:t>
            </a:r>
            <a:r>
              <a:rPr lang="hr-HR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</a:t>
            </a:r>
            <a:endParaRPr lang="hr-HR" sz="1200" dirty="0">
              <a:solidFill>
                <a:srgbClr val="7030A0"/>
              </a:solidFill>
            </a:endParaRP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xmlns="" id="{28DD433F-ED9D-4CC6-B03E-A0AE11809F68}"/>
              </a:ext>
            </a:extLst>
          </p:cNvPr>
          <p:cNvSpPr/>
          <p:nvPr/>
        </p:nvSpPr>
        <p:spPr>
          <a:xfrm>
            <a:off x="180520" y="4810595"/>
            <a:ext cx="2877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i="1" dirty="0">
                <a:solidFill>
                  <a:srgbClr val="0070C0"/>
                </a:solidFill>
              </a:rPr>
              <a:t>TLAČENJE ZRAKA</a:t>
            </a:r>
            <a:r>
              <a:rPr lang="hr-HR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</a:t>
            </a:r>
            <a:endParaRPr lang="hr-HR" sz="1200" dirty="0">
              <a:solidFill>
                <a:srgbClr val="7030A0"/>
              </a:solidFill>
            </a:endParaRP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xmlns="" id="{CD787228-9F93-4463-8CDF-3FE12F3B6C22}"/>
              </a:ext>
            </a:extLst>
          </p:cNvPr>
          <p:cNvSpPr/>
          <p:nvPr/>
        </p:nvSpPr>
        <p:spPr>
          <a:xfrm>
            <a:off x="180520" y="5775655"/>
            <a:ext cx="2877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i="1" dirty="0">
                <a:solidFill>
                  <a:srgbClr val="0070C0"/>
                </a:solidFill>
              </a:rPr>
              <a:t>HLAĐENJE (OKO -200⁰</a:t>
            </a:r>
            <a:r>
              <a:rPr lang="hr-HR" sz="1200" dirty="0">
                <a:solidFill>
                  <a:srgbClr val="7030A0"/>
                </a:solidFill>
              </a:rPr>
              <a:t> </a:t>
            </a:r>
            <a:r>
              <a:rPr lang="hr-HR" sz="1200" dirty="0">
                <a:solidFill>
                  <a:srgbClr val="0070C0"/>
                </a:solidFill>
              </a:rPr>
              <a:t>C)     </a:t>
            </a:r>
            <a:r>
              <a:rPr lang="hr-HR" sz="12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  <a:endParaRPr lang="hr-HR" sz="1200" dirty="0">
              <a:solidFill>
                <a:srgbClr val="0070C0"/>
              </a:solidFill>
            </a:endParaRP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xmlns="" id="{F8F65F78-AE4F-48B4-AE64-1618C6DF9D8E}"/>
              </a:ext>
            </a:extLst>
          </p:cNvPr>
          <p:cNvSpPr/>
          <p:nvPr/>
        </p:nvSpPr>
        <p:spPr>
          <a:xfrm>
            <a:off x="3832756" y="3900874"/>
            <a:ext cx="2877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i="1" dirty="0">
                <a:solidFill>
                  <a:srgbClr val="FF0000"/>
                </a:solidFill>
              </a:rPr>
              <a:t>ZAGRIJAVANJE</a:t>
            </a:r>
            <a:r>
              <a:rPr lang="hr-HR" sz="1200" dirty="0">
                <a:solidFill>
                  <a:srgbClr val="7030A0"/>
                </a:solidFill>
              </a:rPr>
              <a:t>    </a:t>
            </a:r>
            <a:r>
              <a:rPr lang="hr-HR" sz="1200" dirty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</a:t>
            </a:r>
            <a:endParaRPr lang="hr-HR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 animBg="1"/>
      <p:bldP spid="15" grpId="0"/>
      <p:bldP spid="15" grpId="1"/>
      <p:bldP spid="18" grpId="0"/>
      <p:bldP spid="18" grpId="1"/>
      <p:bldP spid="19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414</Words>
  <Application>Microsoft Office PowerPoint</Application>
  <PresentationFormat>Široki zaslon</PresentationFormat>
  <Paragraphs>69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Comic Sans MS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Veronika Peradinovic</dc:creator>
  <cp:lastModifiedBy>Svjetlana</cp:lastModifiedBy>
  <cp:revision>33</cp:revision>
  <dcterms:created xsi:type="dcterms:W3CDTF">2020-05-01T08:14:42Z</dcterms:created>
  <dcterms:modified xsi:type="dcterms:W3CDTF">2020-06-01T05:22:13Z</dcterms:modified>
</cp:coreProperties>
</file>