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1" r:id="rId3"/>
    <p:sldId id="257" r:id="rId4"/>
    <p:sldId id="290" r:id="rId5"/>
    <p:sldId id="25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60" r:id="rId21"/>
    <p:sldId id="286" r:id="rId22"/>
    <p:sldId id="262" r:id="rId23"/>
    <p:sldId id="268" r:id="rId24"/>
    <p:sldId id="263" r:id="rId25"/>
    <p:sldId id="267" r:id="rId26"/>
    <p:sldId id="283" r:id="rId27"/>
    <p:sldId id="284" r:id="rId28"/>
    <p:sldId id="288" r:id="rId29"/>
    <p:sldId id="285" r:id="rId30"/>
    <p:sldId id="289" r:id="rId31"/>
    <p:sldId id="287" r:id="rId32"/>
    <p:sldId id="261" r:id="rId33"/>
    <p:sldId id="259" r:id="rId34"/>
    <p:sldId id="266" r:id="rId35"/>
    <p:sldId id="265" r:id="rId3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7" autoAdjust="0"/>
    <p:restoredTop sz="94660"/>
  </p:normalViewPr>
  <p:slideViewPr>
    <p:cSldViewPr>
      <p:cViewPr varScale="1">
        <p:scale>
          <a:sx n="101" d="100"/>
          <a:sy n="101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B798C-9463-4A39-BAFD-016CBD0E709E}" type="datetimeFigureOut">
              <a:rPr lang="hr-HR" smtClean="0"/>
              <a:t>25.2.2014.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ED721-79E4-4184-B63C-6C8F42FA07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307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0FCB-4185-477F-8853-B9ACD5A92BEA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341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DBC5-4402-48D2-9EB6-28F978E2B94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018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CE48-01DA-4623-88EE-2840BC851CC7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279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292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CDD-0AE9-478B-BDC9-3AD288AD8BD0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175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85C8-7CE4-49E5-9371-966AF6AAA105}" type="datetime1">
              <a:rPr lang="hr-HR" smtClean="0"/>
              <a:t>25.2.2014.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66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5534-C4CA-4B34-BC0A-40FF734BB676}" type="datetime1">
              <a:rPr lang="hr-HR" smtClean="0"/>
              <a:t>25.2.2014.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84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BE48-B6F4-4567-AD90-0CC10C6F52F8}" type="datetime1">
              <a:rPr lang="hr-HR" smtClean="0"/>
              <a:t>25.2.2014.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550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AD70-E05B-4D78-8988-3FD60F7E364E}" type="datetime1">
              <a:rPr lang="hr-HR" smtClean="0"/>
              <a:t>25.2.2014.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271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71CE-A448-4C18-9F98-847920538E20}" type="datetime1">
              <a:rPr lang="hr-HR" smtClean="0"/>
              <a:t>25.2.2014.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229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58CA-6DF7-449F-A83F-D1E35884D684}" type="datetime1">
              <a:rPr lang="hr-HR" smtClean="0"/>
              <a:t>25.2.2014.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296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799CD-17DB-4382-ABC5-62C7FA7A0202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69C21-C059-48E5-ACE5-9FED6F299AF7}" type="slidenum">
              <a:rPr lang="hr-HR" smtClean="0"/>
              <a:t>‹#›</a:t>
            </a:fld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98" b="100000" l="5882" r="96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32" y="57106"/>
            <a:ext cx="16192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73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07842E-7 L -0.88403 0.837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01" y="418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2">
              <a:lumMod val="75000"/>
            </a:schemeClr>
          </a:solidFill>
          <a:latin typeface="Times New Roman" panose="02020603050405020304" pitchFamily="18" charset="0"/>
          <a:ea typeface="Verdana" panose="020B0604030504040204" pitchFamily="34" charset="0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Times New Roman" panose="02020603050405020304" pitchFamily="18" charset="0"/>
          <a:ea typeface="Verdana" panose="020B0604030504040204" pitchFamily="34" charset="0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>
              <a:lumMod val="75000"/>
            </a:schemeClr>
          </a:solidFill>
          <a:latin typeface="Times New Roman" panose="02020603050405020304" pitchFamily="18" charset="0"/>
          <a:ea typeface="Verdana" panose="020B0604030504040204" pitchFamily="34" charset="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Times New Roman" panose="02020603050405020304" pitchFamily="18" charset="0"/>
          <a:ea typeface="Verdana" panose="020B0604030504040204" pitchFamily="34" charset="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>
              <a:lumMod val="75000"/>
            </a:schemeClr>
          </a:solidFill>
          <a:latin typeface="Times New Roman" panose="02020603050405020304" pitchFamily="18" charset="0"/>
          <a:ea typeface="Verdana" panose="020B0604030504040204" pitchFamily="34" charset="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>
              <a:lumMod val="75000"/>
            </a:schemeClr>
          </a:solidFill>
          <a:latin typeface="Times New Roman" panose="02020603050405020304" pitchFamily="18" charset="0"/>
          <a:ea typeface="Verdana" panose="020B0604030504040204" pitchFamily="34" charset="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Zimske olimpijske igre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43B7-9B8A-42B3-86E4-358D513F08A8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6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U programu olimpijskih igara kao demonstracijski sport curling se pojavio 1924. godine. </a:t>
            </a:r>
            <a:endParaRPr lang="hr-HR" sz="2000" dirty="0" smtClean="0"/>
          </a:p>
          <a:p>
            <a:r>
              <a:rPr lang="hr-HR" sz="2000" dirty="0"/>
              <a:t>Vodeći </a:t>
            </a:r>
            <a:r>
              <a:rPr lang="hr-HR" sz="2000" dirty="0" smtClean="0"/>
              <a:t>prvi </a:t>
            </a:r>
            <a:r>
              <a:rPr lang="hr-HR" sz="2000" dirty="0"/>
              <a:t>baca svoje dvije balote prema središtu </a:t>
            </a:r>
            <a:r>
              <a:rPr lang="hr-HR" sz="2000" dirty="0" smtClean="0"/>
              <a:t>kuće, </a:t>
            </a:r>
            <a:r>
              <a:rPr lang="hr-HR" sz="2000" dirty="0"/>
              <a:t>drugi i treći igrač zovu se jednostavno second i third, dok posljednji baca skiper koji je ujedno i kapetan momčadi.</a:t>
            </a:r>
            <a:endParaRPr lang="hr-HR" sz="2000" dirty="0" smtClean="0"/>
          </a:p>
          <a:p>
            <a:r>
              <a:rPr lang="hr-HR" sz="2000" dirty="0" smtClean="0"/>
              <a:t>Stoner </a:t>
            </a:r>
            <a:r>
              <a:rPr lang="hr-HR" sz="2000" dirty="0"/>
              <a:t>kojom se igra curling načinjena je od granita i teži otprilike 20 kilograma.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Curling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10</a:t>
            </a:fld>
            <a:endParaRPr lang="hr-H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79" y="4174239"/>
            <a:ext cx="3888432" cy="217752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9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>
            <a:normAutofit/>
          </a:bodyPr>
          <a:lstStyle/>
          <a:p>
            <a:r>
              <a:rPr lang="hr-HR" sz="2000" dirty="0"/>
              <a:t>Umjetničko</a:t>
            </a:r>
            <a:r>
              <a:rPr lang="hr-HR" sz="2000" b="1" dirty="0"/>
              <a:t> </a:t>
            </a:r>
            <a:r>
              <a:rPr lang="hr-HR" sz="2000" dirty="0"/>
              <a:t>klizanje je sport u kojem natjecatelj ili više njih mora kližući na ledu izvesti okrete, skokove i druge elemente demonstrirajući spretnost i eleganciju, često uz pratnju glazbe</a:t>
            </a:r>
            <a:r>
              <a:rPr lang="hr-HR" sz="2000" dirty="0" smtClean="0"/>
              <a:t>.</a:t>
            </a:r>
          </a:p>
          <a:p>
            <a:r>
              <a:rPr lang="hr-HR" sz="2000" dirty="0"/>
              <a:t>Kao sport, umjetničko klizanje potječe još iz 19-tog</a:t>
            </a:r>
            <a:r>
              <a:rPr lang="hr-HR" sz="2000" u="sng" dirty="0"/>
              <a:t> </a:t>
            </a:r>
            <a:r>
              <a:rPr lang="hr-HR" sz="2000" dirty="0"/>
              <a:t>stoljeća</a:t>
            </a:r>
            <a:r>
              <a:rPr lang="hr-HR" sz="2000" dirty="0" smtClean="0"/>
              <a:t>.</a:t>
            </a:r>
          </a:p>
          <a:p>
            <a:r>
              <a:rPr lang="hr-HR" sz="2000" dirty="0"/>
              <a:t>Osnovne discipline umjetničkog klizanja su:</a:t>
            </a:r>
          </a:p>
          <a:p>
            <a:pPr lvl="1"/>
            <a:r>
              <a:rPr lang="hr-HR" sz="2000" dirty="0"/>
              <a:t>pojedinačno (žene i muški)</a:t>
            </a:r>
          </a:p>
          <a:p>
            <a:pPr lvl="1"/>
            <a:r>
              <a:rPr lang="hr-HR" sz="2000" dirty="0"/>
              <a:t>sportski parovi</a:t>
            </a:r>
          </a:p>
          <a:p>
            <a:pPr lvl="1"/>
            <a:r>
              <a:rPr lang="hr-HR" sz="2000" dirty="0"/>
              <a:t>plesni parovi</a:t>
            </a:r>
          </a:p>
          <a:p>
            <a:r>
              <a:rPr lang="hr-HR" sz="2000" dirty="0"/>
              <a:t>Ove četiri discipline su i u standardnom programu 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       zimskih </a:t>
            </a:r>
            <a:r>
              <a:rPr lang="hr-HR" sz="2000" dirty="0"/>
              <a:t>olimpijskih igara.</a:t>
            </a:r>
          </a:p>
          <a:p>
            <a:endParaRPr lang="hr-H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Umjetničko klizanje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11</a:t>
            </a:fld>
            <a:endParaRPr lang="hr-H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2" r="27284"/>
          <a:stretch/>
        </p:blipFill>
        <p:spPr bwMode="auto">
          <a:xfrm>
            <a:off x="6084168" y="2728463"/>
            <a:ext cx="2880320" cy="360005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9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Hokej</a:t>
            </a:r>
            <a:r>
              <a:rPr lang="hr-HR" sz="2000" b="1" dirty="0"/>
              <a:t> </a:t>
            </a:r>
            <a:r>
              <a:rPr lang="hr-HR" sz="2000" dirty="0"/>
              <a:t>na</a:t>
            </a:r>
            <a:r>
              <a:rPr lang="hr-HR" sz="2000" b="1" dirty="0"/>
              <a:t> </a:t>
            </a:r>
            <a:r>
              <a:rPr lang="hr-HR" sz="2000" dirty="0"/>
              <a:t>ledu jedan je od najdinamičnijih zimskih športova. </a:t>
            </a:r>
            <a:endParaRPr lang="hr-HR" sz="2000" dirty="0" smtClean="0"/>
          </a:p>
          <a:p>
            <a:r>
              <a:rPr lang="hr-HR" sz="2000" dirty="0" smtClean="0"/>
              <a:t>Hokej </a:t>
            </a:r>
            <a:r>
              <a:rPr lang="hr-HR" sz="2000" dirty="0"/>
              <a:t>je ekipni šport koji se igra na umjetnim ili prirodnim ledenim površinama, a najpopularniji je u zemljama s dugim, hladnim zimama</a:t>
            </a:r>
            <a:r>
              <a:rPr lang="hr-HR" sz="2000" dirty="0" smtClean="0"/>
              <a:t>.</a:t>
            </a:r>
          </a:p>
          <a:p>
            <a:r>
              <a:rPr lang="pl-PL" sz="2000" dirty="0" smtClean="0"/>
              <a:t>Na </a:t>
            </a:r>
            <a:r>
              <a:rPr lang="pl-PL" sz="2000" dirty="0"/>
              <a:t>Zimskim je Olimpijskim igrama hokej prisutan od 1924. godine. </a:t>
            </a:r>
            <a:endParaRPr lang="pl-PL" sz="2000" dirty="0" smtClean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Hokej na ledu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12</a:t>
            </a:fld>
            <a:endParaRPr lang="hr-H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752528" cy="200081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12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000" dirty="0"/>
              <a:t>Nordijska kombinacija je sport na snijegu koji uključuje dvije discipline: skijaško trčanje i skijaške skokove. </a:t>
            </a:r>
            <a:endParaRPr lang="hr-HR" sz="2000" dirty="0" smtClean="0"/>
          </a:p>
          <a:p>
            <a:r>
              <a:rPr lang="vi-VN" sz="2000" dirty="0" smtClean="0"/>
              <a:t>Rezultati </a:t>
            </a:r>
            <a:r>
              <a:rPr lang="vi-VN" sz="2000" dirty="0"/>
              <a:t>oba natjecanja se zbrajaju i tada se određuje konačni </a:t>
            </a:r>
            <a:r>
              <a:rPr lang="vi-VN" sz="2000" dirty="0" smtClean="0"/>
              <a:t>pobjednik</a:t>
            </a:r>
            <a:r>
              <a:rPr lang="hr-HR" sz="2000" dirty="0" smtClean="0"/>
              <a:t>.</a:t>
            </a:r>
          </a:p>
          <a:p>
            <a:r>
              <a:rPr lang="vi-VN" sz="2000" dirty="0"/>
              <a:t>Najčešće se natjecanja odvijaju u jednoj od ove četiri forme:</a:t>
            </a:r>
          </a:p>
          <a:p>
            <a:pPr lvl="1"/>
            <a:r>
              <a:rPr lang="vi-VN" sz="2000" dirty="0"/>
              <a:t>pojedinačna </a:t>
            </a:r>
            <a:r>
              <a:rPr lang="vi-VN" sz="2000" dirty="0" smtClean="0"/>
              <a:t>utrka</a:t>
            </a:r>
            <a:endParaRPr lang="hr-HR" sz="2000" dirty="0" smtClean="0"/>
          </a:p>
          <a:p>
            <a:pPr lvl="1"/>
            <a:r>
              <a:rPr lang="vi-VN" sz="2000" dirty="0" smtClean="0"/>
              <a:t>sprint utrka</a:t>
            </a:r>
            <a:endParaRPr lang="vi-VN" sz="2000" dirty="0"/>
          </a:p>
          <a:p>
            <a:pPr lvl="1"/>
            <a:r>
              <a:rPr lang="vi-VN" sz="2000" dirty="0"/>
              <a:t>masovni start </a:t>
            </a:r>
            <a:endParaRPr lang="hr-HR" sz="2000" dirty="0" smtClean="0"/>
          </a:p>
          <a:p>
            <a:pPr lvl="1"/>
            <a:r>
              <a:rPr lang="vi-VN" sz="2000" dirty="0" smtClean="0"/>
              <a:t>štafetna </a:t>
            </a:r>
            <a:r>
              <a:rPr lang="vi-VN" sz="2000" dirty="0"/>
              <a:t>utrka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Nordijska kombinacija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13</a:t>
            </a:fld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38831"/>
            <a:ext cx="4371123" cy="29024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23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Skijaški</a:t>
            </a:r>
            <a:r>
              <a:rPr lang="hr-HR" sz="2000" b="1" dirty="0"/>
              <a:t> </a:t>
            </a:r>
            <a:r>
              <a:rPr lang="hr-HR" sz="2000" dirty="0"/>
              <a:t>skokovi su sport u kojem se skijaš spušta niz posebno konstruiranu rampu (skakaonicu) te nakon odraza pokušava 'preletjeti' što veću udaljenost. </a:t>
            </a:r>
            <a:endParaRPr lang="hr-HR" sz="2000" dirty="0" smtClean="0"/>
          </a:p>
          <a:p>
            <a:r>
              <a:rPr lang="hr-HR" sz="2000" dirty="0" smtClean="0"/>
              <a:t>Skakaonica </a:t>
            </a:r>
            <a:r>
              <a:rPr lang="hr-HR" sz="2000" dirty="0"/>
              <a:t>je prekrivena </a:t>
            </a:r>
            <a:r>
              <a:rPr lang="hr-HR" sz="2000" dirty="0" smtClean="0"/>
              <a:t>snijegom.</a:t>
            </a:r>
          </a:p>
          <a:p>
            <a:r>
              <a:rPr lang="hr-HR" sz="2000" dirty="0" smtClean="0"/>
              <a:t>Ocjenjuje </a:t>
            </a:r>
            <a:r>
              <a:rPr lang="hr-HR" sz="2000" dirty="0"/>
              <a:t>se i stil skakača, te je za pobjedu osim dugačkog skoka potrebno prikazati i dobru tehniku leta te siguran doskok</a:t>
            </a:r>
            <a:r>
              <a:rPr lang="hr-HR" sz="2000" dirty="0" smtClean="0"/>
              <a:t>.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Skijaški skokovi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14</a:t>
            </a:fld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60" y="3783053"/>
            <a:ext cx="3507879" cy="252567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6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Brzo</a:t>
            </a:r>
            <a:r>
              <a:rPr lang="hr-HR" sz="2000" b="1" dirty="0"/>
              <a:t> </a:t>
            </a:r>
            <a:r>
              <a:rPr lang="hr-HR" sz="2000" dirty="0"/>
              <a:t>klizanje je sport u kojem je cilj u što kraćem vremenu prijeći zadanu udaljenost kližući na ledu. </a:t>
            </a:r>
            <a:endParaRPr lang="hr-HR" sz="2000" dirty="0" smtClean="0"/>
          </a:p>
          <a:p>
            <a:r>
              <a:rPr lang="hr-HR" sz="2000" dirty="0" smtClean="0"/>
              <a:t>U </a:t>
            </a:r>
            <a:r>
              <a:rPr lang="hr-HR" sz="2000" dirty="0"/>
              <a:t>osnovnoj i najraširenijoj varijanti ovog sporta natjecatelji se natječu na kružnoj stazi duljine 400 metara, a koja može biti u dvorani ili na otvorenom. </a:t>
            </a:r>
            <a:endParaRPr lang="hr-HR" sz="2000" dirty="0" smtClean="0"/>
          </a:p>
          <a:p>
            <a:r>
              <a:rPr lang="hr-HR" sz="2000" dirty="0" smtClean="0"/>
              <a:t>Postoji </a:t>
            </a:r>
            <a:r>
              <a:rPr lang="hr-HR" sz="2000" dirty="0"/>
              <a:t>i varijanta ovog sporta na kraćoj </a:t>
            </a:r>
            <a:r>
              <a:rPr lang="hr-HR" sz="2000" dirty="0" smtClean="0"/>
              <a:t>stazi.</a:t>
            </a:r>
          </a:p>
          <a:p>
            <a:r>
              <a:rPr lang="hr-HR" sz="2000" dirty="0"/>
              <a:t>Natječu se istovremeno dva natjecatelja, jedan u unutarnjoj te </a:t>
            </a:r>
            <a:r>
              <a:rPr lang="hr-HR" sz="2000" dirty="0" smtClean="0"/>
              <a:t>jedan </a:t>
            </a:r>
            <a:r>
              <a:rPr lang="hr-HR" sz="2000" dirty="0"/>
              <a:t>u vanjskoj stazi</a:t>
            </a:r>
            <a:r>
              <a:rPr lang="hr-HR" sz="2000" dirty="0" smtClean="0"/>
              <a:t>.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Brzo klizanje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15</a:t>
            </a:fld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4152355"/>
            <a:ext cx="3096344" cy="220399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01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vi-VN" sz="2000" dirty="0"/>
              <a:t>Sanjkanje je način prelaženja strmih zaleđenih ili zasniježenih površina korištenjem sanjki u svrhu rekreacije ili zabave. </a:t>
            </a:r>
            <a:endParaRPr lang="hr-HR" sz="2000" dirty="0" smtClean="0"/>
          </a:p>
          <a:p>
            <a:r>
              <a:rPr lang="vi-VN" sz="2000" dirty="0" smtClean="0"/>
              <a:t>Sanjkanje </a:t>
            </a:r>
            <a:r>
              <a:rPr lang="vi-VN" sz="2000" dirty="0"/>
              <a:t>je ujedno i zimski sport u kojem je cilj prijeći zadanu zaleđenu stazu na propisanim sanjkama u </a:t>
            </a:r>
            <a:r>
              <a:rPr lang="vi-VN" sz="2000" dirty="0" smtClean="0"/>
              <a:t>što </a:t>
            </a:r>
            <a:r>
              <a:rPr lang="vi-VN" sz="2000" dirty="0"/>
              <a:t>kraćem vremenu</a:t>
            </a:r>
            <a:r>
              <a:rPr lang="vi-VN" sz="2000" dirty="0" smtClean="0"/>
              <a:t>.</a:t>
            </a:r>
            <a:endParaRPr lang="hr-HR" sz="2000" dirty="0" smtClean="0"/>
          </a:p>
          <a:p>
            <a:r>
              <a:rPr lang="vi-VN" sz="2000" dirty="0"/>
              <a:t>Pri vožnji sanjki sanjkaš ili više njih </a:t>
            </a:r>
            <a:r>
              <a:rPr lang="vi-VN" sz="2000" dirty="0" smtClean="0"/>
              <a:t>sjede na </a:t>
            </a:r>
            <a:r>
              <a:rPr lang="vi-VN" sz="2000" dirty="0"/>
              <a:t>sanjkama položajem nogama prema </a:t>
            </a:r>
            <a:r>
              <a:rPr lang="vi-VN" sz="2000" dirty="0" smtClean="0"/>
              <a:t>naprijed</a:t>
            </a:r>
            <a:r>
              <a:rPr lang="hr-HR" sz="2000" dirty="0" smtClean="0"/>
              <a:t>.</a:t>
            </a:r>
            <a:endParaRPr lang="hr-HR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Sanjkanje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16</a:t>
            </a:fld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4"/>
          <a:stretch/>
        </p:blipFill>
        <p:spPr bwMode="auto">
          <a:xfrm>
            <a:off x="3779912" y="3717032"/>
            <a:ext cx="2088232" cy="2582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99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468" y="1830387"/>
            <a:ext cx="4690864" cy="4525963"/>
          </a:xfrm>
        </p:spPr>
        <p:txBody>
          <a:bodyPr/>
          <a:lstStyle/>
          <a:p>
            <a:r>
              <a:rPr lang="vi-VN" sz="2000" dirty="0"/>
              <a:t>Skeleton je zimski sport u kojem je cilj prijeći zadanu zaleđenu stazu na propisanim sanjkama u što kraćem vremenu. </a:t>
            </a:r>
            <a:endParaRPr lang="hr-HR" sz="2000" dirty="0" smtClean="0"/>
          </a:p>
          <a:p>
            <a:r>
              <a:rPr lang="vi-VN" sz="2000" dirty="0" smtClean="0"/>
              <a:t>Pri </a:t>
            </a:r>
            <a:r>
              <a:rPr lang="vi-VN" sz="2000" dirty="0"/>
              <a:t>vožnji skeletona natjecatelj je u položaju glavom prema naprijed, potrbuške na sanjkama. </a:t>
            </a:r>
            <a:endParaRPr lang="hr-HR" sz="2000" dirty="0" smtClean="0"/>
          </a:p>
          <a:p>
            <a:r>
              <a:rPr lang="vi-VN" sz="2000" dirty="0" smtClean="0"/>
              <a:t>Ovaj </a:t>
            </a:r>
            <a:r>
              <a:rPr lang="vi-VN" sz="2000" dirty="0"/>
              <a:t>sport se od sanjkanja razlikuje upravo po položaju tijela, jer kod sanjkanja je položaj nogama prema naprijed, sjedeći ili ležeći na </a:t>
            </a:r>
            <a:r>
              <a:rPr lang="vi-VN" sz="2000" dirty="0" smtClean="0"/>
              <a:t>leđima</a:t>
            </a:r>
            <a:r>
              <a:rPr lang="hr-HR" sz="2000" dirty="0" smtClean="0"/>
              <a:t>.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Skeleton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17</a:t>
            </a:fld>
            <a:endParaRPr lang="hr-H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2592288" cy="345638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05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4834880" cy="4708525"/>
          </a:xfrm>
        </p:spPr>
        <p:txBody>
          <a:bodyPr>
            <a:noAutofit/>
          </a:bodyPr>
          <a:lstStyle/>
          <a:p>
            <a:r>
              <a:rPr lang="vi-VN" sz="2000" dirty="0"/>
              <a:t>Snowboard ili daskanje</a:t>
            </a:r>
            <a:r>
              <a:rPr lang="vi-VN" sz="2000" b="1" dirty="0"/>
              <a:t> </a:t>
            </a:r>
            <a:r>
              <a:rPr lang="vi-VN" sz="2000" dirty="0"/>
              <a:t>na</a:t>
            </a:r>
            <a:r>
              <a:rPr lang="vi-VN" sz="2000" b="1" dirty="0"/>
              <a:t> </a:t>
            </a:r>
            <a:r>
              <a:rPr lang="vi-VN" sz="2000" dirty="0"/>
              <a:t>snijegu je zimski </a:t>
            </a:r>
            <a:r>
              <a:rPr lang="hr-HR" sz="2000" dirty="0" smtClean="0"/>
              <a:t>s</a:t>
            </a:r>
            <a:r>
              <a:rPr lang="vi-VN" sz="2000" dirty="0" smtClean="0"/>
              <a:t>port </a:t>
            </a:r>
            <a:r>
              <a:rPr lang="vi-VN" sz="2000" dirty="0"/>
              <a:t>u kojem snowboarderi stoje na dasci (snowboardu) koja je u prosjeku dugačka između 150 i 160 cm i široka 25 cm</a:t>
            </a:r>
            <a:r>
              <a:rPr lang="vi-VN" sz="2000" dirty="0" smtClean="0"/>
              <a:t>.</a:t>
            </a:r>
            <a:endParaRPr lang="hr-HR" sz="2000" dirty="0" smtClean="0"/>
          </a:p>
          <a:p>
            <a:r>
              <a:rPr lang="hr-HR" sz="2000" dirty="0"/>
              <a:t>Za razliku od skijanja kod snowboarda se ne koriste skijaški štapovi, a snowboarderi ne stoje uspravno kao skijaši nego su postrance ili na strani, nose buce posebno dizajnirane za snowboard, i koje su zakvačene za dasku pomoću </a:t>
            </a:r>
            <a:r>
              <a:rPr lang="hr-HR" sz="2000" dirty="0" smtClean="0"/>
              <a:t>vezova</a:t>
            </a:r>
            <a:r>
              <a:rPr lang="hr-HR" sz="2000" dirty="0"/>
              <a:t>. </a:t>
            </a:r>
            <a:endParaRPr lang="hr-HR" sz="2000" dirty="0" smtClean="0"/>
          </a:p>
          <a:p>
            <a:r>
              <a:rPr lang="hr-HR" sz="2000" dirty="0" smtClean="0"/>
              <a:t>Snowboard </a:t>
            </a:r>
            <a:r>
              <a:rPr lang="hr-HR" sz="2000" dirty="0"/>
              <a:t>je nastao u SAD-u 1960-ih kao kombinacija surfanja, skejetinga i skijanja. U program zimskih olimpijskih igara ušao je 1998. u Naganu.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Snowboard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18</a:t>
            </a:fld>
            <a:endParaRPr lang="hr-H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3097065" cy="244827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74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Autofit/>
          </a:bodyPr>
          <a:lstStyle/>
          <a:p>
            <a:r>
              <a:rPr lang="hr-HR" sz="2000" dirty="0"/>
              <a:t>Freestyle</a:t>
            </a:r>
            <a:r>
              <a:rPr lang="hr-HR" sz="2000" b="1" dirty="0"/>
              <a:t> </a:t>
            </a:r>
            <a:r>
              <a:rPr lang="hr-HR" sz="2000" dirty="0"/>
              <a:t>skijanje ili skijanje</a:t>
            </a:r>
            <a:r>
              <a:rPr lang="hr-HR" sz="2000" b="1" dirty="0"/>
              <a:t> </a:t>
            </a:r>
            <a:r>
              <a:rPr lang="hr-HR" sz="2000" dirty="0"/>
              <a:t>slobodnim</a:t>
            </a:r>
            <a:r>
              <a:rPr lang="hr-HR" sz="2000" b="1" dirty="0"/>
              <a:t> </a:t>
            </a:r>
            <a:r>
              <a:rPr lang="hr-HR" sz="2000" dirty="0"/>
              <a:t>stilom skup je slobodnih stilova "ekstremno" orijentiranih na skokove, vožnje po raznim preprekama itd. </a:t>
            </a:r>
            <a:endParaRPr lang="hr-HR" sz="2000" dirty="0" smtClean="0"/>
          </a:p>
          <a:p>
            <a:r>
              <a:rPr lang="hr-HR" sz="2000" dirty="0" smtClean="0"/>
              <a:t>Cilj </a:t>
            </a:r>
            <a:r>
              <a:rPr lang="hr-HR" sz="2000" dirty="0"/>
              <a:t>freestyle skijaša (najčešće) nije brzina, nego vizualni dojam, kvaliteta izvedbe, raznolikost izvedenih "trikova" i njihova povezanost te ukomponiranost svih segmenata</a:t>
            </a:r>
            <a:r>
              <a:rPr lang="hr-HR" sz="2000" dirty="0" smtClean="0"/>
              <a:t>.</a:t>
            </a:r>
          </a:p>
          <a:p>
            <a:r>
              <a:rPr lang="hr-HR" sz="2000" dirty="0"/>
              <a:t>Freestyle skijanje se nalazi u programu Zimskih olimpijskih igara od 1988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Slobodno skijanje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19</a:t>
            </a:fld>
            <a:endParaRPr lang="hr-H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1"/>
          <a:stretch/>
        </p:blipFill>
        <p:spPr bwMode="auto">
          <a:xfrm>
            <a:off x="5220072" y="2420888"/>
            <a:ext cx="3466728" cy="258783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4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Povijest Zimskih olimpijskih igara</a:t>
            </a:r>
          </a:p>
          <a:p>
            <a:r>
              <a:rPr lang="hr-HR" sz="3600" dirty="0" smtClean="0"/>
              <a:t>Soči</a:t>
            </a:r>
          </a:p>
          <a:p>
            <a:r>
              <a:rPr lang="hr-HR" sz="3600" dirty="0" smtClean="0"/>
              <a:t>Sportovi</a:t>
            </a:r>
          </a:p>
          <a:p>
            <a:r>
              <a:rPr lang="hr-HR" sz="3600" dirty="0" smtClean="0"/>
              <a:t>Kviz</a:t>
            </a:r>
          </a:p>
          <a:p>
            <a:endParaRPr lang="hr-HR" sz="36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72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782757"/>
              </p:ext>
            </p:extLst>
          </p:nvPr>
        </p:nvGraphicFramePr>
        <p:xfrm>
          <a:off x="1907704" y="1538965"/>
          <a:ext cx="5504550" cy="4525967"/>
        </p:xfrm>
        <a:graphic>
          <a:graphicData uri="http://schemas.openxmlformats.org/drawingml/2006/table">
            <a:tbl>
              <a:tblPr/>
              <a:tblGrid>
                <a:gridCol w="1100910"/>
                <a:gridCol w="1100910"/>
                <a:gridCol w="1100910"/>
                <a:gridCol w="1100910"/>
                <a:gridCol w="1100910"/>
              </a:tblGrid>
              <a:tr h="244647"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effectLst/>
                        </a:rPr>
                        <a:t>Medalja</a:t>
                      </a:r>
                      <a:endParaRPr lang="hr-HR" sz="1200" dirty="0">
                        <a:effectLst/>
                      </a:endParaRP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Ime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Igre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effectLst/>
                        </a:rPr>
                        <a:t>Sport</a:t>
                      </a:r>
                      <a:endParaRPr lang="hr-HR" sz="1200" dirty="0">
                        <a:effectLst/>
                      </a:endParaRP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>
                          <a:effectLst/>
                        </a:rPr>
                        <a:t>Disciplina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132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zlato</a:t>
                      </a:r>
                      <a:endParaRPr lang="hr-HR" sz="1200" dirty="0"/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Janica Kostelić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2002., Salt Lake City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alpsko skijanje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kombinacija (Ž)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132">
                <a:tc>
                  <a:txBody>
                    <a:bodyPr/>
                    <a:lstStyle/>
                    <a:p>
                      <a:r>
                        <a:rPr lang="hr-HR" sz="1200" dirty="0"/>
                        <a:t>zlato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Janica Kostelić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2002., Salt Lake City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alpsko skijanje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veleslalom (Ž)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132">
                <a:tc>
                  <a:txBody>
                    <a:bodyPr/>
                    <a:lstStyle/>
                    <a:p>
                      <a:r>
                        <a:rPr lang="hr-HR" sz="1200" dirty="0"/>
                        <a:t>zlato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Janica Kostelić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2002., Salt Lake City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alpsko skijanje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slalom (Ž)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132">
                <a:tc>
                  <a:txBody>
                    <a:bodyPr/>
                    <a:lstStyle/>
                    <a:p>
                      <a:r>
                        <a:rPr lang="hr-HR" sz="1200"/>
                        <a:t>srebro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Janica Kostelić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2002., Salt Lake City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alpsko skijanje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super-veleslalom (Ž)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132">
                <a:tc>
                  <a:txBody>
                    <a:bodyPr/>
                    <a:lstStyle/>
                    <a:p>
                      <a:r>
                        <a:rPr lang="hr-HR" sz="1200"/>
                        <a:t>srebro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Ivica Kostelić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2006., Torino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alpsko skijanje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kombinacija (M)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647">
                <a:tc>
                  <a:txBody>
                    <a:bodyPr/>
                    <a:lstStyle/>
                    <a:p>
                      <a:r>
                        <a:rPr lang="hr-HR" sz="1200"/>
                        <a:t>zlato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Janica Kostelić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2006., Torino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alpsko skijanje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kombinacija (Ž)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132">
                <a:tc>
                  <a:txBody>
                    <a:bodyPr/>
                    <a:lstStyle/>
                    <a:p>
                      <a:r>
                        <a:rPr lang="hr-HR" sz="1200"/>
                        <a:t>srebro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Janica Kostelić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2006., Torino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alpsko skijanje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super-veleslalom (Ž)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132">
                <a:tc>
                  <a:txBody>
                    <a:bodyPr/>
                    <a:lstStyle/>
                    <a:p>
                      <a:r>
                        <a:rPr lang="hr-HR" sz="1200"/>
                        <a:t>bronca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Jakov Fak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2010., Vancouver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biatlon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10 km sprint (M)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1617">
                <a:tc>
                  <a:txBody>
                    <a:bodyPr/>
                    <a:lstStyle/>
                    <a:p>
                      <a:r>
                        <a:rPr lang="hr-HR" sz="1200"/>
                        <a:t>srebro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Ivica Kostelić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2010., Vancouver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alpsko skijanje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super-kombinacija (M)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132">
                <a:tc>
                  <a:txBody>
                    <a:bodyPr/>
                    <a:lstStyle/>
                    <a:p>
                      <a:r>
                        <a:rPr lang="hr-HR" sz="1200"/>
                        <a:t>srebro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Ivica Kostelić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2010., Vancouver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alpsko skijanje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slalom (M)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Hrvatske medalje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20</a:t>
            </a:fld>
            <a:endParaRPr lang="hr-HR"/>
          </a:p>
        </p:txBody>
      </p:sp>
      <p:grpSp>
        <p:nvGrpSpPr>
          <p:cNvPr id="9" name="Group 8"/>
          <p:cNvGrpSpPr/>
          <p:nvPr/>
        </p:nvGrpSpPr>
        <p:grpSpPr>
          <a:xfrm>
            <a:off x="1547664" y="1918183"/>
            <a:ext cx="224044" cy="4077581"/>
            <a:chOff x="1547664" y="1918183"/>
            <a:chExt cx="224044" cy="4077581"/>
          </a:xfrm>
        </p:grpSpPr>
        <p:pic>
          <p:nvPicPr>
            <p:cNvPr id="1025" name="Picture 1" descr="Gold medal olympic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802" y="2780928"/>
              <a:ext cx="190500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Gold medal olympic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087" y="2348880"/>
              <a:ext cx="190500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old medal olympic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918183"/>
              <a:ext cx="190500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Silver medal olympic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208" y="5805264"/>
              <a:ext cx="190500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Silver medal olympic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208" y="5301208"/>
              <a:ext cx="190500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Gold medal olympic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347" y="3928373"/>
              <a:ext cx="190500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Silver medal olympic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892" y="4246985"/>
              <a:ext cx="190500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Bronze medal olympic.sv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102" y="4725144"/>
              <a:ext cx="190500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Silver medal olympic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802" y="3576778"/>
              <a:ext cx="190500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Silver medal olympic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802" y="3212976"/>
              <a:ext cx="190500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713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2132856"/>
            <a:ext cx="4750296" cy="1226567"/>
          </a:xfrm>
        </p:spPr>
        <p:txBody>
          <a:bodyPr/>
          <a:lstStyle/>
          <a:p>
            <a:r>
              <a:rPr lang="hr-HR" dirty="0" smtClean="0"/>
              <a:t>Kviz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0FCB-4185-477F-8853-B9ACD5A92BEA}" type="datetime1">
              <a:rPr lang="hr-HR" smtClean="0"/>
              <a:t>25.2.2014.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96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hlinkClick r:id="rId2" action="ppaction://hlinksldjump"/>
              </a:rPr>
              <a:t>1954</a:t>
            </a:r>
            <a:r>
              <a:rPr lang="hr-HR" sz="2000" dirty="0" smtClean="0"/>
              <a:t>.</a:t>
            </a:r>
            <a:endParaRPr lang="hr-HR" sz="2000" dirty="0" smtClean="0"/>
          </a:p>
          <a:p>
            <a:r>
              <a:rPr lang="hr-HR" sz="2000" dirty="0" smtClean="0">
                <a:hlinkClick r:id="rId3" action="ppaction://hlinksldjump"/>
              </a:rPr>
              <a:t>1924</a:t>
            </a:r>
            <a:r>
              <a:rPr lang="hr-HR" sz="2000" dirty="0" smtClean="0"/>
              <a:t>.</a:t>
            </a:r>
            <a:endParaRPr lang="hr-HR" sz="2000" dirty="0" smtClean="0"/>
          </a:p>
          <a:p>
            <a:r>
              <a:rPr lang="hr-HR" sz="2000" dirty="0" smtClean="0">
                <a:hlinkClick r:id="rId2" action="ppaction://hlinksldjump"/>
              </a:rPr>
              <a:t>1933</a:t>
            </a:r>
            <a:r>
              <a:rPr lang="hr-HR" sz="2000" dirty="0" smtClean="0"/>
              <a:t>.</a:t>
            </a:r>
            <a:endParaRPr lang="hr-H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Kada su se održale prve Zimske olimpijske igre?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67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hlinkClick r:id="rId2" action="ppaction://hlinksldjump"/>
              </a:rPr>
              <a:t>1952</a:t>
            </a:r>
            <a:r>
              <a:rPr lang="hr-HR" sz="2400" dirty="0" smtClean="0"/>
              <a:t>.</a:t>
            </a:r>
            <a:endParaRPr lang="hr-HR" sz="2400" dirty="0" smtClean="0"/>
          </a:p>
          <a:p>
            <a:r>
              <a:rPr lang="hr-HR" sz="2400" dirty="0" smtClean="0">
                <a:hlinkClick r:id="rId3" action="ppaction://hlinksldjump"/>
              </a:rPr>
              <a:t>1936</a:t>
            </a:r>
            <a:r>
              <a:rPr lang="hr-HR" sz="2400" dirty="0" smtClean="0"/>
              <a:t>.</a:t>
            </a:r>
            <a:endParaRPr lang="hr-HR" sz="2400" dirty="0" smtClean="0"/>
          </a:p>
          <a:p>
            <a:r>
              <a:rPr lang="hr-HR" sz="2400" dirty="0" smtClean="0">
                <a:hlinkClick r:id="rId2" action="ppaction://hlinksldjump"/>
              </a:rPr>
              <a:t>1940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</p:spPr>
        <p:txBody>
          <a:bodyPr/>
          <a:lstStyle/>
          <a:p>
            <a:r>
              <a:rPr lang="hr-HR" dirty="0" smtClean="0"/>
              <a:t>Koje se godine pojavilo alpsko skijanje na olimpijskim igarama?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06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hlinkClick r:id="rId2" action="ppaction://hlinksldjump"/>
              </a:rPr>
              <a:t>Ivica </a:t>
            </a:r>
            <a:r>
              <a:rPr lang="hr-HR" sz="2400" dirty="0" smtClean="0">
                <a:hlinkClick r:id="rId2" action="ppaction://hlinksldjump"/>
              </a:rPr>
              <a:t>Kostelić</a:t>
            </a:r>
            <a:endParaRPr lang="hr-HR" sz="2400" dirty="0" smtClean="0"/>
          </a:p>
          <a:p>
            <a:r>
              <a:rPr lang="hr-HR" sz="2400" dirty="0" smtClean="0">
                <a:hlinkClick r:id="rId3" action="ppaction://hlinksldjump"/>
              </a:rPr>
              <a:t>Janica Kostelić</a:t>
            </a:r>
            <a:endParaRPr lang="hr-HR" sz="2400" dirty="0" smtClean="0"/>
          </a:p>
          <a:p>
            <a:r>
              <a:rPr lang="hr-HR" sz="2400" dirty="0" smtClean="0">
                <a:hlinkClick r:id="rId2" action="ppaction://hlinksldjump"/>
              </a:rPr>
              <a:t>Jakov Fak</a:t>
            </a:r>
            <a:endParaRPr lang="hr-H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 je hrvatski najuspješniji zimski olimpijac?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37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3970784" cy="2116831"/>
          </a:xfrm>
        </p:spPr>
        <p:txBody>
          <a:bodyPr>
            <a:normAutofit/>
          </a:bodyPr>
          <a:lstStyle/>
          <a:p>
            <a:r>
              <a:rPr lang="hr-HR" sz="2800" dirty="0" smtClean="0">
                <a:hlinkClick r:id="rId2" action="ppaction://hlinksldjump"/>
              </a:rPr>
              <a:t>7.2.2014</a:t>
            </a:r>
            <a:r>
              <a:rPr lang="hr-HR" sz="2800" dirty="0" smtClean="0"/>
              <a:t>.</a:t>
            </a:r>
            <a:endParaRPr lang="hr-HR" sz="2800" dirty="0" smtClean="0"/>
          </a:p>
          <a:p>
            <a:r>
              <a:rPr lang="hr-HR" sz="2800" dirty="0" smtClean="0">
                <a:hlinkClick r:id="rId3" action="ppaction://hlinksldjump"/>
              </a:rPr>
              <a:t>19.2.2014</a:t>
            </a:r>
            <a:r>
              <a:rPr lang="hr-HR" sz="2800" dirty="0" smtClean="0"/>
              <a:t>.</a:t>
            </a:r>
            <a:endParaRPr lang="hr-HR" sz="2800" dirty="0" smtClean="0"/>
          </a:p>
          <a:p>
            <a:r>
              <a:rPr lang="hr-HR" sz="2800" dirty="0" smtClean="0">
                <a:hlinkClick r:id="rId3" action="ppaction://hlinksldjump"/>
              </a:rPr>
              <a:t>11.1.2014</a:t>
            </a:r>
            <a:r>
              <a:rPr lang="hr-HR" sz="2800" dirty="0" smtClean="0"/>
              <a:t>.</a:t>
            </a:r>
            <a:endParaRPr lang="hr-HR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Kada su počele Zimske olipijske </a:t>
            </a:r>
            <a:r>
              <a:rPr lang="hr-HR" dirty="0" smtClean="0"/>
              <a:t>igre 2014?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82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5338936" cy="2332856"/>
          </a:xfrm>
        </p:spPr>
        <p:txBody>
          <a:bodyPr/>
          <a:lstStyle/>
          <a:p>
            <a:r>
              <a:rPr lang="hr-HR" sz="2000" dirty="0">
                <a:hlinkClick r:id="rId2" action="ppaction://hlinksldjump"/>
              </a:rPr>
              <a:t>a</a:t>
            </a:r>
            <a:r>
              <a:rPr lang="hr-HR" sz="2000" dirty="0" smtClean="0">
                <a:hlinkClick r:id="rId2" action="ppaction://hlinksldjump"/>
              </a:rPr>
              <a:t>lternativni trening norverške vojske</a:t>
            </a:r>
            <a:endParaRPr lang="hr-HR" sz="2000" dirty="0" smtClean="0"/>
          </a:p>
          <a:p>
            <a:r>
              <a:rPr lang="hr-HR" sz="2000" dirty="0">
                <a:hlinkClick r:id="rId3" action="ppaction://hlinksldjump"/>
              </a:rPr>
              <a:t>a</a:t>
            </a:r>
            <a:r>
              <a:rPr lang="hr-HR" sz="2000" dirty="0" smtClean="0">
                <a:hlinkClick r:id="rId3" action="ppaction://hlinksldjump"/>
              </a:rPr>
              <a:t>lternativni trening  švedske vojske</a:t>
            </a:r>
            <a:endParaRPr lang="hr-HR" sz="2000" dirty="0" smtClean="0"/>
          </a:p>
          <a:p>
            <a:r>
              <a:rPr lang="hr-HR" sz="2000" dirty="0">
                <a:hlinkClick r:id="rId3" action="ppaction://hlinksldjump"/>
              </a:rPr>
              <a:t>z</a:t>
            </a:r>
            <a:r>
              <a:rPr lang="hr-HR" sz="2000" dirty="0" smtClean="0">
                <a:hlinkClick r:id="rId3" action="ppaction://hlinksldjump"/>
              </a:rPr>
              <a:t>abavna igra</a:t>
            </a:r>
            <a:endParaRPr lang="hr-HR" sz="2000" dirty="0" smtClean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Biatlon je u 19. stoljeću korišten kao: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36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hlinkClick r:id="rId2" action="ppaction://hlinksldjump"/>
              </a:rPr>
              <a:t>10 kilograma</a:t>
            </a:r>
            <a:endParaRPr lang="hr-HR" sz="2400" dirty="0" smtClean="0"/>
          </a:p>
          <a:p>
            <a:r>
              <a:rPr lang="hr-HR" sz="2400" dirty="0" smtClean="0">
                <a:hlinkClick r:id="rId2" action="ppaction://hlinksldjump"/>
              </a:rPr>
              <a:t>28 kilograma</a:t>
            </a:r>
            <a:endParaRPr lang="hr-HR" sz="2400" dirty="0" smtClean="0"/>
          </a:p>
          <a:p>
            <a:r>
              <a:rPr lang="hr-HR" sz="2400" dirty="0" smtClean="0">
                <a:hlinkClick r:id="rId3" action="ppaction://hlinksldjump"/>
              </a:rPr>
              <a:t>20 kilograma</a:t>
            </a:r>
            <a:endParaRPr lang="hr-H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Koliko teži stoner u curlingu?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02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hlinkClick r:id="rId2" action="ppaction://hlinksldjump"/>
              </a:rPr>
              <a:t>500 metara</a:t>
            </a:r>
            <a:endParaRPr lang="hr-HR" sz="2400" dirty="0" smtClean="0"/>
          </a:p>
          <a:p>
            <a:r>
              <a:rPr lang="hr-HR" sz="2400" dirty="0" smtClean="0">
                <a:hlinkClick r:id="rId2" action="ppaction://hlinksldjump"/>
              </a:rPr>
              <a:t>200 metara</a:t>
            </a:r>
            <a:endParaRPr lang="hr-HR" sz="2400" dirty="0" smtClean="0"/>
          </a:p>
          <a:p>
            <a:r>
              <a:rPr lang="hr-HR" sz="2400" dirty="0" smtClean="0">
                <a:hlinkClick r:id="rId3" action="ppaction://hlinksldjump"/>
              </a:rPr>
              <a:t>400 metara</a:t>
            </a:r>
            <a:endParaRPr lang="hr-H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Kolika je duljina staze u brzom klizanju?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38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2116832"/>
          </a:xfrm>
        </p:spPr>
        <p:txBody>
          <a:bodyPr>
            <a:normAutofit/>
          </a:bodyPr>
          <a:lstStyle/>
          <a:p>
            <a:r>
              <a:rPr lang="hr-HR" sz="2400" dirty="0" smtClean="0">
                <a:hlinkClick r:id="rId2" action="ppaction://hlinksldjump"/>
              </a:rPr>
              <a:t>Snowboard</a:t>
            </a:r>
            <a:endParaRPr lang="hr-HR" sz="2400" dirty="0" smtClean="0"/>
          </a:p>
          <a:p>
            <a:r>
              <a:rPr lang="hr-HR" sz="2400" dirty="0" smtClean="0">
                <a:hlinkClick r:id="rId3" action="ppaction://hlinksldjump"/>
              </a:rPr>
              <a:t>Skijaško skakanje</a:t>
            </a:r>
            <a:endParaRPr lang="hr-HR" sz="2400" dirty="0" smtClean="0"/>
          </a:p>
          <a:p>
            <a:r>
              <a:rPr lang="hr-HR" sz="2400" dirty="0" smtClean="0">
                <a:hlinkClick r:id="rId3" action="ppaction://hlinksldjump"/>
              </a:rPr>
              <a:t>Slobodno </a:t>
            </a:r>
            <a:r>
              <a:rPr lang="hr-HR" sz="2400" dirty="0" smtClean="0">
                <a:hlinkClick r:id="rId3" action="ppaction://hlinksldjump"/>
              </a:rPr>
              <a:t>skijanje</a:t>
            </a:r>
            <a:endParaRPr lang="hr-HR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Koji sport prikazuje slika?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29</a:t>
            </a:fld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2736939" cy="216024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940152" y="1196752"/>
            <a:ext cx="648072" cy="936104"/>
          </a:xfrm>
          <a:prstGeom prst="straightConnector1">
            <a:avLst/>
          </a:prstGeom>
          <a:ln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36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>
            <a:normAutofit/>
          </a:bodyPr>
          <a:lstStyle/>
          <a:p>
            <a:r>
              <a:rPr lang="hr-HR" sz="2000" dirty="0"/>
              <a:t>Zimske olimpijske igre - održavaju se od </a:t>
            </a:r>
            <a:r>
              <a:rPr lang="hr-HR" sz="2000" dirty="0" smtClean="0"/>
              <a:t>1924. godine</a:t>
            </a:r>
            <a:r>
              <a:rPr lang="hr-HR" sz="2000" dirty="0"/>
              <a:t>, kako bi se mogli nadmetati i sportaši u zimskim sportovima</a:t>
            </a:r>
            <a:r>
              <a:rPr lang="hr-HR" sz="2000" dirty="0" smtClean="0"/>
              <a:t>.</a:t>
            </a:r>
          </a:p>
          <a:p>
            <a:r>
              <a:rPr lang="hr-HR" sz="2000" dirty="0"/>
              <a:t>Do 1992. i Ljetne i Zimske olimpijske igre održavane su u istoj godini, a onda je, iz navedenih razloga, MOO odlučio “razdvojiti” ih. </a:t>
            </a:r>
            <a:endParaRPr lang="hr-HR" sz="2000" dirty="0" smtClean="0"/>
          </a:p>
          <a:p>
            <a:r>
              <a:rPr lang="hr-HR" sz="2000" dirty="0" smtClean="0"/>
              <a:t>Zbog </a:t>
            </a:r>
            <a:r>
              <a:rPr lang="hr-HR" sz="2000" dirty="0"/>
              <a:t>toga su slijedeće Zimske Olimpijske igre, </a:t>
            </a:r>
            <a:r>
              <a:rPr lang="hr-HR" sz="2000" dirty="0" smtClean="0"/>
              <a:t>1994., </a:t>
            </a:r>
            <a:r>
              <a:rPr lang="hr-HR" sz="2000" dirty="0"/>
              <a:t>održane samo dvije godine poslije prethodnih </a:t>
            </a:r>
            <a:r>
              <a:rPr lang="hr-HR" sz="2000" dirty="0" smtClean="0"/>
              <a:t>Igara.</a:t>
            </a:r>
          </a:p>
          <a:p>
            <a:r>
              <a:rPr lang="vi-VN" sz="2000" dirty="0"/>
              <a:t>Kad je utemeljen MOO, jedan je od predviđenih </a:t>
            </a:r>
            <a:r>
              <a:rPr lang="hr-HR" sz="2000" dirty="0" smtClean="0"/>
              <a:t>s</a:t>
            </a:r>
            <a:r>
              <a:rPr lang="vi-VN" sz="2000" dirty="0" smtClean="0"/>
              <a:t>portova </a:t>
            </a:r>
            <a:r>
              <a:rPr lang="vi-VN" sz="2000" dirty="0"/>
              <a:t>bilo i klizanje na ledu, a prvo natjecanje takvog tipa, održano na Igrama 1908. u Londonu, bile su četiri discipline umjetničkog klizanja.</a:t>
            </a:r>
            <a:endParaRPr lang="hr-H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 Zimskih olimpijskih igara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3</a:t>
            </a:fld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7" r="100000">
                        <a14:foregroundMark x1="6167" y1="26250" x2="4000" y2="39000"/>
                        <a14:foregroundMark x1="44333" y1="21000" x2="51667" y2="20000"/>
                        <a14:foregroundMark x1="34833" y1="39750" x2="40333" y2="41000"/>
                        <a14:foregroundMark x1="37833" y1="48250" x2="41333" y2="54000"/>
                        <a14:foregroundMark x1="53667" y1="47250" x2="52667" y2="56500"/>
                        <a14:foregroundMark x1="68167" y1="39000" x2="71167" y2="40500"/>
                        <a14:foregroundMark x1="71500" y1="26500" x2="74000" y2="25000"/>
                        <a14:foregroundMark x1="72333" y1="77500" x2="74500" y2="74750"/>
                        <a14:foregroundMark x1="55667" y1="72500" x2="58000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00" y="4488859"/>
            <a:ext cx="3541098" cy="236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92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2458616" cy="1684783"/>
          </a:xfrm>
        </p:spPr>
        <p:txBody>
          <a:bodyPr>
            <a:noAutofit/>
          </a:bodyPr>
          <a:lstStyle/>
          <a:p>
            <a:r>
              <a:rPr lang="hr-HR" sz="2400" dirty="0" smtClean="0">
                <a:hlinkClick r:id="rId2" action="ppaction://hlinksldjump"/>
              </a:rPr>
              <a:t>80 </a:t>
            </a:r>
            <a:endParaRPr lang="hr-HR" sz="2400" dirty="0" smtClean="0"/>
          </a:p>
          <a:p>
            <a:r>
              <a:rPr lang="hr-HR" sz="2400" dirty="0" smtClean="0">
                <a:hlinkClick r:id="rId3" action="ppaction://hlinksldjump"/>
              </a:rPr>
              <a:t>88</a:t>
            </a:r>
            <a:endParaRPr lang="hr-HR" sz="2400" dirty="0" smtClean="0"/>
          </a:p>
          <a:p>
            <a:r>
              <a:rPr lang="hr-HR" sz="2400" dirty="0" smtClean="0">
                <a:hlinkClick r:id="rId2" action="ppaction://hlinksldjump"/>
              </a:rPr>
              <a:t>82</a:t>
            </a:r>
            <a:endParaRPr lang="hr-HR" sz="2400" dirty="0" smtClean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Koliko je nacija nastupalo u Sočiju?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73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 kviza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BE48-B6F4-4567-AD90-0CC10C6F52F8}" type="datetime1">
              <a:rPr lang="hr-HR" smtClean="0"/>
              <a:t>25.2.2014.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31</a:t>
            </a:fld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2520280" cy="2554185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02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Izradile: Ivana Majdenić i Jelena Majdenić.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263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XXII. Zimske olimpijske igre - Soči 2014. </a:t>
            </a:r>
            <a:r>
              <a:rPr lang="hr-HR" dirty="0" smtClean="0"/>
              <a:t>održavaju se od </a:t>
            </a:r>
            <a:r>
              <a:rPr lang="hr-HR" dirty="0"/>
              <a:t>7. veljače do 23. veljače 2014. u Sočiju, u Rusiji</a:t>
            </a:r>
            <a:r>
              <a:rPr lang="hr-HR" dirty="0" smtClean="0"/>
              <a:t>.</a:t>
            </a:r>
          </a:p>
          <a:p>
            <a:r>
              <a:rPr lang="pl-PL" dirty="0"/>
              <a:t>Odluka o </a:t>
            </a:r>
            <a:r>
              <a:rPr lang="pl-PL" dirty="0" smtClean="0"/>
              <a:t>domaćinstvu </a:t>
            </a:r>
            <a:r>
              <a:rPr lang="pl-PL" dirty="0"/>
              <a:t>donesena je na zasjedanju </a:t>
            </a:r>
            <a:r>
              <a:rPr lang="pl-PL" dirty="0" smtClean="0"/>
              <a:t>MOO-a </a:t>
            </a:r>
            <a:r>
              <a:rPr lang="pl-PL" dirty="0"/>
              <a:t>4. srpnja 2007. u Gvatemali</a:t>
            </a:r>
            <a:r>
              <a:rPr lang="pl-PL" dirty="0" smtClean="0"/>
              <a:t>.</a:t>
            </a:r>
          </a:p>
          <a:p>
            <a:r>
              <a:rPr lang="hr-HR" dirty="0"/>
              <a:t>Ovo će biti prve Zimske olimpijske igre organizirane u Rusiji, jer je Moskva kao dio SSSR-a, 1980. bila domaćin ljetnih olimpijskih igara.</a:t>
            </a:r>
          </a:p>
          <a:p>
            <a:r>
              <a:rPr lang="hr-HR" dirty="0" smtClean="0"/>
              <a:t>Rekordnih </a:t>
            </a:r>
            <a:r>
              <a:rPr lang="hr-HR" dirty="0"/>
              <a:t>88 nacija nastupa na igrama, šest više nego u Vancouveru. </a:t>
            </a:r>
            <a:endParaRPr lang="hr-HR" dirty="0" smtClean="0"/>
          </a:p>
          <a:p>
            <a:r>
              <a:rPr lang="hr-HR" dirty="0" smtClean="0"/>
              <a:t>Dominika</a:t>
            </a:r>
            <a:r>
              <a:rPr lang="hr-HR" dirty="0"/>
              <a:t>, Malta, Paragvaj, Istočni Timor, Togo, Tonga i Zimbabve </a:t>
            </a:r>
            <a:r>
              <a:rPr lang="hr-HR" dirty="0" smtClean="0"/>
              <a:t>po </a:t>
            </a:r>
            <a:r>
              <a:rPr lang="hr-HR" dirty="0"/>
              <a:t>prvi puta samostalno nastupaju na zimskim olimpijskim </a:t>
            </a:r>
            <a:r>
              <a:rPr lang="hr-HR" dirty="0" smtClean="0"/>
              <a:t>igrama.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ZOI- Soči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33</a:t>
            </a:fld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3" b="100000" l="500" r="100000">
                        <a14:foregroundMark x1="77000" y1="90452" x2="92000" y2="73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84" y="3774495"/>
            <a:ext cx="2243465" cy="22322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8604448" y="6006743"/>
            <a:ext cx="288032" cy="302577"/>
          </a:xfrm>
          <a:prstGeom prst="actionButtonRetur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986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TOČNO!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BE48-B6F4-4567-AD90-0CC10C6F52F8}" type="datetime1">
              <a:rPr lang="hr-HR" smtClean="0"/>
              <a:t>25.2.2014.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34</a:t>
            </a:fld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46" y="1988840"/>
            <a:ext cx="38893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>
            <a:off x="8028384" y="5661248"/>
            <a:ext cx="360040" cy="360040"/>
          </a:xfrm>
          <a:prstGeom prst="actionButtonRetur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64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NETOČNO!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BE48-B6F4-4567-AD90-0CC10C6F52F8}" type="datetime1">
              <a:rPr lang="hr-HR" smtClean="0"/>
              <a:t>25.2.2014.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35</a:t>
            </a:fld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" b="998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454528"/>
            <a:ext cx="2880320" cy="288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>
            <a:off x="7832592" y="5969774"/>
            <a:ext cx="360040" cy="288032"/>
          </a:xfrm>
          <a:prstGeom prst="actionButtonRetur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777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AD70-E05B-4D78-8988-3FD60F7E364E}" type="datetime1">
              <a:rPr lang="hr-HR" smtClean="0"/>
              <a:t>25.2.2014.</a:t>
            </a:fld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4</a:t>
            </a:fld>
            <a:endParaRPr lang="hr-HR"/>
          </a:p>
        </p:txBody>
      </p:sp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107504" y="4725144"/>
            <a:ext cx="432048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1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96751"/>
            <a:ext cx="4176464" cy="5159599"/>
          </a:xfrm>
        </p:spPr>
        <p:txBody>
          <a:bodyPr>
            <a:normAutofit/>
          </a:bodyPr>
          <a:lstStyle/>
          <a:p>
            <a:r>
              <a:rPr lang="hr-HR" sz="1800" dirty="0"/>
              <a:t>alpsko skijanje </a:t>
            </a:r>
          </a:p>
          <a:p>
            <a:r>
              <a:rPr lang="hr-HR" sz="1800" dirty="0" smtClean="0"/>
              <a:t>biatlon </a:t>
            </a:r>
          </a:p>
          <a:p>
            <a:r>
              <a:rPr lang="pl-PL" sz="1800" dirty="0" smtClean="0"/>
              <a:t>bob </a:t>
            </a:r>
          </a:p>
          <a:p>
            <a:r>
              <a:rPr lang="hr-HR" sz="1800" dirty="0" smtClean="0"/>
              <a:t>skijaško </a:t>
            </a:r>
            <a:r>
              <a:rPr lang="hr-HR" sz="1800" dirty="0"/>
              <a:t>trčanje </a:t>
            </a:r>
            <a:endParaRPr lang="hr-HR" sz="1800" dirty="0" smtClean="0"/>
          </a:p>
          <a:p>
            <a:r>
              <a:rPr lang="hr-HR" sz="1800" dirty="0" smtClean="0"/>
              <a:t>curling </a:t>
            </a:r>
          </a:p>
          <a:p>
            <a:r>
              <a:rPr lang="hr-HR" sz="1800" dirty="0" smtClean="0"/>
              <a:t>umjetničko </a:t>
            </a:r>
            <a:r>
              <a:rPr lang="hr-HR" sz="1800" dirty="0"/>
              <a:t>klizanje </a:t>
            </a:r>
            <a:endParaRPr lang="hr-HR" sz="1800" dirty="0" smtClean="0"/>
          </a:p>
          <a:p>
            <a:r>
              <a:rPr lang="hr-HR" sz="1800" dirty="0" smtClean="0"/>
              <a:t>hokej </a:t>
            </a:r>
            <a:r>
              <a:rPr lang="hr-HR" sz="1800" dirty="0"/>
              <a:t>na ledu </a:t>
            </a:r>
            <a:endParaRPr lang="hr-HR" sz="1800" dirty="0" smtClean="0"/>
          </a:p>
          <a:p>
            <a:r>
              <a:rPr lang="hr-HR" sz="1800" dirty="0" smtClean="0"/>
              <a:t>nordijska </a:t>
            </a:r>
            <a:r>
              <a:rPr lang="hr-HR" sz="1800" dirty="0"/>
              <a:t>kombinacija </a:t>
            </a:r>
            <a:endParaRPr lang="hr-HR" sz="1800" dirty="0" smtClean="0"/>
          </a:p>
          <a:p>
            <a:r>
              <a:rPr lang="hr-HR" sz="1800" dirty="0" smtClean="0"/>
              <a:t>skijaški </a:t>
            </a:r>
            <a:r>
              <a:rPr lang="hr-HR" sz="1800" dirty="0"/>
              <a:t>skokovi </a:t>
            </a:r>
            <a:endParaRPr lang="hr-HR" sz="1800" dirty="0" smtClean="0"/>
          </a:p>
          <a:p>
            <a:r>
              <a:rPr lang="hr-HR" sz="1800" dirty="0" smtClean="0"/>
              <a:t>brzo </a:t>
            </a:r>
            <a:r>
              <a:rPr lang="hr-HR" sz="1800" dirty="0"/>
              <a:t>klizanje </a:t>
            </a:r>
            <a:endParaRPr lang="hr-HR" sz="1800" dirty="0" smtClean="0"/>
          </a:p>
          <a:p>
            <a:r>
              <a:rPr lang="hr-HR" sz="1800" dirty="0" smtClean="0"/>
              <a:t>brzo </a:t>
            </a:r>
            <a:r>
              <a:rPr lang="hr-HR" sz="1800" dirty="0"/>
              <a:t>klizanje na kratkim </a:t>
            </a:r>
            <a:r>
              <a:rPr lang="hr-HR" sz="1800" dirty="0" smtClean="0"/>
              <a:t>stazama</a:t>
            </a:r>
          </a:p>
          <a:p>
            <a:r>
              <a:rPr lang="hr-HR" sz="1800" dirty="0" smtClean="0"/>
              <a:t>sanjkanje </a:t>
            </a:r>
            <a:endParaRPr lang="hr-HR" sz="1800" dirty="0" smtClean="0"/>
          </a:p>
          <a:p>
            <a:r>
              <a:rPr lang="hr-HR" sz="1800" dirty="0" smtClean="0"/>
              <a:t>skeleton </a:t>
            </a:r>
          </a:p>
          <a:p>
            <a:r>
              <a:rPr lang="hr-HR" sz="1800" dirty="0" smtClean="0"/>
              <a:t>snowboard </a:t>
            </a:r>
          </a:p>
          <a:p>
            <a:r>
              <a:rPr lang="hr-HR" sz="1800" dirty="0" smtClean="0"/>
              <a:t>slobodno </a:t>
            </a:r>
            <a:r>
              <a:rPr lang="hr-HR" sz="1800" dirty="0"/>
              <a:t>skijanje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Sportovi Zimskih olimpijskih igara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5</a:t>
            </a:fld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01" y="2060848"/>
            <a:ext cx="3707414" cy="28803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24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Prvi </a:t>
            </a:r>
            <a:r>
              <a:rPr lang="hr-HR" sz="2400" dirty="0"/>
              <a:t>put se pojavilo  1936. godine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Alpsko </a:t>
            </a:r>
            <a:r>
              <a:rPr lang="hr-HR" sz="2400" dirty="0" smtClean="0"/>
              <a:t>skijanje je vrlo raširen način skijanja na planinskim padinama prekrivenim snijegom.</a:t>
            </a:r>
          </a:p>
          <a:p>
            <a:r>
              <a:rPr lang="hr-HR" sz="2400" dirty="0" smtClean="0"/>
              <a:t>Alpske </a:t>
            </a:r>
            <a:r>
              <a:rPr lang="hr-HR" sz="2400" dirty="0"/>
              <a:t>natjecateljske skijaške discipline su: slalom, veleslalom, spust, super-veleslalom, alpska kombinacija i paralelna natjecanja</a:t>
            </a:r>
            <a:r>
              <a:rPr lang="hr-HR" sz="24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Alpsko skijanje</a:t>
            </a:r>
            <a:br>
              <a:rPr lang="hr-HR" dirty="0"/>
            </a:b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6</a:t>
            </a:fld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59636"/>
            <a:ext cx="2787085" cy="20925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4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2052"/>
            <a:ext cx="8229600" cy="2232248"/>
          </a:xfrm>
        </p:spPr>
        <p:txBody>
          <a:bodyPr>
            <a:normAutofit/>
          </a:bodyPr>
          <a:lstStyle/>
          <a:p>
            <a:r>
              <a:rPr lang="hr-HR" sz="2000" dirty="0" smtClean="0"/>
              <a:t>Pojavio </a:t>
            </a:r>
            <a:r>
              <a:rPr lang="hr-HR" sz="2000" dirty="0"/>
              <a:t>se 1960. godine, natječe se u 4 discipline: sprint, pojedinačno, kombinacija i štafeta.</a:t>
            </a:r>
          </a:p>
          <a:p>
            <a:r>
              <a:rPr lang="hr-HR" sz="2000" dirty="0"/>
              <a:t>Biatlon je sportska disciplina nastala kao kombinacija skijaškog</a:t>
            </a:r>
            <a:r>
              <a:rPr lang="hr-HR" sz="2000" u="sng" dirty="0"/>
              <a:t> </a:t>
            </a:r>
            <a:r>
              <a:rPr lang="hr-HR" sz="2000" dirty="0"/>
              <a:t>trčanja i streljaštva (pucanja iz puške</a:t>
            </a:r>
            <a:r>
              <a:rPr lang="hr-HR" sz="2000" dirty="0" smtClean="0"/>
              <a:t>).</a:t>
            </a:r>
          </a:p>
          <a:p>
            <a:r>
              <a:rPr lang="hr-HR" sz="2000" dirty="0"/>
              <a:t>Biatlon je vojna disciplina, korištena u 19. stoljeću kao alternativni trening norveške vojske.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Biatlon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7</a:t>
            </a:fld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92" y="3717032"/>
            <a:ext cx="3672408" cy="24278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61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vi-VN" sz="2400" dirty="0"/>
              <a:t>Bob je zimski sport u kojem se natjecatelji pokušavaju u što kraćem vremenu spustiti po dogovorenoj zaleđenoj stazi u specijalnim aerodinamičnim sanjkama, koje se također nazivaju bob. </a:t>
            </a:r>
            <a:endParaRPr lang="hr-HR" sz="2400" dirty="0" smtClean="0"/>
          </a:p>
          <a:p>
            <a:r>
              <a:rPr lang="vi-VN" sz="2400" dirty="0" smtClean="0"/>
              <a:t>Bob </a:t>
            </a:r>
            <a:r>
              <a:rPr lang="vi-VN" sz="2400" dirty="0"/>
              <a:t>je standardni sport na Zimskim olimpijskim igrama </a:t>
            </a:r>
            <a:r>
              <a:rPr lang="vi-VN" sz="2400" dirty="0" smtClean="0"/>
              <a:t>od</a:t>
            </a:r>
            <a:r>
              <a:rPr lang="hr-HR" sz="2400" dirty="0" smtClean="0"/>
              <a:t> </a:t>
            </a:r>
            <a:r>
              <a:rPr lang="vi-VN" sz="2400" dirty="0" smtClean="0"/>
              <a:t>1924</a:t>
            </a:r>
            <a:r>
              <a:rPr lang="vi-VN" sz="2400" dirty="0"/>
              <a:t>. godine.</a:t>
            </a:r>
            <a:endParaRPr lang="hr-H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Bob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8</a:t>
            </a:fld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3190561" cy="22294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10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2855"/>
          </a:xfrm>
        </p:spPr>
        <p:txBody>
          <a:bodyPr>
            <a:noAutofit/>
          </a:bodyPr>
          <a:lstStyle/>
          <a:p>
            <a:r>
              <a:rPr lang="hr-HR" sz="2400" dirty="0"/>
              <a:t>Skijaško</a:t>
            </a:r>
            <a:r>
              <a:rPr lang="hr-HR" sz="2400" b="1" dirty="0"/>
              <a:t> </a:t>
            </a:r>
            <a:r>
              <a:rPr lang="hr-HR" sz="2400" dirty="0"/>
              <a:t>trčanje je popularna disciplina nordijskog skijanja. </a:t>
            </a:r>
            <a:endParaRPr lang="hr-HR" sz="2400" dirty="0" smtClean="0"/>
          </a:p>
          <a:p>
            <a:r>
              <a:rPr lang="hr-HR" sz="2400" dirty="0" smtClean="0"/>
              <a:t>Radi </a:t>
            </a:r>
            <a:r>
              <a:rPr lang="hr-HR" sz="2400" dirty="0"/>
              <a:t>o tehnici skijanja koja se koristi uglavnom na ravnijim površinama prekrivenim snijegom. </a:t>
            </a:r>
            <a:endParaRPr lang="hr-HR" sz="2400" dirty="0" smtClean="0"/>
          </a:p>
          <a:p>
            <a:r>
              <a:rPr lang="hr-HR" sz="2400" dirty="0"/>
              <a:t>Poznata su tri stila skijaškog trčanja: klasični stil, slobodni stil i telemark.</a:t>
            </a:r>
            <a:endParaRPr lang="hr-HR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Skijaško trčanje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018F-70D5-4A76-B7B9-688062927E65}" type="datetime1">
              <a:rPr lang="hr-HR" smtClean="0"/>
              <a:t>25.2.2014.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21-C059-48E5-ACE5-9FED6F299AF7}" type="slidenum">
              <a:rPr lang="hr-HR" smtClean="0"/>
              <a:t>9</a:t>
            </a:fld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60267"/>
            <a:ext cx="2880320" cy="216024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41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1130</Words>
  <Application>Microsoft Office PowerPoint</Application>
  <PresentationFormat>Prikaz na zaslonu (4:3)</PresentationFormat>
  <Paragraphs>266</Paragraphs>
  <Slides>35</Slides>
  <Notes>0</Notes>
  <HiddenSlides>3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41" baseType="lpstr">
      <vt:lpstr>Arial</vt:lpstr>
      <vt:lpstr>Berlin Sans FB</vt:lpstr>
      <vt:lpstr>Calibri</vt:lpstr>
      <vt:lpstr>Times New Roman</vt:lpstr>
      <vt:lpstr>Verdana</vt:lpstr>
      <vt:lpstr>Office Theme</vt:lpstr>
      <vt:lpstr>Zimske olimpijske igre</vt:lpstr>
      <vt:lpstr>Uvod</vt:lpstr>
      <vt:lpstr>Povijest Zimskih olimpijskih igara</vt:lpstr>
      <vt:lpstr>PowerPointova prezentacija</vt:lpstr>
      <vt:lpstr>Sportovi Zimskih olimpijskih igara</vt:lpstr>
      <vt:lpstr>Alpsko skijanje </vt:lpstr>
      <vt:lpstr>Biatlon</vt:lpstr>
      <vt:lpstr>Bob</vt:lpstr>
      <vt:lpstr>Skijaško trčanje</vt:lpstr>
      <vt:lpstr>Curling</vt:lpstr>
      <vt:lpstr>Umjetničko klizanje</vt:lpstr>
      <vt:lpstr>Hokej na ledu</vt:lpstr>
      <vt:lpstr>Nordijska kombinacija</vt:lpstr>
      <vt:lpstr>Skijaški skokovi</vt:lpstr>
      <vt:lpstr>Brzo klizanje</vt:lpstr>
      <vt:lpstr>Sanjkanje</vt:lpstr>
      <vt:lpstr>Skeleton</vt:lpstr>
      <vt:lpstr>Snowboard</vt:lpstr>
      <vt:lpstr>Slobodno skijanje</vt:lpstr>
      <vt:lpstr>Hrvatske medalje</vt:lpstr>
      <vt:lpstr>Kviz</vt:lpstr>
      <vt:lpstr>Kada su se održale prve Zimske olimpijske igre?</vt:lpstr>
      <vt:lpstr>Koje se godine pojavilo alpsko skijanje na olimpijskim igarama?</vt:lpstr>
      <vt:lpstr>Tko je hrvatski najuspješniji zimski olimpijac?</vt:lpstr>
      <vt:lpstr>Kada su počele Zimske olipijske igre 2014?</vt:lpstr>
      <vt:lpstr>Biatlon je u 19. stoljeću korišten kao:</vt:lpstr>
      <vt:lpstr>Koliko teži stoner u curlingu?</vt:lpstr>
      <vt:lpstr>Kolika je duljina staze u brzom klizanju?</vt:lpstr>
      <vt:lpstr>Koji sport prikazuje slika?</vt:lpstr>
      <vt:lpstr>Koliko je nacija nastupalo u Sočiju?</vt:lpstr>
      <vt:lpstr>Kraj kviza</vt:lpstr>
      <vt:lpstr>PowerPointova prezentacija</vt:lpstr>
      <vt:lpstr>ZOI- Soči</vt:lpstr>
      <vt:lpstr>TOČNO!</vt:lpstr>
      <vt:lpstr>NETOČNO!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</dc:creator>
  <cp:lastModifiedBy>Branka Cigrovski</cp:lastModifiedBy>
  <cp:revision>32</cp:revision>
  <dcterms:created xsi:type="dcterms:W3CDTF">2014-02-15T06:14:04Z</dcterms:created>
  <dcterms:modified xsi:type="dcterms:W3CDTF">2014-02-25T11:44:12Z</dcterms:modified>
</cp:coreProperties>
</file>