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E84DF1-6985-4F31-8F78-93D615E3A8CD}" v="378" dt="2020-06-08T10:24:57.260"/>
    <p1510:client id="{A57034AB-B7D0-4E1E-908C-6A47AF686E97}" v="241" dt="2020-06-08T11:05:01.1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72" d="100"/>
          <a:sy n="72" d="100"/>
        </p:scale>
        <p:origin x="45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6/11/2020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67562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6/11/2020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71014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6/11/2020</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74753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6/11/2020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96453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6/11/2020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32552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6/11/2020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09116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6/11/2020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72351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6/11/2020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6992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6/11/2020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37497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6/11/2020</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4275300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6/11/2020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76781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850">
                <a:solidFill>
                  <a:schemeClr val="tx1">
                    <a:lumMod val="75000"/>
                    <a:lumOff val="25000"/>
                  </a:schemeClr>
                </a:solidFill>
              </a:defRPr>
            </a:lvl1pPr>
          </a:lstStyle>
          <a:p>
            <a:fld id="{ED291B17-9318-49DB-B28B-6E5994AE9581}" type="datetime1">
              <a:rPr lang="en-US" smtClean="0"/>
              <a:t>6/11/2020</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85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85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783312051"/>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78" r:id="rId6"/>
    <p:sldLayoutId id="2147483674" r:id="rId7"/>
    <p:sldLayoutId id="2147483675" r:id="rId8"/>
    <p:sldLayoutId id="2147483676" r:id="rId9"/>
    <p:sldLayoutId id="2147483677" r:id="rId10"/>
    <p:sldLayoutId id="2147483679" r:id="rId11"/>
  </p:sldLayoutIdLst>
  <p:hf sldNum="0" hdr="0" ftr="0" dt="0"/>
  <p:txStyles>
    <p:titleStyle>
      <a:lvl1pPr algn="l" defTabSz="457200" rtl="0" eaLnBrk="1" latinLnBrk="0" hangingPunct="1">
        <a:lnSpc>
          <a:spcPct val="90000"/>
        </a:lnSpc>
        <a:spcBef>
          <a:spcPct val="0"/>
        </a:spcBef>
        <a:buNone/>
        <a:defRPr sz="27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5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8">
            <a:extLst>
              <a:ext uri="{FF2B5EF4-FFF2-40B4-BE49-F238E27FC236}">
                <a16:creationId xmlns:a16="http://schemas.microsoft.com/office/drawing/2014/main" id="{26B4480E-B7FF-4481-890E-043A69AE6F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3">
            <a:extLst>
              <a:ext uri="{FF2B5EF4-FFF2-40B4-BE49-F238E27FC236}">
                <a16:creationId xmlns:a16="http://schemas.microsoft.com/office/drawing/2014/main" id="{2F418691-077B-40B5-920C-D18DEE670D5E}"/>
              </a:ext>
            </a:extLst>
          </p:cNvPr>
          <p:cNvPicPr>
            <a:picLocks noChangeAspect="1"/>
          </p:cNvPicPr>
          <p:nvPr/>
        </p:nvPicPr>
        <p:blipFill rotWithShape="1">
          <a:blip r:embed="rId2"/>
          <a:srcRect t="17107" r="-2" b="5731"/>
          <a:stretch/>
        </p:blipFill>
        <p:spPr>
          <a:xfrm>
            <a:off x="20" y="10"/>
            <a:ext cx="12191980" cy="6857990"/>
          </a:xfrm>
          <a:prstGeom prst="rect">
            <a:avLst/>
          </a:prstGeom>
        </p:spPr>
      </p:pic>
      <p:sp>
        <p:nvSpPr>
          <p:cNvPr id="7" name="Rectangle 10">
            <a:extLst>
              <a:ext uri="{FF2B5EF4-FFF2-40B4-BE49-F238E27FC236}">
                <a16:creationId xmlns:a16="http://schemas.microsoft.com/office/drawing/2014/main" id="{64C13BAB-7C00-4D21-A857-E3D41C0A2A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883" y="1661699"/>
            <a:ext cx="3703320" cy="94997"/>
          </a:xfrm>
          <a:prstGeom prst="rect">
            <a:avLst/>
          </a:prstGeom>
          <a:solidFill>
            <a:schemeClr val="tx1">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45E6C9CD-9938-4423-936B-5C383EDE76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883" y="1661699"/>
            <a:ext cx="3703320" cy="94997"/>
          </a:xfrm>
          <a:prstGeom prst="rect">
            <a:avLst/>
          </a:prstGeom>
          <a:solidFill>
            <a:schemeClr val="accent1">
              <a:alpha val="4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1F1FF39A-AC3C-4066-9D4C-519AA22812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883" y="1817914"/>
            <a:ext cx="3702134" cy="3378388"/>
          </a:xfrm>
          <a:prstGeom prst="rect">
            <a:avLst/>
          </a:prstGeom>
          <a:solidFill>
            <a:schemeClr val="tx1">
              <a:alpha val="50000"/>
            </a:scheme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17" name="Rectangle 16">
            <a:extLst>
              <a:ext uri="{FF2B5EF4-FFF2-40B4-BE49-F238E27FC236}">
                <a16:creationId xmlns:a16="http://schemas.microsoft.com/office/drawing/2014/main" id="{26D1B40F-5D7A-414C-A415-EF39FE779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883" y="1817914"/>
            <a:ext cx="3702134" cy="3378388"/>
          </a:xfrm>
          <a:prstGeom prst="rect">
            <a:avLst/>
          </a:prstGeom>
          <a:solidFill>
            <a:schemeClr val="accent1">
              <a:alpha val="40000"/>
            </a:scheme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99510" y="2324906"/>
            <a:ext cx="3412067" cy="1588698"/>
          </a:xfrm>
        </p:spPr>
        <p:txBody>
          <a:bodyPr>
            <a:normAutofit/>
          </a:bodyPr>
          <a:lstStyle/>
          <a:p>
            <a:r>
              <a:rPr lang="en-US">
                <a:solidFill>
                  <a:schemeClr val="bg1"/>
                </a:solidFill>
                <a:cs typeface="Calibri Light"/>
              </a:rPr>
              <a:t>Albert Einstein</a:t>
            </a:r>
            <a:endParaRPr lang="en-US">
              <a:solidFill>
                <a:schemeClr val="bg1"/>
              </a:solidFill>
            </a:endParaRPr>
          </a:p>
        </p:txBody>
      </p:sp>
      <p:sp>
        <p:nvSpPr>
          <p:cNvPr id="3" name="Subtitle 2"/>
          <p:cNvSpPr>
            <a:spLocks noGrp="1"/>
          </p:cNvSpPr>
          <p:nvPr>
            <p:ph type="subTitle" idx="1"/>
          </p:nvPr>
        </p:nvSpPr>
        <p:spPr>
          <a:xfrm>
            <a:off x="899510" y="3945249"/>
            <a:ext cx="3412067" cy="738820"/>
          </a:xfrm>
        </p:spPr>
        <p:txBody>
          <a:bodyPr>
            <a:normAutofit/>
          </a:bodyPr>
          <a:lstStyle/>
          <a:p>
            <a:r>
              <a:rPr lang="hr-HR">
                <a:solidFill>
                  <a:schemeClr val="bg1"/>
                </a:solidFill>
              </a:rPr>
              <a:t>Dorijan Crnogaj, 8.A</a:t>
            </a:r>
            <a:endParaRPr lang="en-US">
              <a:solidFill>
                <a:schemeClr val="bg1"/>
              </a:solidFill>
            </a:endParaRPr>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AF728-E0A9-437A-BCD7-B2B5C893F9F1}"/>
              </a:ext>
            </a:extLst>
          </p:cNvPr>
          <p:cNvSpPr>
            <a:spLocks noGrp="1"/>
          </p:cNvSpPr>
          <p:nvPr>
            <p:ph type="title"/>
          </p:nvPr>
        </p:nvSpPr>
        <p:spPr/>
        <p:txBody>
          <a:bodyPr>
            <a:normAutofit/>
          </a:bodyPr>
          <a:lstStyle/>
          <a:p>
            <a:r>
              <a:rPr lang="de" sz="3600" dirty="0">
                <a:latin typeface="Avenir Next LT Pro"/>
              </a:rPr>
              <a:t>Grundinformation</a:t>
            </a:r>
            <a:endParaRPr lang="en-US" sz="3600" dirty="0">
              <a:latin typeface="Avenir Next LT Pro"/>
            </a:endParaRPr>
          </a:p>
        </p:txBody>
      </p:sp>
      <p:sp>
        <p:nvSpPr>
          <p:cNvPr id="3" name="Content Placeholder 2">
            <a:extLst>
              <a:ext uri="{FF2B5EF4-FFF2-40B4-BE49-F238E27FC236}">
                <a16:creationId xmlns:a16="http://schemas.microsoft.com/office/drawing/2014/main" id="{2357D5F0-5D13-464B-936D-43AF713C214F}"/>
              </a:ext>
            </a:extLst>
          </p:cNvPr>
          <p:cNvSpPr>
            <a:spLocks noGrp="1"/>
          </p:cNvSpPr>
          <p:nvPr>
            <p:ph idx="1"/>
          </p:nvPr>
        </p:nvSpPr>
        <p:spPr>
          <a:xfrm>
            <a:off x="581192" y="1895166"/>
            <a:ext cx="11029615" cy="4511504"/>
          </a:xfrm>
        </p:spPr>
        <p:txBody>
          <a:bodyPr>
            <a:noAutofit/>
          </a:bodyPr>
          <a:lstStyle/>
          <a:p>
            <a:pPr marL="305435" indent="-305435"/>
            <a:r>
              <a:rPr lang="de" sz="1600" dirty="0">
                <a:latin typeface="Avenir Next LT Pro"/>
              </a:rPr>
              <a:t>geboren: 14. März 1879 in Ulm</a:t>
            </a:r>
          </a:p>
          <a:p>
            <a:pPr marL="305435" indent="-305435"/>
            <a:r>
              <a:rPr lang="de" sz="1600" dirty="0">
                <a:latin typeface="Avenir Next LT Pro"/>
              </a:rPr>
              <a:t>gestorben: 18. April 1955 in Princeton New Jersey</a:t>
            </a:r>
          </a:p>
          <a:p>
            <a:pPr marL="305435" indent="-305435"/>
            <a:r>
              <a:rPr lang="de" sz="1600" dirty="0">
                <a:latin typeface="Avenir Next LT Pro"/>
              </a:rPr>
              <a:t>theoretischer Physiker</a:t>
            </a:r>
          </a:p>
          <a:p>
            <a:pPr marL="305435" indent="-305435"/>
            <a:r>
              <a:rPr lang="de" sz="1600" dirty="0">
                <a:latin typeface="Avenir Next LT Pro"/>
              </a:rPr>
              <a:t>seine </a:t>
            </a:r>
            <a:r>
              <a:rPr lang="de" sz="1600" dirty="0" err="1">
                <a:latin typeface="Avenir Next LT Pro"/>
              </a:rPr>
              <a:t>Hauptarbeit:Relativitätstheorie</a:t>
            </a:r>
            <a:endParaRPr lang="de" sz="1600" dirty="0">
              <a:latin typeface="Avenir Next LT Pro"/>
            </a:endParaRPr>
          </a:p>
          <a:p>
            <a:pPr marL="305435" indent="-305435"/>
            <a:r>
              <a:rPr lang="de" sz="1600" dirty="0">
                <a:latin typeface="Avenir Next LT Pro"/>
              </a:rPr>
              <a:t>einer der größten Physiker aller Zeiten</a:t>
            </a:r>
            <a:br>
              <a:rPr lang="en-US" sz="1600" dirty="0"/>
            </a:br>
            <a:r>
              <a:rPr lang="de" sz="1600" dirty="0">
                <a:latin typeface="Avenir Next LT Pro"/>
              </a:rPr>
              <a:t>
</a:t>
            </a:r>
            <a:br>
              <a:rPr lang="de" sz="1600" dirty="0">
                <a:latin typeface="Avenir Next LT Pro"/>
              </a:rPr>
            </a:br>
            <a:br>
              <a:rPr lang="de" sz="1400" dirty="0">
                <a:latin typeface="Avenir Next LT Pro"/>
              </a:rPr>
            </a:br>
            <a:r>
              <a:rPr lang="de" sz="1400" dirty="0">
                <a:latin typeface="Avenir Next LT Pro"/>
              </a:rPr>
              <a:t>
</a:t>
            </a:r>
            <a:br>
              <a:rPr lang="de" sz="1400" dirty="0">
                <a:latin typeface="Avenir Next LT Pro"/>
              </a:rPr>
            </a:br>
            <a:r>
              <a:rPr lang="de" sz="1400" dirty="0">
                <a:latin typeface="Avenir Next LT Pro"/>
              </a:rPr>
              <a:t>
</a:t>
            </a:r>
            <a:br>
              <a:rPr lang="de" sz="1400" dirty="0">
                <a:latin typeface="Consolas"/>
              </a:rPr>
            </a:br>
            <a:r>
              <a:rPr lang="de" sz="1400" dirty="0">
                <a:latin typeface="Consolas"/>
              </a:rPr>
              <a:t>
</a:t>
            </a:r>
            <a:br>
              <a:rPr lang="de" sz="1400" dirty="0">
                <a:latin typeface="Consolas"/>
              </a:rPr>
            </a:br>
            <a:endParaRPr lang="de" sz="1400" dirty="0">
              <a:latin typeface="Consolas"/>
            </a:endParaRPr>
          </a:p>
        </p:txBody>
      </p:sp>
    </p:spTree>
    <p:extLst>
      <p:ext uri="{BB962C8B-B14F-4D97-AF65-F5344CB8AC3E}">
        <p14:creationId xmlns:p14="http://schemas.microsoft.com/office/powerpoint/2010/main" val="273587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04BED40-EAF7-4E55-AFF7-2CD840EBD3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C6A0DD-29CB-4F3B-8367-C2FEF822BF68}"/>
              </a:ext>
            </a:extLst>
          </p:cNvPr>
          <p:cNvSpPr>
            <a:spLocks noGrp="1"/>
          </p:cNvSpPr>
          <p:nvPr>
            <p:ph type="title"/>
          </p:nvPr>
        </p:nvSpPr>
        <p:spPr>
          <a:xfrm>
            <a:off x="581193" y="702156"/>
            <a:ext cx="6309003" cy="1013800"/>
          </a:xfrm>
        </p:spPr>
        <p:txBody>
          <a:bodyPr>
            <a:normAutofit/>
          </a:bodyPr>
          <a:lstStyle/>
          <a:p>
            <a:r>
              <a:rPr lang="de" sz="3600" dirty="0">
                <a:solidFill>
                  <a:schemeClr val="tx2"/>
                </a:solidFill>
                <a:latin typeface="Avenir Next LT Pro"/>
              </a:rPr>
              <a:t>Frühe Lebensjahren</a:t>
            </a:r>
            <a:endParaRPr lang="en-US" sz="3600" dirty="0">
              <a:solidFill>
                <a:schemeClr val="tx2"/>
              </a:solidFill>
              <a:latin typeface="Avenir Next LT Pro"/>
            </a:endParaRPr>
          </a:p>
        </p:txBody>
      </p:sp>
      <p:sp>
        <p:nvSpPr>
          <p:cNvPr id="11" name="Rectangle 10">
            <a:extLst>
              <a:ext uri="{FF2B5EF4-FFF2-40B4-BE49-F238E27FC236}">
                <a16:creationId xmlns:a16="http://schemas.microsoft.com/office/drawing/2014/main" id="{F367CCF1-BB1E-41CF-8499-94A870C33E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66751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7CC7047D-A122-48DE-9CA8-46B786AA8D40}"/>
              </a:ext>
            </a:extLst>
          </p:cNvPr>
          <p:cNvSpPr>
            <a:spLocks noGrp="1"/>
          </p:cNvSpPr>
          <p:nvPr>
            <p:ph idx="1"/>
          </p:nvPr>
        </p:nvSpPr>
        <p:spPr>
          <a:xfrm>
            <a:off x="581194" y="1896533"/>
            <a:ext cx="6309003" cy="3962266"/>
          </a:xfrm>
        </p:spPr>
        <p:txBody>
          <a:bodyPr>
            <a:normAutofit/>
          </a:bodyPr>
          <a:lstStyle/>
          <a:p>
            <a:pPr marL="305435" indent="-305435">
              <a:lnSpc>
                <a:spcPct val="100000"/>
              </a:lnSpc>
            </a:pPr>
            <a:r>
              <a:rPr lang="de" dirty="0">
                <a:solidFill>
                  <a:schemeClr val="tx2"/>
                </a:solidFill>
                <a:latin typeface="Avenir Next LT Pro"/>
              </a:rPr>
              <a:t>Sein Vater war Hermann Einstein, ein Kaufmann von Beruf, der später elektrochemisch arbeitete, und seine Mutter war Paulina Einstein.</a:t>
            </a:r>
            <a:endParaRPr lang="en-US" dirty="0">
              <a:solidFill>
                <a:schemeClr val="tx2"/>
              </a:solidFill>
              <a:latin typeface="Avenir Next LT Pro"/>
            </a:endParaRPr>
          </a:p>
          <a:p>
            <a:pPr marL="305435" indent="-305435">
              <a:lnSpc>
                <a:spcPct val="100000"/>
              </a:lnSpc>
            </a:pPr>
            <a:r>
              <a:rPr lang="de" dirty="0">
                <a:solidFill>
                  <a:schemeClr val="tx2"/>
                </a:solidFill>
                <a:latin typeface="Avenir Next LT Pro"/>
              </a:rPr>
              <a:t>Einstein war spät in der Entwicklung und begann viel später als andere Kinder, Einwände gegen seine ersten Worte zu erheben</a:t>
            </a:r>
            <a:endParaRPr lang="en-US" dirty="0">
              <a:solidFill>
                <a:schemeClr val="tx2"/>
              </a:solidFill>
              <a:latin typeface="Avenir Next LT Pro"/>
            </a:endParaRPr>
          </a:p>
          <a:p>
            <a:pPr marL="305435" indent="-305435">
              <a:lnSpc>
                <a:spcPct val="100000"/>
              </a:lnSpc>
            </a:pPr>
            <a:r>
              <a:rPr lang="de" dirty="0">
                <a:solidFill>
                  <a:schemeClr val="tx2"/>
                </a:solidFill>
                <a:latin typeface="Avenir Next LT Pro"/>
              </a:rPr>
              <a:t>Er mied alles, was ihn langweilte und konzentrierte sich auf das, was ihn interessierte</a:t>
            </a:r>
            <a:br>
              <a:rPr lang="en-US" dirty="0"/>
            </a:br>
            <a:br>
              <a:rPr lang="en-US" dirty="0"/>
            </a:br>
            <a:br>
              <a:rPr lang="en-US" dirty="0"/>
            </a:br>
            <a:br>
              <a:rPr lang="en-US" dirty="0"/>
            </a:br>
            <a:endParaRPr lang="en-US">
              <a:solidFill>
                <a:schemeClr val="tx2"/>
              </a:solidFill>
            </a:endParaRPr>
          </a:p>
        </p:txBody>
      </p:sp>
      <p:pic>
        <p:nvPicPr>
          <p:cNvPr id="4" name="Picture 4" descr="A black and white photo of a person&#10;&#10;Description generated with high confidence">
            <a:extLst>
              <a:ext uri="{FF2B5EF4-FFF2-40B4-BE49-F238E27FC236}">
                <a16:creationId xmlns:a16="http://schemas.microsoft.com/office/drawing/2014/main" id="{4DD863A5-8017-41F5-B55F-2E99E7A70869}"/>
              </a:ext>
            </a:extLst>
          </p:cNvPr>
          <p:cNvPicPr>
            <a:picLocks noChangeAspect="1"/>
          </p:cNvPicPr>
          <p:nvPr/>
        </p:nvPicPr>
        <p:blipFill rotWithShape="1">
          <a:blip r:embed="rId2"/>
          <a:srcRect l="1943" r="2398" b="-1"/>
          <a:stretch/>
        </p:blipFill>
        <p:spPr>
          <a:xfrm>
            <a:off x="7118718" y="10"/>
            <a:ext cx="5073282" cy="6196632"/>
          </a:xfrm>
          <a:prstGeom prst="rect">
            <a:avLst/>
          </a:prstGeom>
        </p:spPr>
      </p:pic>
      <p:sp>
        <p:nvSpPr>
          <p:cNvPr id="6" name="TextBox 5">
            <a:extLst>
              <a:ext uri="{FF2B5EF4-FFF2-40B4-BE49-F238E27FC236}">
                <a16:creationId xmlns:a16="http://schemas.microsoft.com/office/drawing/2014/main" id="{0BDA88AD-F866-4269-8E83-4D6B94860C20}"/>
              </a:ext>
            </a:extLst>
          </p:cNvPr>
          <p:cNvSpPr txBox="1"/>
          <p:nvPr/>
        </p:nvSpPr>
        <p:spPr>
          <a:xfrm>
            <a:off x="7124520" y="6290633"/>
            <a:ext cx="5072331"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de" dirty="0">
                <a:latin typeface="Consolas"/>
              </a:rPr>
              <a:t>Albert Einstein im Alter von 14 Jahren</a:t>
            </a:r>
            <a:endParaRPr lang="en-US" dirty="0"/>
          </a:p>
          <a:p>
            <a:br>
              <a:rPr lang="en-US" dirty="0"/>
            </a:br>
            <a:endParaRPr lang="en-US" dirty="0"/>
          </a:p>
        </p:txBody>
      </p:sp>
    </p:spTree>
    <p:extLst>
      <p:ext uri="{BB962C8B-B14F-4D97-AF65-F5344CB8AC3E}">
        <p14:creationId xmlns:p14="http://schemas.microsoft.com/office/powerpoint/2010/main" val="1522798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345A1-94AA-4E2D-AFF5-EC3D6A36AB9A}"/>
              </a:ext>
            </a:extLst>
          </p:cNvPr>
          <p:cNvSpPr>
            <a:spLocks noGrp="1"/>
          </p:cNvSpPr>
          <p:nvPr>
            <p:ph type="title"/>
          </p:nvPr>
        </p:nvSpPr>
        <p:spPr>
          <a:xfrm>
            <a:off x="581192" y="702156"/>
            <a:ext cx="11029616" cy="1188720"/>
          </a:xfrm>
        </p:spPr>
        <p:txBody>
          <a:bodyPr>
            <a:normAutofit/>
          </a:bodyPr>
          <a:lstStyle/>
          <a:p>
            <a:r>
              <a:rPr lang="de">
                <a:latin typeface="Avenir Next LT Pro"/>
              </a:rPr>
              <a:t>Mittleres Alter</a:t>
            </a:r>
            <a:endParaRPr lang="en-US">
              <a:latin typeface="Avenir Next LT Pro"/>
            </a:endParaRPr>
          </a:p>
        </p:txBody>
      </p:sp>
      <p:sp>
        <p:nvSpPr>
          <p:cNvPr id="3" name="Content Placeholder 2">
            <a:extLst>
              <a:ext uri="{FF2B5EF4-FFF2-40B4-BE49-F238E27FC236}">
                <a16:creationId xmlns:a16="http://schemas.microsoft.com/office/drawing/2014/main" id="{55C40B05-DEB2-4D27-8DEB-F80C1A3C3D90}"/>
              </a:ext>
            </a:extLst>
          </p:cNvPr>
          <p:cNvSpPr>
            <a:spLocks noGrp="1"/>
          </p:cNvSpPr>
          <p:nvPr>
            <p:ph idx="1"/>
          </p:nvPr>
        </p:nvSpPr>
        <p:spPr>
          <a:xfrm>
            <a:off x="581193" y="2340864"/>
            <a:ext cx="7024758" cy="3634486"/>
          </a:xfrm>
        </p:spPr>
        <p:txBody>
          <a:bodyPr>
            <a:normAutofit/>
          </a:bodyPr>
          <a:lstStyle/>
          <a:p>
            <a:pPr marL="305435" indent="-305435"/>
            <a:r>
              <a:rPr lang="de" sz="1600">
                <a:latin typeface="Avenir Next LT Pro"/>
              </a:rPr>
              <a:t>1906 wurde Einstein zum technischen Prüfer zweiter Klasse befördert</a:t>
            </a:r>
            <a:endParaRPr lang="en-US" sz="1600">
              <a:latin typeface="Avenir Next LT Pro"/>
            </a:endParaRPr>
          </a:p>
          <a:p>
            <a:pPr marL="305435" indent="-305435"/>
            <a:r>
              <a:rPr lang="de" sz="1600">
                <a:latin typeface="Avenir Next LT Pro"/>
              </a:rPr>
              <a:t>1908 erhielt er eine Arbeitserlaubnis in Bern</a:t>
            </a:r>
            <a:endParaRPr lang="en-US" sz="1600">
              <a:latin typeface="Avenir Next LT Pro"/>
            </a:endParaRPr>
          </a:p>
          <a:p>
            <a:pPr marL="305435" indent="-305435"/>
            <a:r>
              <a:rPr lang="de" sz="1600">
                <a:latin typeface="Avenir Next LT Pro"/>
              </a:rPr>
              <a:t>1911 wurde Einstein erstmals außerordentlicher Professor an der Universität Zürich</a:t>
            </a:r>
            <a:endParaRPr lang="en-US" sz="1600">
              <a:latin typeface="Avenir Next LT Pro"/>
            </a:endParaRPr>
          </a:p>
          <a:p>
            <a:pPr marL="305435" indent="-305435"/>
            <a:r>
              <a:rPr lang="de" sz="1600">
                <a:latin typeface="Avenir Next LT Pro"/>
              </a:rPr>
              <a:t>1912 kehrte Einstein nach Zürich zurück, um ordentlicher Professor an der ETH Zürich zu werden. Zu dieser Zeit arbeitete er eng mit dem Mathematiker Marcel Grossmann zusammen, der ihn in Riemanns Geometrie einführte</a:t>
            </a:r>
            <a:endParaRPr lang="en-US" sz="1600">
              <a:latin typeface="Avenir Next LT Pro"/>
            </a:endParaRPr>
          </a:p>
          <a:p>
            <a:pPr marL="305435" indent="-305435"/>
            <a:br>
              <a:rPr lang="en-US" sz="1600"/>
            </a:br>
            <a:br>
              <a:rPr lang="en-US" sz="1600"/>
            </a:br>
            <a:endParaRPr lang="en-US" sz="1600"/>
          </a:p>
        </p:txBody>
      </p:sp>
      <p:pic>
        <p:nvPicPr>
          <p:cNvPr id="4" name="Picture 4" descr="A group of people standing in front of a crowd&#10;&#10;Description generated with very high confidence">
            <a:extLst>
              <a:ext uri="{FF2B5EF4-FFF2-40B4-BE49-F238E27FC236}">
                <a16:creationId xmlns:a16="http://schemas.microsoft.com/office/drawing/2014/main" id="{2AD5F692-1F5F-4A24-BF36-1FEEF045FA7F}"/>
              </a:ext>
            </a:extLst>
          </p:cNvPr>
          <p:cNvPicPr>
            <a:picLocks noChangeAspect="1"/>
          </p:cNvPicPr>
          <p:nvPr/>
        </p:nvPicPr>
        <p:blipFill rotWithShape="1">
          <a:blip r:embed="rId2"/>
          <a:srcRect l="18963" r="18547" b="1"/>
          <a:stretch/>
        </p:blipFill>
        <p:spPr>
          <a:xfrm>
            <a:off x="8051799" y="1506978"/>
            <a:ext cx="4143076" cy="3749505"/>
          </a:xfrm>
          <a:prstGeom prst="rect">
            <a:avLst/>
          </a:prstGeom>
        </p:spPr>
      </p:pic>
      <p:sp>
        <p:nvSpPr>
          <p:cNvPr id="6" name="TextBox 5">
            <a:extLst>
              <a:ext uri="{FF2B5EF4-FFF2-40B4-BE49-F238E27FC236}">
                <a16:creationId xmlns:a16="http://schemas.microsoft.com/office/drawing/2014/main" id="{2A3D2A87-2D57-4038-A3C8-920D601FA12A}"/>
              </a:ext>
            </a:extLst>
          </p:cNvPr>
          <p:cNvSpPr txBox="1"/>
          <p:nvPr/>
        </p:nvSpPr>
        <p:spPr>
          <a:xfrm>
            <a:off x="7987162" y="5384860"/>
            <a:ext cx="4152180"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de" dirty="0">
                <a:latin typeface="Consolas"/>
              </a:rPr>
              <a:t>Einstein mit dem Team des Yerkes Observatory in Wisconsin im Jahr 1921.</a:t>
            </a:r>
            <a:endParaRPr lang="en-US" dirty="0"/>
          </a:p>
          <a:p>
            <a:br>
              <a:rPr lang="en-US" dirty="0"/>
            </a:br>
            <a:endParaRPr lang="en-US" dirty="0"/>
          </a:p>
        </p:txBody>
      </p:sp>
    </p:spTree>
    <p:extLst>
      <p:ext uri="{BB962C8B-B14F-4D97-AF65-F5344CB8AC3E}">
        <p14:creationId xmlns:p14="http://schemas.microsoft.com/office/powerpoint/2010/main" val="3795670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B56EB9-078F-4952-AC1F-149C7A0AE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7A95C1-822C-4A8C-90A2-A34E7F72A43C}"/>
              </a:ext>
            </a:extLst>
          </p:cNvPr>
          <p:cNvSpPr>
            <a:spLocks noGrp="1"/>
          </p:cNvSpPr>
          <p:nvPr>
            <p:ph type="title"/>
          </p:nvPr>
        </p:nvSpPr>
        <p:spPr>
          <a:xfrm>
            <a:off x="584201" y="702156"/>
            <a:ext cx="7011413" cy="1013800"/>
          </a:xfrm>
        </p:spPr>
        <p:txBody>
          <a:bodyPr>
            <a:normAutofit/>
          </a:bodyPr>
          <a:lstStyle/>
          <a:p>
            <a:r>
              <a:rPr lang="de" sz="2100">
                <a:solidFill>
                  <a:schemeClr val="tx2"/>
                </a:solidFill>
                <a:latin typeface="Avenir Next LT Pro"/>
              </a:rPr>
              <a:t>Späte Jahre</a:t>
            </a:r>
            <a:endParaRPr lang="en-US" sz="2100">
              <a:solidFill>
                <a:schemeClr val="tx2"/>
              </a:solidFill>
              <a:latin typeface="Avenir Next LT Pro"/>
            </a:endParaRPr>
          </a:p>
          <a:p>
            <a:br>
              <a:rPr lang="en-US" sz="2100">
                <a:solidFill>
                  <a:schemeClr val="tx2"/>
                </a:solidFill>
              </a:rPr>
            </a:br>
            <a:endParaRPr lang="en-US" sz="2100">
              <a:solidFill>
                <a:schemeClr val="tx2"/>
              </a:solidFill>
            </a:endParaRPr>
          </a:p>
        </p:txBody>
      </p:sp>
      <p:sp>
        <p:nvSpPr>
          <p:cNvPr id="11" name="Rectangle 10">
            <a:extLst>
              <a:ext uri="{FF2B5EF4-FFF2-40B4-BE49-F238E27FC236}">
                <a16:creationId xmlns:a16="http://schemas.microsoft.com/office/drawing/2014/main" id="{EE54A6FE-D8CB-48A3-900B-053D4EBD3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7B42427A-0A1F-4A55-8705-D9179F1E0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685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10058680-D07C-4893-B2B7-91543F18AB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E0A23EE1-FAC3-49E7-9505-9FD0FC82F216}"/>
              </a:ext>
            </a:extLst>
          </p:cNvPr>
          <p:cNvSpPr>
            <a:spLocks noGrp="1"/>
          </p:cNvSpPr>
          <p:nvPr>
            <p:ph idx="1"/>
          </p:nvPr>
        </p:nvSpPr>
        <p:spPr>
          <a:xfrm>
            <a:off x="584200" y="1896533"/>
            <a:ext cx="7011413" cy="3962266"/>
          </a:xfrm>
        </p:spPr>
        <p:txBody>
          <a:bodyPr>
            <a:normAutofit/>
          </a:bodyPr>
          <a:lstStyle/>
          <a:p>
            <a:pPr marL="305435" indent="-305435"/>
            <a:r>
              <a:rPr lang="de" dirty="0">
                <a:latin typeface="Consolas"/>
              </a:rPr>
              <a:t>1948 war Einstein eines der Mitglieder des Gründungsrates, aus dem die Brandeis University hervorging</a:t>
            </a:r>
            <a:endParaRPr lang="en-US" dirty="0"/>
          </a:p>
          <a:p>
            <a:pPr marL="305435" indent="-305435"/>
            <a:r>
              <a:rPr lang="de" dirty="0">
                <a:latin typeface="Consolas"/>
              </a:rPr>
              <a:t>Einstein stirbt um 1:15 nach Mitternacht</a:t>
            </a:r>
            <a:br>
              <a:rPr lang="en-US" dirty="0"/>
            </a:br>
            <a:br>
              <a:rPr lang="en-US" dirty="0"/>
            </a:br>
            <a:endParaRPr lang="en-US" dirty="0"/>
          </a:p>
        </p:txBody>
      </p:sp>
      <p:pic>
        <p:nvPicPr>
          <p:cNvPr id="4" name="Picture 4" descr="Two people looking at the camera&#10;&#10;Description generated with high confidence">
            <a:extLst>
              <a:ext uri="{FF2B5EF4-FFF2-40B4-BE49-F238E27FC236}">
                <a16:creationId xmlns:a16="http://schemas.microsoft.com/office/drawing/2014/main" id="{3817F4BB-A707-4B49-8A54-30FEB0E4BE3D}"/>
              </a:ext>
            </a:extLst>
          </p:cNvPr>
          <p:cNvPicPr>
            <a:picLocks noChangeAspect="1"/>
          </p:cNvPicPr>
          <p:nvPr/>
        </p:nvPicPr>
        <p:blipFill rotWithShape="1">
          <a:blip r:embed="rId2"/>
          <a:srcRect l="3251" r="16451"/>
          <a:stretch/>
        </p:blipFill>
        <p:spPr>
          <a:xfrm>
            <a:off x="8042147" y="601201"/>
            <a:ext cx="3703320" cy="5644804"/>
          </a:xfrm>
          <a:prstGeom prst="rect">
            <a:avLst/>
          </a:prstGeom>
        </p:spPr>
      </p:pic>
      <p:sp>
        <p:nvSpPr>
          <p:cNvPr id="5" name="TextBox 4">
            <a:extLst>
              <a:ext uri="{FF2B5EF4-FFF2-40B4-BE49-F238E27FC236}">
                <a16:creationId xmlns:a16="http://schemas.microsoft.com/office/drawing/2014/main" id="{24A2297A-F5C8-4DEF-9979-75455F6C8A43}"/>
              </a:ext>
            </a:extLst>
          </p:cNvPr>
          <p:cNvSpPr txBox="1"/>
          <p:nvPr/>
        </p:nvSpPr>
        <p:spPr>
          <a:xfrm>
            <a:off x="8045570" y="6234022"/>
            <a:ext cx="3720860"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de" dirty="0">
                <a:latin typeface="Consolas"/>
              </a:rPr>
              <a:t>Albert Einstein in späteren Jahren</a:t>
            </a:r>
            <a:endParaRPr lang="en-US" dirty="0"/>
          </a:p>
          <a:p>
            <a:br>
              <a:rPr lang="en-US" dirty="0"/>
            </a:br>
            <a:endParaRPr lang="en-US" dirty="0"/>
          </a:p>
        </p:txBody>
      </p:sp>
    </p:spTree>
    <p:extLst>
      <p:ext uri="{BB962C8B-B14F-4D97-AF65-F5344CB8AC3E}">
        <p14:creationId xmlns:p14="http://schemas.microsoft.com/office/powerpoint/2010/main" val="2126317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1BB56EB9-078F-4952-AC1F-149C7A0AE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F32FD6-EC79-4359-8B70-DC525781C0E7}"/>
              </a:ext>
            </a:extLst>
          </p:cNvPr>
          <p:cNvSpPr>
            <a:spLocks noGrp="1"/>
          </p:cNvSpPr>
          <p:nvPr>
            <p:ph type="title"/>
          </p:nvPr>
        </p:nvSpPr>
        <p:spPr>
          <a:xfrm>
            <a:off x="584201" y="702156"/>
            <a:ext cx="7011413" cy="1013800"/>
          </a:xfrm>
        </p:spPr>
        <p:txBody>
          <a:bodyPr>
            <a:normAutofit/>
          </a:bodyPr>
          <a:lstStyle/>
          <a:p>
            <a:r>
              <a:rPr lang="de" sz="2100">
                <a:solidFill>
                  <a:schemeClr val="tx2"/>
                </a:solidFill>
                <a:latin typeface="Avenir Next LT Pro"/>
              </a:rPr>
              <a:t>Sehenswürdigkeiten</a:t>
            </a:r>
            <a:endParaRPr lang="en-US" sz="2100">
              <a:solidFill>
                <a:schemeClr val="tx2"/>
              </a:solidFill>
              <a:latin typeface="Avenir Next LT Pro"/>
            </a:endParaRPr>
          </a:p>
          <a:p>
            <a:br>
              <a:rPr lang="en-US" sz="2100">
                <a:solidFill>
                  <a:schemeClr val="tx2"/>
                </a:solidFill>
              </a:rPr>
            </a:br>
            <a:endParaRPr lang="en-US" sz="2100">
              <a:solidFill>
                <a:schemeClr val="tx2"/>
              </a:solidFill>
            </a:endParaRPr>
          </a:p>
        </p:txBody>
      </p:sp>
      <p:sp>
        <p:nvSpPr>
          <p:cNvPr id="7" name="Rectangle 10">
            <a:extLst>
              <a:ext uri="{FF2B5EF4-FFF2-40B4-BE49-F238E27FC236}">
                <a16:creationId xmlns:a16="http://schemas.microsoft.com/office/drawing/2014/main" id="{EE54A6FE-D8CB-48A3-900B-053D4EBD3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7B42427A-0A1F-4A55-8705-D9179F1E0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685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10058680-D07C-4893-B2B7-91543F18AB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E39E99C5-36B0-44B7-A8AC-4D3AD9C84D5B}"/>
              </a:ext>
            </a:extLst>
          </p:cNvPr>
          <p:cNvSpPr>
            <a:spLocks noGrp="1"/>
          </p:cNvSpPr>
          <p:nvPr>
            <p:ph idx="1"/>
          </p:nvPr>
        </p:nvSpPr>
        <p:spPr>
          <a:xfrm>
            <a:off x="584200" y="1896533"/>
            <a:ext cx="7011413" cy="3962266"/>
          </a:xfrm>
        </p:spPr>
        <p:txBody>
          <a:bodyPr>
            <a:normAutofit/>
          </a:bodyPr>
          <a:lstStyle/>
          <a:p>
            <a:pPr marL="305435" indent="-305435"/>
            <a:r>
              <a:rPr lang="de" dirty="0">
                <a:latin typeface="Consolas"/>
              </a:rPr>
              <a:t>1952 schlug die israelische Regierung Einstein vor, das Amt des zweiten israelischen Präsidenten zu </a:t>
            </a:r>
            <a:r>
              <a:rPr lang="de" dirty="0" err="1">
                <a:latin typeface="Consolas"/>
              </a:rPr>
              <a:t>übernehmen.Er</a:t>
            </a:r>
            <a:r>
              <a:rPr lang="de" dirty="0">
                <a:latin typeface="Consolas"/>
              </a:rPr>
              <a:t> lehnte das Angebot ab</a:t>
            </a:r>
            <a:endParaRPr lang="en-US" dirty="0">
              <a:latin typeface="Avenir Next LT Pro" panose="020B0502020104020203"/>
            </a:endParaRPr>
          </a:p>
          <a:p>
            <a:pPr marL="305435" indent="-305435"/>
            <a:r>
              <a:rPr lang="de" dirty="0">
                <a:latin typeface="Consolas"/>
              </a:rPr>
              <a:t>Dr. Thomas Stoltz Harvey führte eine Autopsie an Einstein durch, wobei sein Gehirn entfernt und konserviert wurde</a:t>
            </a:r>
          </a:p>
          <a:p>
            <a:pPr marL="305435" indent="-305435"/>
            <a:r>
              <a:rPr lang="de">
                <a:latin typeface="Consolas"/>
              </a:rPr>
              <a:t>Er war ein guter Musiker und erfand den Kühlschrank</a:t>
            </a:r>
            <a:br>
              <a:rPr lang="en-US" dirty="0"/>
            </a:br>
            <a:br>
              <a:rPr lang="en-US" dirty="0"/>
            </a:br>
            <a:endParaRPr lang="en-US" dirty="0"/>
          </a:p>
          <a:p>
            <a:pPr marL="0" indent="0">
              <a:buNone/>
            </a:pPr>
            <a:br>
              <a:rPr lang="en-US" dirty="0"/>
            </a:br>
            <a:endParaRPr lang="en-US"/>
          </a:p>
        </p:txBody>
      </p:sp>
    </p:spTree>
    <p:extLst>
      <p:ext uri="{BB962C8B-B14F-4D97-AF65-F5344CB8AC3E}">
        <p14:creationId xmlns:p14="http://schemas.microsoft.com/office/powerpoint/2010/main" val="418653302"/>
      </p:ext>
    </p:extLst>
  </p:cSld>
  <p:clrMapOvr>
    <a:masterClrMapping/>
  </p:clrMapOvr>
</p:sld>
</file>

<file path=ppt/theme/theme1.xml><?xml version="1.0" encoding="utf-8"?>
<a:theme xmlns:a="http://schemas.openxmlformats.org/drawingml/2006/main" name="DividendVTI">
  <a:themeElements>
    <a:clrScheme name="Office">
      <a:dk1>
        <a:srgbClr val="000000"/>
      </a:dk1>
      <a:lt1>
        <a:srgbClr val="FFFFFF"/>
      </a:lt1>
      <a:dk2>
        <a:srgbClr val="2E3948"/>
      </a:dk2>
      <a:lt2>
        <a:srgbClr val="E7E6E6"/>
      </a:lt2>
      <a:accent1>
        <a:srgbClr val="5A82CB"/>
      </a:accent1>
      <a:accent2>
        <a:srgbClr val="ED7D31"/>
      </a:accent2>
      <a:accent3>
        <a:srgbClr val="A3A3A3"/>
      </a:accent3>
      <a:accent4>
        <a:srgbClr val="CF9B00"/>
      </a:accent4>
      <a:accent5>
        <a:srgbClr val="5B9BD5"/>
      </a:accent5>
      <a:accent6>
        <a:srgbClr val="70AD47"/>
      </a:accent6>
      <a:hlink>
        <a:srgbClr val="D26012"/>
      </a:hlink>
      <a:folHlink>
        <a:srgbClr val="A9718D"/>
      </a:folHlink>
    </a:clrScheme>
    <a:fontScheme name="Dividend">
      <a:majorFont>
        <a:latin typeface="Avenir Next LT Pro"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290</Words>
  <Application>Microsoft Office PowerPoint</Application>
  <PresentationFormat>Widescreen</PresentationFormat>
  <Paragraphs>34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Avenir Next LT Pro</vt:lpstr>
      <vt:lpstr>Consolas</vt:lpstr>
      <vt:lpstr>Wingdings 2</vt:lpstr>
      <vt:lpstr>DividendVTI</vt:lpstr>
      <vt:lpstr>Albert Einstein</vt:lpstr>
      <vt:lpstr>Grundinformation</vt:lpstr>
      <vt:lpstr>Frühe Lebensjahren</vt:lpstr>
      <vt:lpstr>Mittleres Alter</vt:lpstr>
      <vt:lpstr>Späte Jahre  </vt:lpstr>
      <vt:lpstr>Sehenswürdigkeiten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Maja Poslon Živković</cp:lastModifiedBy>
  <cp:revision>190</cp:revision>
  <dcterms:created xsi:type="dcterms:W3CDTF">2020-06-08T09:59:47Z</dcterms:created>
  <dcterms:modified xsi:type="dcterms:W3CDTF">2020-06-11T20:29:16Z</dcterms:modified>
</cp:coreProperties>
</file>