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0909" autoAdjust="0"/>
  </p:normalViewPr>
  <p:slideViewPr>
    <p:cSldViewPr>
      <p:cViewPr varScale="1">
        <p:scale>
          <a:sx n="78" d="100"/>
          <a:sy n="78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B660F-B370-4C77-B1FA-C4D96CBB4C90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D16D0-5046-470A-9F55-DA1F3501EA2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D16D0-5046-470A-9F55-DA1F3501EA29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04C7-0ACC-4E08-BFE2-832956FD835D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AA03B-1433-4780-952A-9C7B7E4B5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04C7-0ACC-4E08-BFE2-832956FD835D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AA03B-1433-4780-952A-9C7B7E4B5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04C7-0ACC-4E08-BFE2-832956FD835D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AA03B-1433-4780-952A-9C7B7E4B5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04C7-0ACC-4E08-BFE2-832956FD835D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AA03B-1433-4780-952A-9C7B7E4B5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04C7-0ACC-4E08-BFE2-832956FD835D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AA03B-1433-4780-952A-9C7B7E4B5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04C7-0ACC-4E08-BFE2-832956FD835D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AA03B-1433-4780-952A-9C7B7E4B5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04C7-0ACC-4E08-BFE2-832956FD835D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AA03B-1433-4780-952A-9C7B7E4B5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04C7-0ACC-4E08-BFE2-832956FD835D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8" name="Rezervirano mjesto broja slajd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8AA03B-1433-4780-952A-9C7B7E4B5F3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podnožj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04C7-0ACC-4E08-BFE2-832956FD835D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AA03B-1433-4780-952A-9C7B7E4B5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04C7-0ACC-4E08-BFE2-832956FD835D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98AA03B-1433-4780-952A-9C7B7E4B5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99904C7-0ACC-4E08-BFE2-832956FD835D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AA03B-1433-4780-952A-9C7B7E4B5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ručno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9904C7-0ACC-4E08-BFE2-832956FD835D}" type="datetimeFigureOut">
              <a:rPr lang="hr-HR" smtClean="0"/>
              <a:pPr/>
              <a:t>23.8.2011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8AA03B-1433-4780-952A-9C7B7E4B5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Glagoli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Pluskvamperfekt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pluskvamperfekt je pretprošlo glagolsko vrijeme kojim se izriču radnje koje su se dogodile prije neke druge prošle radnje</a:t>
            </a:r>
          </a:p>
          <a:p>
            <a:endParaRPr lang="hr-HR" dirty="0"/>
          </a:p>
        </p:txBody>
      </p:sp>
      <p:sp>
        <p:nvSpPr>
          <p:cNvPr id="4" name="Elipsa 3"/>
          <p:cNvSpPr/>
          <p:nvPr/>
        </p:nvSpPr>
        <p:spPr>
          <a:xfrm>
            <a:off x="971600" y="3356992"/>
            <a:ext cx="266429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perfekt ili imperfekt biti</a:t>
            </a:r>
          </a:p>
          <a:p>
            <a:pPr algn="ctr"/>
            <a:r>
              <a:rPr lang="hr-HR" dirty="0" smtClean="0">
                <a:solidFill>
                  <a:srgbClr val="0070C0"/>
                </a:solidFill>
              </a:rPr>
              <a:t>sam bio /bijah</a:t>
            </a:r>
            <a:endParaRPr lang="hr-HR" dirty="0">
              <a:solidFill>
                <a:srgbClr val="0070C0"/>
              </a:solidFill>
            </a:endParaRPr>
          </a:p>
        </p:txBody>
      </p:sp>
      <p:cxnSp>
        <p:nvCxnSpPr>
          <p:cNvPr id="6" name="Ravni poveznik 5"/>
          <p:cNvCxnSpPr/>
          <p:nvPr/>
        </p:nvCxnSpPr>
        <p:spPr>
          <a:xfrm rot="5400000">
            <a:off x="3923928" y="3789040"/>
            <a:ext cx="7200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3995936" y="3789040"/>
            <a:ext cx="5760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a 8"/>
          <p:cNvSpPr/>
          <p:nvPr/>
        </p:nvSpPr>
        <p:spPr>
          <a:xfrm>
            <a:off x="4860032" y="3501008"/>
            <a:ext cx="27363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 smtClean="0"/>
          </a:p>
          <a:p>
            <a:pPr algn="ctr"/>
            <a:r>
              <a:rPr lang="hr-HR" dirty="0" smtClean="0"/>
              <a:t>glagolski pridjev radni</a:t>
            </a:r>
          </a:p>
          <a:p>
            <a:pPr algn="ctr"/>
            <a:r>
              <a:rPr lang="hr-HR" dirty="0" smtClean="0">
                <a:solidFill>
                  <a:srgbClr val="0070C0"/>
                </a:solidFill>
              </a:rPr>
              <a:t>gledao</a:t>
            </a:r>
          </a:p>
          <a:p>
            <a:pPr algn="ctr"/>
            <a:endParaRPr lang="hr-HR" dirty="0"/>
          </a:p>
        </p:txBody>
      </p:sp>
      <p:cxnSp>
        <p:nvCxnSpPr>
          <p:cNvPr id="11" name="Ravni poveznik 10"/>
          <p:cNvCxnSpPr/>
          <p:nvPr/>
        </p:nvCxnSpPr>
        <p:spPr>
          <a:xfrm>
            <a:off x="2987824" y="4725144"/>
            <a:ext cx="18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>
            <a:off x="2987824" y="4869160"/>
            <a:ext cx="18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aobljeni pravokutnik 14"/>
          <p:cNvSpPr/>
          <p:nvPr/>
        </p:nvSpPr>
        <p:spPr>
          <a:xfrm>
            <a:off x="2123728" y="5013176"/>
            <a:ext cx="453650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PLUSKVAMPERFEKT</a:t>
            </a:r>
          </a:p>
          <a:p>
            <a:pPr algn="ctr"/>
            <a:r>
              <a:rPr lang="hr-HR" sz="3200" dirty="0" smtClean="0">
                <a:solidFill>
                  <a:srgbClr val="0070C0"/>
                </a:solidFill>
              </a:rPr>
              <a:t>sam bio/bijah gledao</a:t>
            </a:r>
            <a:endParaRPr lang="hr-HR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Futur prvi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glagolsko vrijeme kojim izričemo radnje koje će se dogoditi u bilo kojem trenutku budućnosti nazivamo futur prvi.</a:t>
            </a:r>
          </a:p>
          <a:p>
            <a:endParaRPr lang="hr-HR" sz="2800" dirty="0" smtClean="0"/>
          </a:p>
          <a:p>
            <a:endParaRPr lang="hr-HR" sz="2800" dirty="0" smtClean="0"/>
          </a:p>
          <a:p>
            <a:endParaRPr lang="hr-HR" sz="2800" dirty="0" smtClean="0"/>
          </a:p>
          <a:p>
            <a:endParaRPr lang="hr-HR" sz="2800" dirty="0" smtClean="0"/>
          </a:p>
          <a:p>
            <a:endParaRPr lang="hr-HR" sz="2800" dirty="0" smtClean="0"/>
          </a:p>
          <a:p>
            <a:r>
              <a:rPr lang="hr-HR" sz="2800" dirty="0" smtClean="0"/>
              <a:t>Sutra ću plivati, a malo i ploviti brodom</a:t>
            </a:r>
          </a:p>
        </p:txBody>
      </p:sp>
      <p:sp>
        <p:nvSpPr>
          <p:cNvPr id="4" name="Pravokutnik 3"/>
          <p:cNvSpPr/>
          <p:nvPr/>
        </p:nvSpPr>
        <p:spPr>
          <a:xfrm rot="19371216">
            <a:off x="827584" y="3501008"/>
            <a:ext cx="216024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nenaglašeni prezent pomoćnog glagola htjeti</a:t>
            </a:r>
            <a:endParaRPr lang="hr-HR" dirty="0"/>
          </a:p>
        </p:txBody>
      </p:sp>
      <p:cxnSp>
        <p:nvCxnSpPr>
          <p:cNvPr id="6" name="Ravni poveznik 5"/>
          <p:cNvCxnSpPr/>
          <p:nvPr/>
        </p:nvCxnSpPr>
        <p:spPr>
          <a:xfrm rot="5400000">
            <a:off x="2915816" y="4149080"/>
            <a:ext cx="4320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2915816" y="4149080"/>
            <a:ext cx="4320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avokutnik 8"/>
          <p:cNvSpPr/>
          <p:nvPr/>
        </p:nvSpPr>
        <p:spPr>
          <a:xfrm rot="2427426">
            <a:off x="3108822" y="3607167"/>
            <a:ext cx="1983916" cy="882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infinitiv</a:t>
            </a:r>
            <a:endParaRPr lang="hr-HR" dirty="0"/>
          </a:p>
        </p:txBody>
      </p:sp>
      <p:cxnSp>
        <p:nvCxnSpPr>
          <p:cNvPr id="11" name="Ravni poveznik 10"/>
          <p:cNvCxnSpPr/>
          <p:nvPr/>
        </p:nvCxnSpPr>
        <p:spPr>
          <a:xfrm>
            <a:off x="5508104" y="4077072"/>
            <a:ext cx="6480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5508104" y="4293096"/>
            <a:ext cx="7200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avokutnik 14"/>
          <p:cNvSpPr/>
          <p:nvPr/>
        </p:nvSpPr>
        <p:spPr>
          <a:xfrm>
            <a:off x="6516216" y="3717032"/>
            <a:ext cx="208823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FUTUR PRVI</a:t>
            </a:r>
            <a:endParaRPr lang="hr-HR" dirty="0">
              <a:solidFill>
                <a:srgbClr val="FF0000"/>
              </a:solidFill>
            </a:endParaRPr>
          </a:p>
        </p:txBody>
      </p:sp>
      <p:cxnSp>
        <p:nvCxnSpPr>
          <p:cNvPr id="17" name="Ravni poveznik 16"/>
          <p:cNvCxnSpPr/>
          <p:nvPr/>
        </p:nvCxnSpPr>
        <p:spPr>
          <a:xfrm>
            <a:off x="1835696" y="5949280"/>
            <a:ext cx="12961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>
            <a:off x="4427984" y="6021288"/>
            <a:ext cx="9361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Futur drugi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Glagolsko vrijeme kojim se izriču buduće radnje koje će se dogoditi PRIJE NEKE DRUGE BUDUĆE radnje nazivamo </a:t>
            </a:r>
            <a:r>
              <a:rPr lang="hr-HR" sz="2800" dirty="0" smtClean="0">
                <a:solidFill>
                  <a:srgbClr val="FF0000"/>
                </a:solidFill>
              </a:rPr>
              <a:t>FUTUR DRUGI.</a:t>
            </a:r>
            <a:endParaRPr lang="hr-HR" sz="2800" dirty="0" smtClean="0"/>
          </a:p>
          <a:p>
            <a:r>
              <a:rPr lang="hr-HR" sz="2800" dirty="0" smtClean="0">
                <a:solidFill>
                  <a:srgbClr val="FF0000"/>
                </a:solidFill>
              </a:rPr>
              <a:t>Bude </a:t>
            </a:r>
            <a:r>
              <a:rPr lang="hr-HR" sz="2800" dirty="0" smtClean="0"/>
              <a:t>li me onaj umišljeni medvjed </a:t>
            </a:r>
            <a:r>
              <a:rPr lang="hr-HR" sz="2800" dirty="0" smtClean="0">
                <a:solidFill>
                  <a:srgbClr val="FF0000"/>
                </a:solidFill>
              </a:rPr>
              <a:t>zadirkivao</a:t>
            </a:r>
            <a:r>
              <a:rPr lang="hr-HR" sz="2800" dirty="0" smtClean="0"/>
              <a:t>.</a:t>
            </a:r>
          </a:p>
          <a:p>
            <a:endParaRPr lang="hr-HR" sz="2800" dirty="0"/>
          </a:p>
        </p:txBody>
      </p:sp>
      <p:sp>
        <p:nvSpPr>
          <p:cNvPr id="4" name="Harmonija 3"/>
          <p:cNvSpPr/>
          <p:nvPr/>
        </p:nvSpPr>
        <p:spPr>
          <a:xfrm>
            <a:off x="971600" y="3717032"/>
            <a:ext cx="1656184" cy="1512168"/>
          </a:xfrm>
          <a:prstGeom prst="chord">
            <a:avLst>
              <a:gd name="adj1" fmla="val 3494238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Svršeni prezent biti</a:t>
            </a:r>
            <a:endParaRPr lang="hr-HR" dirty="0"/>
          </a:p>
        </p:txBody>
      </p:sp>
      <p:sp>
        <p:nvSpPr>
          <p:cNvPr id="5" name="Križ 4"/>
          <p:cNvSpPr/>
          <p:nvPr/>
        </p:nvSpPr>
        <p:spPr>
          <a:xfrm>
            <a:off x="2627784" y="4149080"/>
            <a:ext cx="936104" cy="936104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Harmonija 5"/>
          <p:cNvSpPr/>
          <p:nvPr/>
        </p:nvSpPr>
        <p:spPr>
          <a:xfrm>
            <a:off x="3995936" y="3861048"/>
            <a:ext cx="1512168" cy="1368152"/>
          </a:xfrm>
          <a:prstGeom prst="chord">
            <a:avLst>
              <a:gd name="adj1" fmla="val 2700000"/>
              <a:gd name="adj2" fmla="val 16200008"/>
            </a:avLst>
          </a:prstGeom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Glagolski pridjev radni</a:t>
            </a:r>
            <a:endParaRPr lang="hr-HR" dirty="0"/>
          </a:p>
        </p:txBody>
      </p:sp>
      <p:cxnSp>
        <p:nvCxnSpPr>
          <p:cNvPr id="8" name="Ravni poveznik 7"/>
          <p:cNvCxnSpPr/>
          <p:nvPr/>
        </p:nvCxnSpPr>
        <p:spPr>
          <a:xfrm>
            <a:off x="5652120" y="4149080"/>
            <a:ext cx="9361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>
            <a:off x="5652120" y="4509120"/>
            <a:ext cx="9361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avokutnik 10"/>
          <p:cNvSpPr/>
          <p:nvPr/>
        </p:nvSpPr>
        <p:spPr>
          <a:xfrm>
            <a:off x="6948264" y="3717032"/>
            <a:ext cx="151216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Futur drugi</a:t>
            </a:r>
            <a:endParaRPr lang="hr-H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Imperativ	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Glagolske oblike kojima izričemo odnos govornika prema vršenju glagolske radnje nazivamo GLAGOLSKI NAČINI.</a:t>
            </a:r>
          </a:p>
          <a:p>
            <a:r>
              <a:rPr lang="hr-HR" sz="2800" dirty="0" smtClean="0"/>
              <a:t>Glagolski način kojim izričemo zapovijed i molba nazivamo IMPERATIV.</a:t>
            </a:r>
          </a:p>
          <a:p>
            <a:r>
              <a:rPr lang="hr-HR" sz="2800" dirty="0" smtClean="0"/>
              <a:t>1. -------              </a:t>
            </a:r>
            <a:r>
              <a:rPr lang="hr-HR" sz="2800" dirty="0" smtClean="0"/>
              <a:t>1. bojmo </a:t>
            </a:r>
            <a:r>
              <a:rPr lang="hr-HR" sz="2800" dirty="0" smtClean="0"/>
              <a:t>se</a:t>
            </a:r>
          </a:p>
          <a:p>
            <a:r>
              <a:rPr lang="hr-HR" sz="2800" dirty="0" smtClean="0"/>
              <a:t>2. </a:t>
            </a:r>
            <a:r>
              <a:rPr lang="hr-HR" sz="2800" dirty="0" smtClean="0"/>
              <a:t>boj </a:t>
            </a:r>
            <a:r>
              <a:rPr lang="hr-HR" sz="2800" dirty="0" smtClean="0"/>
              <a:t>se              2. </a:t>
            </a:r>
            <a:r>
              <a:rPr lang="hr-HR" sz="2800" dirty="0" smtClean="0"/>
              <a:t>bojte </a:t>
            </a:r>
            <a:r>
              <a:rPr lang="hr-HR" sz="2800" dirty="0" smtClean="0"/>
              <a:t>se</a:t>
            </a:r>
          </a:p>
          <a:p>
            <a:r>
              <a:rPr lang="hr-HR" sz="2800" dirty="0" smtClean="0"/>
              <a:t>3.neka se boji      3. neka se boje</a:t>
            </a:r>
            <a:endParaRPr lang="hr-HR" sz="28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Kondicional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/>
          <a:lstStyle/>
          <a:p>
            <a:r>
              <a:rPr lang="hr-HR" dirty="0" smtClean="0"/>
              <a:t>glagolski način kojim se izriče želja nazivamo KONDICIONAL.</a:t>
            </a:r>
          </a:p>
          <a:p>
            <a:r>
              <a:rPr lang="hr-HR" u="dbl" dirty="0" smtClean="0">
                <a:solidFill>
                  <a:srgbClr val="00B0F0"/>
                </a:solidFill>
              </a:rPr>
              <a:t>Biste</a:t>
            </a:r>
            <a:r>
              <a:rPr lang="hr-HR" dirty="0" smtClean="0"/>
              <a:t> li mi, molim vas, </a:t>
            </a:r>
            <a:r>
              <a:rPr lang="hr-HR" u="dbl" dirty="0" smtClean="0">
                <a:solidFill>
                  <a:srgbClr val="00B0F0"/>
                </a:solidFill>
              </a:rPr>
              <a:t>dodali</a:t>
            </a:r>
            <a:r>
              <a:rPr lang="hr-HR" dirty="0" smtClean="0"/>
              <a:t> čašu?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točno: Ja bih rado došao.</a:t>
            </a:r>
          </a:p>
          <a:p>
            <a:r>
              <a:rPr lang="hr-HR" dirty="0" smtClean="0"/>
              <a:t>netočno: </a:t>
            </a:r>
            <a:r>
              <a:rPr lang="hr-HR" strike="sngStrike" dirty="0" smtClean="0"/>
              <a:t>Ja bi došao.</a:t>
            </a:r>
          </a:p>
        </p:txBody>
      </p:sp>
      <p:cxnSp>
        <p:nvCxnSpPr>
          <p:cNvPr id="5" name="Ravni poveznik sa strelicom 4"/>
          <p:cNvCxnSpPr/>
          <p:nvPr/>
        </p:nvCxnSpPr>
        <p:spPr>
          <a:xfrm>
            <a:off x="1475656" y="3140968"/>
            <a:ext cx="180020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sa strelicom 6"/>
          <p:cNvCxnSpPr/>
          <p:nvPr/>
        </p:nvCxnSpPr>
        <p:spPr>
          <a:xfrm rot="10800000" flipV="1">
            <a:off x="3347864" y="3068960"/>
            <a:ext cx="165618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sa strelicom 12"/>
          <p:cNvCxnSpPr/>
          <p:nvPr/>
        </p:nvCxnSpPr>
        <p:spPr>
          <a:xfrm rot="5400000">
            <a:off x="3203848" y="414908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avokutnik 13"/>
          <p:cNvSpPr/>
          <p:nvPr/>
        </p:nvSpPr>
        <p:spPr>
          <a:xfrm>
            <a:off x="2123728" y="4437112"/>
            <a:ext cx="25202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KONDICIONAL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Vrste predikata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sz="2800" dirty="0" smtClean="0"/>
              <a:t>predikat je temeljni dio rečenice i rečenična jezgra.</a:t>
            </a:r>
          </a:p>
          <a:p>
            <a:r>
              <a:rPr lang="hr-HR" sz="2800" dirty="0" smtClean="0"/>
              <a:t>glagol je nositelj predikata i jezgra svake rečenice.</a:t>
            </a:r>
          </a:p>
          <a:p>
            <a:r>
              <a:rPr lang="hr-HR" sz="2800" dirty="0" smtClean="0"/>
              <a:t>predikat izrečen glagolom u nekoj glagolskoj osobi nazivamo GLAGOLSKI PREDIKAT.</a:t>
            </a:r>
          </a:p>
          <a:p>
            <a:pPr>
              <a:buNone/>
            </a:pPr>
            <a:r>
              <a:rPr lang="hr-HR" sz="2800" dirty="0" smtClean="0"/>
              <a:t>                             </a:t>
            </a:r>
            <a:r>
              <a:rPr lang="hr-HR" sz="2800" u="dbl" dirty="0" smtClean="0"/>
              <a:t>Čistim</a:t>
            </a:r>
            <a:r>
              <a:rPr lang="hr-HR" sz="2800" dirty="0" smtClean="0"/>
              <a:t> sobu.</a:t>
            </a:r>
          </a:p>
          <a:p>
            <a:r>
              <a:rPr lang="hr-HR" sz="2800" dirty="0" smtClean="0"/>
              <a:t>predikat izrečen POMOĆNIM GLAGOLOM BITI i IMENSKOM RIJEČJU nazivamo IMENSKI PREDIKAT.</a:t>
            </a:r>
          </a:p>
          <a:p>
            <a:pPr>
              <a:buNone/>
            </a:pPr>
            <a:r>
              <a:rPr lang="hr-HR" sz="2800" dirty="0" smtClean="0"/>
              <a:t>    Marko </a:t>
            </a:r>
            <a:r>
              <a:rPr lang="hr-HR" sz="2800" u="dbl" dirty="0" smtClean="0"/>
              <a:t>je učenik</a:t>
            </a:r>
            <a:r>
              <a:rPr lang="hr-HR" sz="2800" dirty="0" smtClean="0"/>
              <a:t>. On </a:t>
            </a:r>
            <a:r>
              <a:rPr lang="hr-HR" sz="2800" u="dbl" dirty="0" smtClean="0"/>
              <a:t>je vrijedan</a:t>
            </a:r>
            <a:r>
              <a:rPr lang="hr-HR" sz="2800" dirty="0" smtClean="0"/>
              <a:t>.  Olovka </a:t>
            </a:r>
            <a:r>
              <a:rPr lang="hr-HR" sz="2800" u="dbl" dirty="0" smtClean="0"/>
              <a:t>je moja</a:t>
            </a:r>
            <a:r>
              <a:rPr lang="hr-HR" sz="2800" dirty="0" smtClean="0"/>
              <a:t>.  Vi </a:t>
            </a:r>
            <a:r>
              <a:rPr lang="hr-HR" sz="2800" u="dbl" dirty="0" smtClean="0"/>
              <a:t>ste drugi</a:t>
            </a:r>
            <a:r>
              <a:rPr lang="hr-HR" sz="2800" dirty="0" smtClean="0"/>
              <a:t>.</a:t>
            </a:r>
            <a:endParaRPr lang="hr-HR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8640"/>
            <a:ext cx="8219256" cy="619268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 rot="2700194">
            <a:off x="-40605" y="2385146"/>
            <a:ext cx="91792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Napravio: David </a:t>
            </a:r>
            <a:r>
              <a:rPr lang="hr-HR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Šimara</a:t>
            </a:r>
            <a:r>
              <a:rPr lang="hr-H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6.b :D</a:t>
            </a:r>
            <a:endParaRPr lang="hr-H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Infinitiv</a:t>
            </a:r>
            <a:endPara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infinitiv je glagolski oblik tvoren nastavkom –ti ili –</a:t>
            </a:r>
            <a:r>
              <a:rPr lang="hr-HR" sz="2000" dirty="0" err="1" smtClean="0"/>
              <a:t>ći</a:t>
            </a:r>
            <a:r>
              <a:rPr lang="hr-HR" sz="2000" dirty="0" smtClean="0"/>
              <a:t>. Budući da ne određuje glagolsko vrijeme, lice i broj, nazivamo ga neodređenim glagolskim oblikom. </a:t>
            </a:r>
          </a:p>
          <a:p>
            <a:r>
              <a:rPr lang="hr-HR" sz="2000" dirty="0" err="1" smtClean="0"/>
              <a:t>mo</a:t>
            </a:r>
            <a:r>
              <a:rPr lang="hr-HR" sz="2000" dirty="0" smtClean="0"/>
              <a:t>-</a:t>
            </a:r>
            <a:r>
              <a:rPr lang="hr-HR" sz="2000" dirty="0" err="1" smtClean="0">
                <a:solidFill>
                  <a:srgbClr val="FF0000"/>
                </a:solidFill>
              </a:rPr>
              <a:t>ći</a:t>
            </a:r>
            <a:endParaRPr lang="hr-HR" sz="2000" dirty="0" smtClean="0">
              <a:solidFill>
                <a:srgbClr val="FF0000"/>
              </a:solidFill>
            </a:endParaRPr>
          </a:p>
          <a:p>
            <a:r>
              <a:rPr lang="hr-HR" sz="2000" dirty="0" smtClean="0"/>
              <a:t>nauči-</a:t>
            </a:r>
            <a:r>
              <a:rPr lang="hr-HR" sz="2000" dirty="0" smtClean="0">
                <a:solidFill>
                  <a:srgbClr val="FF0000"/>
                </a:solidFill>
              </a:rPr>
              <a:t>ti</a:t>
            </a:r>
          </a:p>
          <a:p>
            <a:r>
              <a:rPr lang="hr-HR" sz="2000" dirty="0" err="1" smtClean="0"/>
              <a:t>Eklogija</a:t>
            </a:r>
            <a:r>
              <a:rPr lang="hr-HR" sz="2000" dirty="0" smtClean="0"/>
              <a:t> nam </a:t>
            </a:r>
            <a:r>
              <a:rPr lang="hr-HR" sz="2000" dirty="0" smtClean="0">
                <a:solidFill>
                  <a:schemeClr val="tx2"/>
                </a:solidFill>
              </a:rPr>
              <a:t>pomaže </a:t>
            </a:r>
            <a:r>
              <a:rPr lang="hr-HR" sz="2000" dirty="0" smtClean="0">
                <a:solidFill>
                  <a:schemeClr val="accent6"/>
                </a:solidFill>
              </a:rPr>
              <a:t>spoznati</a:t>
            </a:r>
            <a:endParaRPr lang="hr-HR" sz="2000" dirty="0" smtClean="0"/>
          </a:p>
        </p:txBody>
      </p:sp>
      <p:cxnSp>
        <p:nvCxnSpPr>
          <p:cNvPr id="5" name="Ravni poveznik sa strelicom 4"/>
          <p:cNvCxnSpPr/>
          <p:nvPr/>
        </p:nvCxnSpPr>
        <p:spPr>
          <a:xfrm flipV="1">
            <a:off x="1763688" y="2924944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sa strelicom 7"/>
          <p:cNvCxnSpPr/>
          <p:nvPr/>
        </p:nvCxnSpPr>
        <p:spPr>
          <a:xfrm>
            <a:off x="1547664" y="2780928"/>
            <a:ext cx="72008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avokutnik 8"/>
          <p:cNvSpPr/>
          <p:nvPr/>
        </p:nvSpPr>
        <p:spPr>
          <a:xfrm>
            <a:off x="2339752" y="2708920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infinitivni nastavak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1691680" y="3933056"/>
            <a:ext cx="17281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3. lice jednine</a:t>
            </a:r>
            <a:endParaRPr lang="hr-HR" dirty="0"/>
          </a:p>
        </p:txBody>
      </p:sp>
      <p:cxnSp>
        <p:nvCxnSpPr>
          <p:cNvPr id="13" name="Ravni poveznik sa strelicom 12"/>
          <p:cNvCxnSpPr/>
          <p:nvPr/>
        </p:nvCxnSpPr>
        <p:spPr>
          <a:xfrm rot="5400000" flipH="1" flipV="1">
            <a:off x="2339752" y="3717032"/>
            <a:ext cx="21602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avokutnik 13"/>
          <p:cNvSpPr/>
          <p:nvPr/>
        </p:nvSpPr>
        <p:spPr>
          <a:xfrm>
            <a:off x="4355976" y="3861048"/>
            <a:ext cx="20162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infinitiv</a:t>
            </a:r>
            <a:endParaRPr lang="hr-HR" dirty="0"/>
          </a:p>
        </p:txBody>
      </p:sp>
      <p:cxnSp>
        <p:nvCxnSpPr>
          <p:cNvPr id="18" name="Ravni poveznik sa strelicom 17"/>
          <p:cNvCxnSpPr/>
          <p:nvPr/>
        </p:nvCxnSpPr>
        <p:spPr>
          <a:xfrm rot="10800000">
            <a:off x="4067944" y="3573016"/>
            <a:ext cx="72008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Glagoli po vidu</a:t>
            </a:r>
            <a:endParaRPr lang="hr-H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>
                <a:solidFill>
                  <a:schemeClr val="accent6"/>
                </a:solidFill>
              </a:rPr>
              <a:t>stiskati   </a:t>
            </a:r>
            <a:r>
              <a:rPr lang="hr-HR" sz="2000" dirty="0" smtClean="0"/>
              <a:t>-  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stisnuti</a:t>
            </a:r>
          </a:p>
          <a:p>
            <a:endParaRPr lang="hr-H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r-H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Glagole koji izriču radnju koja još nije izvršena nazivamo </a:t>
            </a:r>
            <a:r>
              <a:rPr lang="hr-HR" sz="2000" dirty="0" smtClean="0">
                <a:solidFill>
                  <a:srgbClr val="FF0000"/>
                </a:solidFill>
              </a:rPr>
              <a:t>nesvršeni glagoli.</a:t>
            </a:r>
            <a:endParaRPr lang="hr-HR" sz="2000" dirty="0" smtClean="0"/>
          </a:p>
          <a:p>
            <a:r>
              <a:rPr lang="hr-HR" sz="2000" dirty="0" smtClean="0"/>
              <a:t>Glagole koji izriču radnju koja je već izvršena nazivamo </a:t>
            </a:r>
            <a:r>
              <a:rPr lang="hr-HR" sz="2000" dirty="0" smtClean="0">
                <a:solidFill>
                  <a:srgbClr val="0070C0"/>
                </a:solidFill>
              </a:rPr>
              <a:t>svršeni glagoli.</a:t>
            </a:r>
            <a:endParaRPr lang="hr-HR" sz="2000" dirty="0" smtClean="0"/>
          </a:p>
          <a:p>
            <a:r>
              <a:rPr lang="hr-HR" sz="2000" dirty="0" smtClean="0"/>
              <a:t>obećati – obećavati</a:t>
            </a:r>
          </a:p>
          <a:p>
            <a:r>
              <a:rPr lang="hr-HR" sz="2000" dirty="0" smtClean="0"/>
              <a:t>Glagole koji izriču radnju koja se razlikuje samo po vidu nazivamo VIDSKI PAROVI.</a:t>
            </a:r>
          </a:p>
          <a:p>
            <a:r>
              <a:rPr lang="hr-HR" sz="2000" dirty="0" smtClean="0"/>
              <a:t>letjeti  -  sletjeti</a:t>
            </a:r>
            <a:endParaRPr lang="hr-HR" sz="2000" dirty="0"/>
          </a:p>
        </p:txBody>
      </p:sp>
      <p:sp>
        <p:nvSpPr>
          <p:cNvPr id="4" name="Pravokutnik 3"/>
          <p:cNvSpPr/>
          <p:nvPr/>
        </p:nvSpPr>
        <p:spPr>
          <a:xfrm>
            <a:off x="4139952" y="1700808"/>
            <a:ext cx="223224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Izvršena radnja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683568" y="2276872"/>
            <a:ext cx="187220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Radnja još traje</a:t>
            </a:r>
            <a:endParaRPr lang="hr-HR" dirty="0"/>
          </a:p>
        </p:txBody>
      </p:sp>
      <p:cxnSp>
        <p:nvCxnSpPr>
          <p:cNvPr id="9" name="Ravni poveznik sa strelicom 8"/>
          <p:cNvCxnSpPr/>
          <p:nvPr/>
        </p:nvCxnSpPr>
        <p:spPr>
          <a:xfrm rot="5400000" flipH="1" flipV="1">
            <a:off x="1079612" y="20248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sa strelicom 10"/>
          <p:cNvCxnSpPr/>
          <p:nvPr/>
        </p:nvCxnSpPr>
        <p:spPr>
          <a:xfrm rot="10800000">
            <a:off x="2843808" y="1844824"/>
            <a:ext cx="11521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sa strelicom 13"/>
          <p:cNvCxnSpPr/>
          <p:nvPr/>
        </p:nvCxnSpPr>
        <p:spPr>
          <a:xfrm rot="10800000" flipV="1">
            <a:off x="1403648" y="5013176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sa strelicom 15"/>
          <p:cNvCxnSpPr/>
          <p:nvPr/>
        </p:nvCxnSpPr>
        <p:spPr>
          <a:xfrm>
            <a:off x="1835696" y="5013176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Glagoli po prijelaznosti</a:t>
            </a:r>
            <a:endParaRPr lang="hr-H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čuvati, imati, promatrati – </a:t>
            </a:r>
            <a:r>
              <a:rPr lang="hr-HR" sz="2000" dirty="0" smtClean="0">
                <a:solidFill>
                  <a:srgbClr val="FF0000"/>
                </a:solidFill>
              </a:rPr>
              <a:t>KOGA? ŠTO?</a:t>
            </a:r>
          </a:p>
          <a:p>
            <a:r>
              <a:rPr lang="hr-HR" sz="2000" dirty="0" smtClean="0"/>
              <a:t>On promatra DJEVOJČICU.</a:t>
            </a:r>
          </a:p>
          <a:p>
            <a:r>
              <a:rPr lang="hr-HR" sz="2000" dirty="0" smtClean="0"/>
              <a:t>On promatra NJU.</a:t>
            </a:r>
          </a:p>
          <a:p>
            <a:r>
              <a:rPr lang="hr-HR" sz="2000" dirty="0" smtClean="0"/>
              <a:t>Glagolska radnja izravno prelazi na predmet radnje izrečen imenskom riječi.</a:t>
            </a:r>
          </a:p>
          <a:p>
            <a:r>
              <a:rPr lang="hr-HR" sz="2000" dirty="0" smtClean="0"/>
              <a:t> Glagole koji uza se MOGU IMATI IMENSKU RIJEČ U AKUZATIVU nazivamo PRIJELAZNI GLAGOLI.</a:t>
            </a:r>
          </a:p>
          <a:p>
            <a:r>
              <a:rPr lang="hr-HR" sz="2000" dirty="0" smtClean="0"/>
              <a:t>SJEDITI, VISJETI, IZGLEDATI – KOGA? ŠTO?</a:t>
            </a:r>
          </a:p>
          <a:p>
            <a:r>
              <a:rPr lang="hr-HR" sz="2000" dirty="0" smtClean="0"/>
              <a:t>Glagole koji uza se NE MOGU IMATI IMENSKU RIJEČ U AKUZATIVU nazivamo NEPRIJELAZNI GLAGOLI.</a:t>
            </a:r>
            <a:endParaRPr lang="hr-HR" sz="2000" dirty="0"/>
          </a:p>
        </p:txBody>
      </p:sp>
      <p:cxnSp>
        <p:nvCxnSpPr>
          <p:cNvPr id="5" name="Ravni poveznik 4"/>
          <p:cNvCxnSpPr/>
          <p:nvPr/>
        </p:nvCxnSpPr>
        <p:spPr>
          <a:xfrm>
            <a:off x="5220072" y="1772816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rot="5400000" flipH="1" flipV="1">
            <a:off x="5364088" y="1484784"/>
            <a:ext cx="50405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899592" y="2780928"/>
            <a:ext cx="61206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5400000">
            <a:off x="6731446" y="3068960"/>
            <a:ext cx="57685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>
            <a:off x="827584" y="3356992"/>
            <a:ext cx="61926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 rot="5400000">
            <a:off x="575556" y="3032956"/>
            <a:ext cx="57606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sa strelicom 19"/>
          <p:cNvCxnSpPr/>
          <p:nvPr/>
        </p:nvCxnSpPr>
        <p:spPr>
          <a:xfrm rot="10800000">
            <a:off x="2843808" y="2564904"/>
            <a:ext cx="122413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sa strelicom 21"/>
          <p:cNvCxnSpPr/>
          <p:nvPr/>
        </p:nvCxnSpPr>
        <p:spPr>
          <a:xfrm rot="10800000">
            <a:off x="3635896" y="2276872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23"/>
          <p:cNvCxnSpPr/>
          <p:nvPr/>
        </p:nvCxnSpPr>
        <p:spPr>
          <a:xfrm flipV="1">
            <a:off x="3995936" y="4077072"/>
            <a:ext cx="122413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25"/>
          <p:cNvCxnSpPr/>
          <p:nvPr/>
        </p:nvCxnSpPr>
        <p:spPr>
          <a:xfrm>
            <a:off x="4355976" y="4077072"/>
            <a:ext cx="86409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vni poveznik 27"/>
          <p:cNvCxnSpPr/>
          <p:nvPr/>
        </p:nvCxnSpPr>
        <p:spPr>
          <a:xfrm flipV="1">
            <a:off x="4427984" y="4149080"/>
            <a:ext cx="100811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vni poveznik 29"/>
          <p:cNvCxnSpPr/>
          <p:nvPr/>
        </p:nvCxnSpPr>
        <p:spPr>
          <a:xfrm>
            <a:off x="4211960" y="4077072"/>
            <a:ext cx="93610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Glagolski pridjevi i glagolske imenice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pridjeve nastale od glagola nazivamo glagolski pridjevi.</a:t>
            </a:r>
          </a:p>
          <a:p>
            <a:r>
              <a:rPr lang="hr-HR" sz="2000" dirty="0" smtClean="0"/>
              <a:t>glagolski pridjev radni izriče da subjekt radi, vrši radnju.</a:t>
            </a:r>
          </a:p>
          <a:p>
            <a:pPr>
              <a:buNone/>
            </a:pPr>
            <a:r>
              <a:rPr lang="hr-HR" sz="2000" dirty="0" smtClean="0"/>
              <a:t>        -o, -</a:t>
            </a:r>
            <a:r>
              <a:rPr lang="hr-HR" sz="2000" dirty="0" err="1" smtClean="0"/>
              <a:t>la</a:t>
            </a:r>
            <a:r>
              <a:rPr lang="hr-HR" sz="2000" dirty="0" smtClean="0"/>
              <a:t>, -</a:t>
            </a:r>
            <a:r>
              <a:rPr lang="hr-HR" sz="2000" dirty="0" err="1" smtClean="0"/>
              <a:t>lo</a:t>
            </a:r>
            <a:r>
              <a:rPr lang="hr-HR" sz="2000" dirty="0" smtClean="0"/>
              <a:t>: -li, -</a:t>
            </a:r>
            <a:r>
              <a:rPr lang="hr-HR" sz="2000" dirty="0" err="1" smtClean="0"/>
              <a:t>le</a:t>
            </a:r>
            <a:r>
              <a:rPr lang="hr-HR" sz="2000" dirty="0" smtClean="0"/>
              <a:t>, -</a:t>
            </a:r>
            <a:r>
              <a:rPr lang="hr-HR" sz="2000" dirty="0" err="1" smtClean="0"/>
              <a:t>la</a:t>
            </a:r>
            <a:endParaRPr lang="hr-HR" sz="2000" dirty="0" smtClean="0"/>
          </a:p>
          <a:p>
            <a:pPr>
              <a:buNone/>
            </a:pPr>
            <a:r>
              <a:rPr lang="hr-HR" sz="2000" dirty="0" smtClean="0"/>
              <a:t>                                         Baka je pekla kolače.</a:t>
            </a:r>
          </a:p>
          <a:p>
            <a:pPr>
              <a:buNone/>
            </a:pPr>
            <a:endParaRPr lang="hr-HR" sz="2000" dirty="0" smtClean="0"/>
          </a:p>
          <a:p>
            <a:endParaRPr lang="hr-HR" sz="2000" dirty="0" smtClean="0"/>
          </a:p>
          <a:p>
            <a:pPr>
              <a:buNone/>
            </a:pPr>
            <a:r>
              <a:rPr lang="hr-HR" sz="2000" dirty="0" smtClean="0"/>
              <a:t>      glagolski pridjev trpni izriče da subjekt trpi radnju.</a:t>
            </a:r>
          </a:p>
          <a:p>
            <a:pPr>
              <a:buNone/>
            </a:pPr>
            <a:r>
              <a:rPr lang="hr-HR" sz="2000" dirty="0" smtClean="0"/>
              <a:t>      -n, -na, -</a:t>
            </a:r>
            <a:r>
              <a:rPr lang="hr-HR" sz="2000" dirty="0" err="1" smtClean="0"/>
              <a:t>no</a:t>
            </a:r>
            <a:r>
              <a:rPr lang="hr-HR" sz="2000" dirty="0" smtClean="0"/>
              <a:t>: -</a:t>
            </a:r>
            <a:r>
              <a:rPr lang="hr-HR" sz="2000" dirty="0" err="1" smtClean="0"/>
              <a:t>ni</a:t>
            </a:r>
            <a:r>
              <a:rPr lang="hr-HR" sz="2000" dirty="0" smtClean="0"/>
              <a:t>, -</a:t>
            </a:r>
            <a:r>
              <a:rPr lang="hr-HR" sz="2000" dirty="0" err="1" smtClean="0"/>
              <a:t>ne</a:t>
            </a:r>
            <a:r>
              <a:rPr lang="hr-HR" sz="2000" dirty="0" smtClean="0"/>
              <a:t>, -</a:t>
            </a:r>
            <a:r>
              <a:rPr lang="hr-HR" sz="2000" dirty="0" err="1" smtClean="0"/>
              <a:t>na</a:t>
            </a:r>
            <a:endParaRPr lang="hr-HR" sz="2000" dirty="0" smtClean="0"/>
          </a:p>
          <a:p>
            <a:pPr>
              <a:buNone/>
            </a:pPr>
            <a:r>
              <a:rPr lang="hr-HR" sz="2000" dirty="0" smtClean="0"/>
              <a:t>                                            Kolač je pečen.</a:t>
            </a:r>
          </a:p>
          <a:p>
            <a:pPr>
              <a:buNone/>
            </a:pPr>
            <a:endParaRPr lang="hr-HR" sz="2000" dirty="0" smtClean="0"/>
          </a:p>
          <a:p>
            <a:pPr>
              <a:buNone/>
            </a:pPr>
            <a:r>
              <a:rPr lang="hr-HR" sz="2000" dirty="0" smtClean="0"/>
              <a:t>- glagolska imenica – </a:t>
            </a:r>
            <a:r>
              <a:rPr lang="hr-HR" sz="2000" dirty="0" err="1" smtClean="0"/>
              <a:t>imenica</a:t>
            </a:r>
            <a:r>
              <a:rPr lang="hr-HR" sz="2000" dirty="0" smtClean="0"/>
              <a:t> nastala od glagola: peći - pečenje</a:t>
            </a:r>
            <a:endParaRPr lang="hr-HR" sz="20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Prezent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prezent je sadašnje glagolsko vrijeme.</a:t>
            </a:r>
          </a:p>
          <a:p>
            <a:r>
              <a:rPr lang="hr-HR" dirty="0" err="1" smtClean="0"/>
              <a:t>npr</a:t>
            </a:r>
            <a:r>
              <a:rPr lang="hr-HR" dirty="0" smtClean="0"/>
              <a:t>. </a:t>
            </a:r>
            <a:r>
              <a:rPr lang="hr-HR" u="sng" dirty="0" smtClean="0"/>
              <a:t>Prelazim</a:t>
            </a:r>
            <a:r>
              <a:rPr lang="hr-HR" dirty="0" smtClean="0"/>
              <a:t> cestu, </a:t>
            </a:r>
            <a:r>
              <a:rPr lang="hr-HR" u="sng" dirty="0" smtClean="0"/>
              <a:t>hodam</a:t>
            </a:r>
            <a:r>
              <a:rPr lang="hr-HR" dirty="0" smtClean="0"/>
              <a:t> ravno.</a:t>
            </a:r>
          </a:p>
          <a:p>
            <a:r>
              <a:rPr lang="hr-HR" dirty="0" smtClean="0"/>
              <a:t>promjenu glagola po osobama nazivamo sprezanje ili konjugacija.</a:t>
            </a:r>
          </a:p>
          <a:p>
            <a:r>
              <a:rPr lang="hr-HR" dirty="0" smtClean="0"/>
              <a:t>glagoli biti i htjeti nazivaju se pomoćni glagoli jer pomoću njih tvorimo druge glagolske oblike.</a:t>
            </a:r>
          </a:p>
          <a:p>
            <a:endParaRPr lang="hr-HR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Perfekt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</p:spPr>
        <p:txBody>
          <a:bodyPr/>
          <a:lstStyle/>
          <a:p>
            <a:r>
              <a:rPr lang="hr-HR" dirty="0" smtClean="0"/>
              <a:t>složeno glagolsko vrijeme kojim izričemo glagolsku radnju u prošlosti nazivamo </a:t>
            </a:r>
            <a:r>
              <a:rPr lang="hr-HR" u="sng" dirty="0" smtClean="0"/>
              <a:t>prošlo vrijeme ili prefekt.</a:t>
            </a:r>
            <a:endParaRPr lang="hr-HR" dirty="0" smtClean="0"/>
          </a:p>
          <a:p>
            <a:r>
              <a:rPr lang="hr-HR" dirty="0" smtClean="0"/>
              <a:t>On </a:t>
            </a:r>
            <a:r>
              <a:rPr lang="hr-HR" u="sng" dirty="0" smtClean="0"/>
              <a:t>je htio </a:t>
            </a:r>
            <a:r>
              <a:rPr lang="hr-HR" dirty="0" smtClean="0"/>
              <a:t>platiti.         </a:t>
            </a:r>
            <a:r>
              <a:rPr lang="hr-HR" u="sng" dirty="0" smtClean="0"/>
              <a:t>Živio je </a:t>
            </a:r>
            <a:r>
              <a:rPr lang="hr-HR" dirty="0" smtClean="0"/>
              <a:t>na kraju grada.</a:t>
            </a:r>
          </a:p>
          <a:p>
            <a:r>
              <a:rPr lang="hr-HR" dirty="0" smtClean="0"/>
              <a:t>bio sam          bili smo</a:t>
            </a:r>
          </a:p>
          <a:p>
            <a:r>
              <a:rPr lang="hr-HR" dirty="0" smtClean="0"/>
              <a:t>bio si              bili ste</a:t>
            </a:r>
          </a:p>
          <a:p>
            <a:r>
              <a:rPr lang="hr-HR" dirty="0" smtClean="0"/>
              <a:t>bio je              bili su</a:t>
            </a:r>
            <a:endParaRPr lang="hr-HR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Aorist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aorist je prošlo svršeno glagolsko vrijeme koje se tvore od svršenih glagola.</a:t>
            </a:r>
          </a:p>
          <a:p>
            <a:r>
              <a:rPr lang="hr-HR" dirty="0" smtClean="0"/>
              <a:t>narisati</a:t>
            </a:r>
          </a:p>
          <a:p>
            <a:pPr>
              <a:buNone/>
            </a:pPr>
            <a:r>
              <a:rPr lang="hr-HR" dirty="0" smtClean="0"/>
              <a:t> jednina                       množina</a:t>
            </a:r>
          </a:p>
          <a:p>
            <a:pPr>
              <a:buNone/>
            </a:pPr>
            <a:r>
              <a:rPr lang="hr-HR" dirty="0" smtClean="0"/>
              <a:t>1. narisah                1. narisasmo</a:t>
            </a:r>
          </a:p>
          <a:p>
            <a:pPr>
              <a:buNone/>
            </a:pPr>
            <a:r>
              <a:rPr lang="hr-HR" dirty="0" smtClean="0"/>
              <a:t>2. narisa                  2. narisaste</a:t>
            </a:r>
          </a:p>
          <a:p>
            <a:pPr>
              <a:buNone/>
            </a:pPr>
            <a:r>
              <a:rPr lang="hr-HR" dirty="0" smtClean="0"/>
              <a:t>3. Narisa                 3. narisaše</a:t>
            </a:r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Imperfekt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imperfekt je prošlo nesvršeno glagolsko vrijeme koje se tvori od nesvršenih glagola.</a:t>
            </a:r>
          </a:p>
          <a:p>
            <a:pPr>
              <a:buNone/>
            </a:pPr>
            <a:r>
              <a:rPr lang="hr-HR" dirty="0" smtClean="0"/>
              <a:t> zvati</a:t>
            </a:r>
          </a:p>
          <a:p>
            <a:pPr>
              <a:buNone/>
            </a:pPr>
            <a:r>
              <a:rPr lang="hr-HR" dirty="0" smtClean="0"/>
              <a:t>    jednina                    množina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1. zvah                      1. zvasmo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2. zvaše                     2. zvaste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3. zvaše                     3. zvahu</a:t>
            </a:r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hnički">
  <a:themeElements>
    <a:clrScheme name="Tehnički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Izvorni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hnič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174</TotalTime>
  <Words>681</Words>
  <Application>Microsoft Office PowerPoint</Application>
  <PresentationFormat>Prikaz na zaslonu (4:3)</PresentationFormat>
  <Paragraphs>119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Tehnički</vt:lpstr>
      <vt:lpstr>Glagoli</vt:lpstr>
      <vt:lpstr>Infinitiv</vt:lpstr>
      <vt:lpstr>Glagoli po vidu</vt:lpstr>
      <vt:lpstr>Glagoli po prijelaznosti</vt:lpstr>
      <vt:lpstr>Glagolski pridjevi i glagolske imenice</vt:lpstr>
      <vt:lpstr>Prezent</vt:lpstr>
      <vt:lpstr>Perfekt</vt:lpstr>
      <vt:lpstr>Aorist</vt:lpstr>
      <vt:lpstr>Imperfekt</vt:lpstr>
      <vt:lpstr>Pluskvamperfekt</vt:lpstr>
      <vt:lpstr>Futur prvi</vt:lpstr>
      <vt:lpstr>Futur drugi</vt:lpstr>
      <vt:lpstr>Imperativ </vt:lpstr>
      <vt:lpstr>Kondicional</vt:lpstr>
      <vt:lpstr>Vrste predikata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Glagoli</dc:title>
  <dc:creator>korisnik</dc:creator>
  <cp:lastModifiedBy>zrinka</cp:lastModifiedBy>
  <cp:revision>22</cp:revision>
  <dcterms:created xsi:type="dcterms:W3CDTF">2011-05-10T12:54:02Z</dcterms:created>
  <dcterms:modified xsi:type="dcterms:W3CDTF">2011-08-22T22:07:41Z</dcterms:modified>
</cp:coreProperties>
</file>