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02" y="-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1.MŠ</c:v>
                </c:pt>
              </c:strCache>
            </c:strRef>
          </c:tx>
          <c:dLbls>
            <c:dLbl>
              <c:idx val="0"/>
              <c:layout>
                <c:manualLayout>
                  <c:x val="1.2345679012345694E-2"/>
                  <c:y val="-1.403016330447244E-2"/>
                </c:manualLayout>
              </c:layout>
              <c:showVal val="1"/>
            </c:dLbl>
            <c:showVal val="1"/>
          </c:dLbls>
          <c:cat>
            <c:strRef>
              <c:f>Sheet1!$A$2</c:f>
              <c:strCache>
                <c:ptCount val="1"/>
                <c:pt idx="0">
                  <c:v>Količina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225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2.MŠ</c:v>
                </c:pt>
              </c:strCache>
            </c:strRef>
          </c:tx>
          <c:dLbls>
            <c:dLbl>
              <c:idx val="0"/>
              <c:layout>
                <c:manualLayout>
                  <c:x val="6.172717993584145E-3"/>
                  <c:y val="-2.8060326608944881E-2"/>
                </c:manualLayout>
              </c:layout>
              <c:showVal val="1"/>
            </c:dLbl>
            <c:showVal val="1"/>
          </c:dLbls>
          <c:cat>
            <c:strRef>
              <c:f>Sheet1!$A$2</c:f>
              <c:strCache>
                <c:ptCount val="1"/>
                <c:pt idx="0">
                  <c:v>Količina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73.5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3.MŠ</c:v>
                </c:pt>
              </c:strCache>
            </c:strRef>
          </c:tx>
          <c:dLbls>
            <c:dLbl>
              <c:idx val="0"/>
              <c:layout>
                <c:manualLayout>
                  <c:x val="1.2345679012345694E-2"/>
                  <c:y val="-3.6478424591628374E-2"/>
                </c:manualLayout>
              </c:layout>
              <c:showVal val="1"/>
            </c:dLbl>
            <c:showVal val="1"/>
          </c:dLbls>
          <c:cat>
            <c:strRef>
              <c:f>Sheet1!$A$2</c:f>
              <c:strCache>
                <c:ptCount val="1"/>
                <c:pt idx="0">
                  <c:v>Količina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301.5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4.MŠ</c:v>
                </c:pt>
              </c:strCache>
            </c:strRef>
          </c:tx>
          <c:dLbls>
            <c:dLbl>
              <c:idx val="0"/>
              <c:layout>
                <c:manualLayout>
                  <c:x val="1.2345679012345694E-2"/>
                  <c:y val="-2.8060326608944881E-2"/>
                </c:manualLayout>
              </c:layout>
              <c:showVal val="1"/>
            </c:dLbl>
            <c:showVal val="1"/>
          </c:dLbls>
          <c:cat>
            <c:strRef>
              <c:f>Sheet1!$A$2</c:f>
              <c:strCache>
                <c:ptCount val="1"/>
                <c:pt idx="0">
                  <c:v>Količina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202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PŠ SL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Količina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PŠ DL</c:v>
                </c:pt>
              </c:strCache>
            </c:strRef>
          </c:tx>
          <c:dLbls>
            <c:dLbl>
              <c:idx val="0"/>
              <c:layout>
                <c:manualLayout>
                  <c:x val="1.3888888888888909E-2"/>
                  <c:y val="-2.2448261287155939E-2"/>
                </c:manualLayout>
              </c:layout>
              <c:showVal val="1"/>
            </c:dLbl>
            <c:showVal val="1"/>
          </c:dLbls>
          <c:cat>
            <c:strRef>
              <c:f>Sheet1!$A$2</c:f>
              <c:strCache>
                <c:ptCount val="1"/>
                <c:pt idx="0">
                  <c:v>Količina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28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PŠ BB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Količina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PŠ MM</c:v>
                </c:pt>
              </c:strCache>
            </c:strRef>
          </c:tx>
          <c:dLbls>
            <c:dLbl>
              <c:idx val="0"/>
              <c:layout>
                <c:manualLayout>
                  <c:x val="1.0802469135802484E-2"/>
                  <c:y val="-3.9284457252522886E-2"/>
                </c:manualLayout>
              </c:layout>
              <c:showVal val="1"/>
            </c:dLbl>
            <c:showVal val="1"/>
          </c:dLbls>
          <c:cat>
            <c:strRef>
              <c:f>Sheet1!$A$2</c:f>
              <c:strCache>
                <c:ptCount val="1"/>
                <c:pt idx="0">
                  <c:v>Količina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149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PŠ SČ</c:v>
                </c:pt>
              </c:strCache>
            </c:strRef>
          </c:tx>
          <c:dLbls>
            <c:dLbl>
              <c:idx val="0"/>
              <c:layout>
                <c:manualLayout>
                  <c:x val="1.3888888888888909E-2"/>
                  <c:y val="-1.6836195965366941E-2"/>
                </c:manualLayout>
              </c:layout>
              <c:showVal val="1"/>
            </c:dLbl>
            <c:showVal val="1"/>
          </c:dLbls>
          <c:cat>
            <c:strRef>
              <c:f>Sheet1!$A$2</c:f>
              <c:strCache>
                <c:ptCount val="1"/>
                <c:pt idx="0">
                  <c:v>Količina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PŠ SC</c:v>
                </c:pt>
              </c:strCache>
            </c:strRef>
          </c:tx>
          <c:dLbls>
            <c:dLbl>
              <c:idx val="0"/>
              <c:layout>
                <c:manualLayout>
                  <c:x val="1.3888888888888909E-2"/>
                  <c:y val="-1.9642228626261429E-2"/>
                </c:manualLayout>
              </c:layout>
              <c:showVal val="1"/>
            </c:dLbl>
            <c:showVal val="1"/>
          </c:dLbls>
          <c:cat>
            <c:strRef>
              <c:f>Sheet1!$A$2</c:f>
              <c:strCache>
                <c:ptCount val="1"/>
                <c:pt idx="0">
                  <c:v>Količina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PŠ DR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Količina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hape val="cylinder"/>
        <c:axId val="112981888"/>
        <c:axId val="112983424"/>
        <c:axId val="0"/>
      </c:bar3DChart>
      <c:catAx>
        <c:axId val="112981888"/>
        <c:scaling>
          <c:orientation val="minMax"/>
        </c:scaling>
        <c:axPos val="b"/>
        <c:tickLblPos val="nextTo"/>
        <c:crossAx val="112983424"/>
        <c:crosses val="autoZero"/>
        <c:auto val="1"/>
        <c:lblAlgn val="ctr"/>
        <c:lblOffset val="100"/>
      </c:catAx>
      <c:valAx>
        <c:axId val="112983424"/>
        <c:scaling>
          <c:orientation val="minMax"/>
        </c:scaling>
        <c:axPos val="l"/>
        <c:majorGridlines/>
        <c:numFmt formatCode="General" sourceLinked="1"/>
        <c:tickLblPos val="nextTo"/>
        <c:crossAx val="11298188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5.a</c:v>
                </c:pt>
              </c:strCache>
            </c:strRef>
          </c:tx>
          <c:dLbls>
            <c:dLbl>
              <c:idx val="0"/>
              <c:layout>
                <c:manualLayout>
                  <c:x val="9.2592592592592744E-3"/>
                  <c:y val="-3.0866359269839376E-2"/>
                </c:manualLayout>
              </c:layout>
              <c:showVal val="1"/>
            </c:dLbl>
            <c:showVal val="1"/>
          </c:dLbls>
          <c:cat>
            <c:strRef>
              <c:f>Sheet1!$A$2</c:f>
              <c:strCache>
                <c:ptCount val="1"/>
                <c:pt idx="0">
                  <c:v>Količina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56.5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5.b</c:v>
                </c:pt>
              </c:strCache>
            </c:strRef>
          </c:tx>
          <c:dLbls>
            <c:dLbl>
              <c:idx val="0"/>
              <c:layout>
                <c:manualLayout>
                  <c:x val="9.2592592592592483E-3"/>
                  <c:y val="-3.6478424591628346E-2"/>
                </c:manualLayout>
              </c:layout>
              <c:showVal val="1"/>
            </c:dLbl>
            <c:showVal val="1"/>
          </c:dLbls>
          <c:cat>
            <c:strRef>
              <c:f>Sheet1!$A$2</c:f>
              <c:strCache>
                <c:ptCount val="1"/>
                <c:pt idx="0">
                  <c:v>Količina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53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6.a</c:v>
                </c:pt>
              </c:strCache>
            </c:strRef>
          </c:tx>
          <c:dLbls>
            <c:dLbl>
              <c:idx val="0"/>
              <c:layout>
                <c:manualLayout>
                  <c:x val="1.0802469135802482E-2"/>
                  <c:y val="-2.5254293948050493E-2"/>
                </c:manualLayout>
              </c:layout>
              <c:showVal val="1"/>
            </c:dLbl>
            <c:showVal val="1"/>
          </c:dLbls>
          <c:cat>
            <c:strRef>
              <c:f>Sheet1!$A$2</c:f>
              <c:strCache>
                <c:ptCount val="1"/>
                <c:pt idx="0">
                  <c:v>Količina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6.b</c:v>
                </c:pt>
              </c:strCache>
            </c:strRef>
          </c:tx>
          <c:dLbls>
            <c:dLbl>
              <c:idx val="0"/>
              <c:layout>
                <c:manualLayout>
                  <c:x val="1.0802469135802482E-2"/>
                  <c:y val="-2.5254293948050392E-2"/>
                </c:manualLayout>
              </c:layout>
              <c:showVal val="1"/>
            </c:dLbl>
            <c:showVal val="1"/>
          </c:dLbls>
          <c:cat>
            <c:strRef>
              <c:f>Sheet1!$A$2</c:f>
              <c:strCache>
                <c:ptCount val="1"/>
                <c:pt idx="0">
                  <c:v>Količina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107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7.a</c:v>
                </c:pt>
              </c:strCache>
            </c:strRef>
          </c:tx>
          <c:dLbls>
            <c:dLbl>
              <c:idx val="0"/>
              <c:layout>
                <c:manualLayout>
                  <c:x val="1.2345679012345689E-2"/>
                  <c:y val="-8.9793045148623782E-2"/>
                </c:manualLayout>
              </c:layout>
              <c:showVal val="1"/>
            </c:dLbl>
            <c:showVal val="1"/>
          </c:dLbls>
          <c:cat>
            <c:strRef>
              <c:f>Sheet1!$A$2</c:f>
              <c:strCache>
                <c:ptCount val="1"/>
                <c:pt idx="0">
                  <c:v>Količina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182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7.b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Količina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7.c</c:v>
                </c:pt>
              </c:strCache>
            </c:strRef>
          </c:tx>
          <c:dLbls>
            <c:dLbl>
              <c:idx val="0"/>
              <c:layout>
                <c:manualLayout>
                  <c:x val="7.7160493827160594E-3"/>
                  <c:y val="-3.6478424591628242E-2"/>
                </c:manualLayout>
              </c:layout>
              <c:showVal val="1"/>
            </c:dLbl>
            <c:showVal val="1"/>
          </c:dLbls>
          <c:cat>
            <c:strRef>
              <c:f>Sheet1!$A$2</c:f>
              <c:strCache>
                <c:ptCount val="1"/>
                <c:pt idx="0">
                  <c:v>Količina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8.a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Količina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8.b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Količina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8.c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Količina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hape val="cylinder"/>
        <c:axId val="118006912"/>
        <c:axId val="118008448"/>
        <c:axId val="0"/>
      </c:bar3DChart>
      <c:catAx>
        <c:axId val="118006912"/>
        <c:scaling>
          <c:orientation val="minMax"/>
        </c:scaling>
        <c:axPos val="b"/>
        <c:tickLblPos val="nextTo"/>
        <c:crossAx val="118008448"/>
        <c:crosses val="autoZero"/>
        <c:auto val="1"/>
        <c:lblAlgn val="ctr"/>
        <c:lblOffset val="100"/>
      </c:catAx>
      <c:valAx>
        <c:axId val="118008448"/>
        <c:scaling>
          <c:orientation val="minMax"/>
          <c:max val="350"/>
        </c:scaling>
        <c:axPos val="l"/>
        <c:majorGridlines/>
        <c:numFmt formatCode="General" sourceLinked="1"/>
        <c:tickLblPos val="nextTo"/>
        <c:crossAx val="11800691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style val="4"/>
  <c:chart>
    <c:title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Količina (kg)</c:v>
                </c:pt>
              </c:strCache>
            </c:strRef>
          </c:tx>
          <c:dLbls>
            <c:dLbl>
              <c:idx val="0"/>
              <c:layout>
                <c:manualLayout>
                  <c:x val="2.6234567901234591E-2"/>
                  <c:y val="2.806032660894488E-3"/>
                </c:manualLayout>
              </c:layout>
              <c:showVal val="1"/>
            </c:dLbl>
            <c:dLbl>
              <c:idx val="1"/>
              <c:layout>
                <c:manualLayout>
                  <c:x val="4.938271604938279E-2"/>
                  <c:y val="-5.612065321788976E-3"/>
                </c:manualLayout>
              </c:layout>
              <c:showVal val="1"/>
            </c:dLbl>
            <c:dLbl>
              <c:idx val="2"/>
              <c:layout>
                <c:manualLayout>
                  <c:x val="3.8580246913580245E-2"/>
                  <c:y val="2.5721668919285292E-17"/>
                </c:manualLayout>
              </c:layout>
              <c:showVal val="1"/>
            </c:dLbl>
            <c:showVal val="1"/>
          </c:dLbls>
          <c:cat>
            <c:strRef>
              <c:f>Sheet1!$A$2:$A$4</c:f>
              <c:strCache>
                <c:ptCount val="3"/>
                <c:pt idx="0">
                  <c:v>Livić, Leona (4.MŠ)</c:v>
                </c:pt>
                <c:pt idx="1">
                  <c:v>Dujić, Luka (3.MŠ)</c:v>
                </c:pt>
                <c:pt idx="2">
                  <c:v>Rukavina, Andrija (7.a)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64</c:v>
                </c:pt>
                <c:pt idx="1">
                  <c:v>127.5</c:v>
                </c:pt>
                <c:pt idx="2">
                  <c:v>182</c:v>
                </c:pt>
              </c:numCache>
            </c:numRef>
          </c:val>
        </c:ser>
        <c:axId val="118028928"/>
        <c:axId val="118030720"/>
      </c:barChart>
      <c:catAx>
        <c:axId val="118028928"/>
        <c:scaling>
          <c:orientation val="minMax"/>
        </c:scaling>
        <c:axPos val="l"/>
        <c:tickLblPos val="nextTo"/>
        <c:crossAx val="118030720"/>
        <c:crosses val="autoZero"/>
        <c:auto val="1"/>
        <c:lblAlgn val="ctr"/>
        <c:lblOffset val="100"/>
      </c:catAx>
      <c:valAx>
        <c:axId val="118030720"/>
        <c:scaling>
          <c:orientation val="minMax"/>
        </c:scaling>
        <c:axPos val="b"/>
        <c:majorGridlines/>
        <c:numFmt formatCode="General" sourceLinked="1"/>
        <c:tickLblPos val="nextTo"/>
        <c:crossAx val="11802892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een-flow-background5.jpg"/>
          <p:cNvPicPr>
            <a:picLocks noChangeAspect="1"/>
          </p:cNvPicPr>
          <p:nvPr/>
        </p:nvPicPr>
        <p:blipFill>
          <a:blip r:embed="rId2"/>
          <a:srcRect t="38889"/>
          <a:stretch>
            <a:fillRect/>
          </a:stretch>
        </p:blipFill>
        <p:spPr>
          <a:xfrm>
            <a:off x="0" y="0"/>
            <a:ext cx="9144000" cy="3200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0"/>
            <a:ext cx="7772400" cy="1470025"/>
          </a:xfrm>
        </p:spPr>
        <p:txBody>
          <a:bodyPr>
            <a:normAutofit/>
          </a:bodyPr>
          <a:lstStyle/>
          <a:p>
            <a:r>
              <a:rPr lang="hr-HR" sz="4800" i="1" dirty="0" smtClean="0">
                <a:latin typeface="Bodoni MT" pitchFamily="18" charset="0"/>
              </a:rPr>
              <a:t>“Papirić ubaci i stablo spasi”</a:t>
            </a:r>
            <a:endParaRPr lang="hr-HR" sz="4800" i="1" dirty="0">
              <a:latin typeface="Bodoni MT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5105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doni MT" pitchFamily="18" charset="0"/>
                <a:ea typeface="+mj-ea"/>
                <a:cs typeface="+mj-cs"/>
              </a:rPr>
              <a:t>Batrina</a:t>
            </a:r>
            <a:r>
              <a:rPr kumimoji="0" lang="hr-HR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doni MT" pitchFamily="18" charset="0"/>
                <a:ea typeface="+mj-ea"/>
                <a:cs typeface="+mj-cs"/>
              </a:rPr>
              <a:t>, 1.</a:t>
            </a:r>
            <a:r>
              <a:rPr kumimoji="0" lang="hr-HR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doni MT" pitchFamily="18" charset="0"/>
                <a:ea typeface="+mj-ea"/>
                <a:cs typeface="+mj-cs"/>
              </a:rPr>
              <a:t> lipnja 2015. godine</a:t>
            </a:r>
            <a:endParaRPr kumimoji="0" lang="hr-HR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doni MT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/>
              <a:t>Razredna nastava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/>
              <a:t>Predmetna nastava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/>
              <a:t>Pojedinačni prvaci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r-HR" dirty="0" smtClean="0"/>
              <a:t>Pojedinačno najbolji po razredima (MŠ)</a:t>
            </a:r>
            <a:endParaRPr lang="hr-HR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3200"/>
                <a:gridCol w="2743200"/>
                <a:gridCol w="2743200"/>
              </a:tblGrid>
              <a:tr h="370840">
                <a:tc rowSpan="2"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hr-HR" b="1" dirty="0" smtClean="0"/>
                        <a:t>1. MŠ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Starčević, Izabela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29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/>
                        <a:t>Pekić, Andreja i Antonija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smtClean="0"/>
                        <a:t>119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2. MŠ</a:t>
                      </a:r>
                    </a:p>
                    <a:p>
                      <a:pPr algn="ctr"/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/>
                        <a:t>Livić, Gabriel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33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/>
                        <a:t>Eržen Lorena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21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3. MŠ</a:t>
                      </a:r>
                    </a:p>
                    <a:p>
                      <a:pPr algn="ctr"/>
                      <a:endParaRPr lang="hr-HR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/>
                        <a:t>Dujić, Luka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127,5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/>
                        <a:t>Grahovac, Lovro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29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4. MŠ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/>
                        <a:t>Livić, Leona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64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/>
                        <a:t>Bogdanović, Mirta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18</a:t>
                      </a:r>
                      <a:endParaRPr lang="hr-HR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r-HR" dirty="0" smtClean="0"/>
              <a:t>Pojedinačno najbolji po razredima (MŠ)</a:t>
            </a:r>
            <a:endParaRPr lang="hr-HR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3200"/>
                <a:gridCol w="2743200"/>
                <a:gridCol w="2743200"/>
              </a:tblGrid>
              <a:tr h="370840">
                <a:tc rowSpan="2"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hr-HR" b="1" dirty="0" smtClean="0"/>
                        <a:t>5.A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Pekić, Mihael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27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/>
                        <a:t>Stanković, Lea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12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5.B</a:t>
                      </a:r>
                    </a:p>
                    <a:p>
                      <a:pPr algn="ctr"/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/>
                        <a:t>Magdić, </a:t>
                      </a:r>
                      <a:r>
                        <a:rPr lang="hr-HR" b="1" dirty="0" err="1" smtClean="0"/>
                        <a:t>Apolonija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15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/>
                        <a:t>Filipović,</a:t>
                      </a:r>
                      <a:r>
                        <a:rPr lang="hr-HR" b="1" baseline="0" dirty="0" smtClean="0"/>
                        <a:t> Filip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14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6.B</a:t>
                      </a:r>
                    </a:p>
                    <a:p>
                      <a:pPr algn="ctr"/>
                      <a:endParaRPr lang="hr-HR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/>
                        <a:t>Jerbić, Leo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36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err="1" smtClean="0"/>
                        <a:t>Bogdanović</a:t>
                      </a:r>
                      <a:r>
                        <a:rPr lang="hr-HR" b="1" dirty="0" smtClean="0"/>
                        <a:t>, Veronika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9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7.A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/>
                        <a:t>Rukavina Andrija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182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7.C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/>
                        <a:t>Filipović, Mateja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13</a:t>
                      </a:r>
                      <a:endParaRPr lang="hr-HR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/>
              <a:t>Najbolja područna škola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hr-HR" b="1" dirty="0" smtClean="0">
                <a:latin typeface="Arial Black" pitchFamily="34" charset="0"/>
              </a:rPr>
              <a:t>PŠ </a:t>
            </a:r>
            <a:r>
              <a:rPr lang="hr-HR" b="1" dirty="0" err="1" smtClean="0">
                <a:latin typeface="Arial Black" pitchFamily="34" charset="0"/>
              </a:rPr>
              <a:t>Magić</a:t>
            </a:r>
            <a:r>
              <a:rPr lang="hr-HR" b="1" dirty="0" smtClean="0">
                <a:latin typeface="Arial Black" pitchFamily="34" charset="0"/>
              </a:rPr>
              <a:t> Mala </a:t>
            </a:r>
            <a:r>
              <a:rPr lang="hr-HR" b="1" dirty="0" smtClean="0">
                <a:latin typeface="Arial Black" pitchFamily="34" charset="0"/>
                <a:sym typeface="Wingdings" pitchFamily="2" charset="2"/>
              </a:rPr>
              <a:t> 149 kg</a:t>
            </a:r>
          </a:p>
          <a:p>
            <a:endParaRPr lang="hr-HR" dirty="0" smtClean="0">
              <a:sym typeface="Wingdings" pitchFamily="2" charset="2"/>
            </a:endParaRPr>
          </a:p>
          <a:p>
            <a:endParaRPr lang="hr-HR" dirty="0"/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609600" y="388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Škola ukupno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4400" b="1" i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1692,5 kg</a:t>
            </a:r>
            <a:endParaRPr kumimoji="0" lang="hr-HR" sz="44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150</Words>
  <Application>Microsoft Office PowerPoint</Application>
  <PresentationFormat>Prikaz na zaslonu (4:3)</PresentationFormat>
  <Paragraphs>70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Office Theme</vt:lpstr>
      <vt:lpstr>“Papirić ubaci i stablo spasi”</vt:lpstr>
      <vt:lpstr>Razredna nastava</vt:lpstr>
      <vt:lpstr>Predmetna nastava</vt:lpstr>
      <vt:lpstr>Pojedinačni prvaci</vt:lpstr>
      <vt:lpstr>Pojedinačno najbolji po razredima (MŠ)</vt:lpstr>
      <vt:lpstr>Pojedinačno najbolji po razredima (MŠ)</vt:lpstr>
      <vt:lpstr>Najbolja područna škola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Dragana</cp:lastModifiedBy>
  <cp:revision>17</cp:revision>
  <dcterms:created xsi:type="dcterms:W3CDTF">2006-08-16T00:00:00Z</dcterms:created>
  <dcterms:modified xsi:type="dcterms:W3CDTF">2015-06-05T08:28:11Z</dcterms:modified>
</cp:coreProperties>
</file>