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9" r:id="rId2"/>
    <p:sldMasterId id="2147483747" r:id="rId3"/>
  </p:sldMasterIdLst>
  <p:notesMasterIdLst>
    <p:notesMasterId r:id="rId58"/>
  </p:notesMasterIdLst>
  <p:sldIdLst>
    <p:sldId id="256" r:id="rId4"/>
    <p:sldId id="317" r:id="rId5"/>
    <p:sldId id="257" r:id="rId6"/>
    <p:sldId id="258" r:id="rId7"/>
    <p:sldId id="316" r:id="rId8"/>
    <p:sldId id="364" r:id="rId9"/>
    <p:sldId id="347" r:id="rId10"/>
    <p:sldId id="348" r:id="rId11"/>
    <p:sldId id="318" r:id="rId12"/>
    <p:sldId id="319" r:id="rId13"/>
    <p:sldId id="320" r:id="rId14"/>
    <p:sldId id="324" r:id="rId15"/>
    <p:sldId id="337" r:id="rId16"/>
    <p:sldId id="338" r:id="rId17"/>
    <p:sldId id="339" r:id="rId18"/>
    <p:sldId id="340" r:id="rId19"/>
    <p:sldId id="346" r:id="rId20"/>
    <p:sldId id="349" r:id="rId21"/>
    <p:sldId id="342" r:id="rId22"/>
    <p:sldId id="343" r:id="rId23"/>
    <p:sldId id="366" r:id="rId24"/>
    <p:sldId id="322" r:id="rId25"/>
    <p:sldId id="306" r:id="rId26"/>
    <p:sldId id="326" r:id="rId27"/>
    <p:sldId id="350" r:id="rId28"/>
    <p:sldId id="261" r:id="rId29"/>
    <p:sldId id="333" r:id="rId30"/>
    <p:sldId id="264" r:id="rId31"/>
    <p:sldId id="265" r:id="rId32"/>
    <p:sldId id="266" r:id="rId33"/>
    <p:sldId id="267" r:id="rId34"/>
    <p:sldId id="268" r:id="rId35"/>
    <p:sldId id="351" r:id="rId36"/>
    <p:sldId id="352" r:id="rId37"/>
    <p:sldId id="327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0" r:id="rId46"/>
    <p:sldId id="362" r:id="rId47"/>
    <p:sldId id="363" r:id="rId48"/>
    <p:sldId id="315" r:id="rId49"/>
    <p:sldId id="278" r:id="rId50"/>
    <p:sldId id="279" r:id="rId51"/>
    <p:sldId id="280" r:id="rId52"/>
    <p:sldId id="281" r:id="rId53"/>
    <p:sldId id="367" r:id="rId54"/>
    <p:sldId id="361" r:id="rId55"/>
    <p:sldId id="276" r:id="rId56"/>
    <p:sldId id="291" r:id="rId5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 varScale="1">
        <p:scale>
          <a:sx n="42" d="100"/>
          <a:sy n="42" d="100"/>
        </p:scale>
        <p:origin x="91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DAE05-18DE-48D3-8155-C875E8357180}" type="datetimeFigureOut">
              <a:rPr lang="hr-HR" smtClean="0"/>
              <a:pPr/>
              <a:t>4.5.2015.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F7BA2-684F-4CCF-91C8-D219B9283C2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654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F7BA2-684F-4CCF-91C8-D219B9283C2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4388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951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30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97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31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8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32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035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44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082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47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852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48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91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49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649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50</a:t>
            </a:fld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15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noProof="0" dirty="0" smtClean="0"/>
              <a:t>Cilj</a:t>
            </a:r>
            <a:r>
              <a:rPr lang="hr-HR" baseline="0" noProof="0" dirty="0" smtClean="0"/>
              <a:t> današnjega stručnog skupa je informiranje i upoznavanje članova (među)županijskog stručnog vijeća s ciljevima, planiranim tijekom i provedbom Cjelovite </a:t>
            </a:r>
            <a:r>
              <a:rPr lang="hr-HR" baseline="0" noProof="0" dirty="0" err="1" smtClean="0"/>
              <a:t>kurikularne</a:t>
            </a:r>
            <a:r>
              <a:rPr lang="hr-HR" baseline="0" noProof="0" dirty="0" smtClean="0"/>
              <a:t> reforme. Drugi cilj je stvaranje uvjeta za intenzivniju dvosmjernu komunikaciju između provoditelja reforme i baze, ali i između članova (M)ŽSV-a. Posebno važan cilj stručnog usavršavanja posvećenog </a:t>
            </a:r>
            <a:r>
              <a:rPr lang="hr-HR" baseline="0" noProof="0" dirty="0" err="1" smtClean="0"/>
              <a:t>kurikularnoj</a:t>
            </a:r>
            <a:r>
              <a:rPr lang="hr-HR" baseline="0" noProof="0" dirty="0" smtClean="0"/>
              <a:t> reformi u ovoj i godinama koje slijede jest osposobljavanje svih odgojno-obrazovnih radnika, prije svega za razumijevanje usvojenih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planiranih </a:t>
            </a:r>
            <a:r>
              <a:rPr lang="hr-HR" baseline="0" noProof="0" dirty="0" err="1" smtClean="0"/>
              <a:t>kurikulmskih</a:t>
            </a:r>
            <a:r>
              <a:rPr lang="hr-HR" baseline="0" noProof="0" dirty="0" smtClean="0"/>
              <a:t> i drugih dokumenata, kako bi se mogli aktivno uključiti u rad stručnih radnih skupina</a:t>
            </a:r>
            <a:r>
              <a:rPr lang="en-GB" baseline="0" noProof="0" dirty="0" smtClean="0"/>
              <a:t> </a:t>
            </a:r>
            <a:r>
              <a:rPr lang="en-GB" baseline="0" noProof="0" dirty="0" err="1" smtClean="0"/>
              <a:t>te</a:t>
            </a:r>
            <a:r>
              <a:rPr lang="hr-HR" baseline="0" noProof="0" dirty="0" smtClean="0"/>
              <a:t> u javnu raspravu. Srednjoročni cilj je osposobljavanje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pripremanje odgojno-obrazovnih radnika za eksperimentalnu primjenu, a potom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cjelovitu implementaciju</a:t>
            </a:r>
            <a:r>
              <a:rPr lang="en-GB" baseline="0" noProof="0" dirty="0" smtClean="0"/>
              <a:t> </a:t>
            </a:r>
            <a:r>
              <a:rPr lang="en-GB" baseline="0" noProof="0" dirty="0" err="1" smtClean="0"/>
              <a:t>kurikulumskih</a:t>
            </a:r>
            <a:r>
              <a:rPr lang="en-GB" baseline="0" noProof="0" dirty="0" smtClean="0"/>
              <a:t> </a:t>
            </a:r>
            <a:r>
              <a:rPr lang="en-GB" baseline="0" noProof="0" dirty="0" err="1" smtClean="0"/>
              <a:t>dokumenata</a:t>
            </a:r>
            <a:r>
              <a:rPr lang="hr-HR" baseline="0" noProof="0" dirty="0" smtClean="0"/>
              <a:t>. Dugoročni cilj, koji je ujedno važna mjera iz SOZT-a, jest stvaranje mreže za podršku u izradi </a:t>
            </a:r>
            <a:r>
              <a:rPr lang="hr-HR" baseline="0" noProof="0" dirty="0" err="1" smtClean="0"/>
              <a:t>kurikulumskih</a:t>
            </a:r>
            <a:r>
              <a:rPr lang="hr-HR" baseline="0" noProof="0" dirty="0" smtClean="0"/>
              <a:t> dokumenata i u cjelovitoj </a:t>
            </a:r>
            <a:r>
              <a:rPr lang="hr-HR" baseline="0" noProof="0" dirty="0" err="1" smtClean="0"/>
              <a:t>kurikularnoj</a:t>
            </a:r>
            <a:r>
              <a:rPr lang="hr-HR" baseline="0" noProof="0" dirty="0" smtClean="0"/>
              <a:t> reformi.</a:t>
            </a:r>
            <a:endParaRPr lang="hr-H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F7BA2-684F-4CCF-91C8-D219B9283C2D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810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noProof="0" dirty="0" smtClean="0">
                <a:latin typeface="Arial" pitchFamily="34" charset="0"/>
              </a:rPr>
              <a:t>Predavanje je podijeljeno u tri</a:t>
            </a:r>
            <a:r>
              <a:rPr lang="hr-HR" baseline="0" noProof="0" dirty="0" smtClean="0">
                <a:latin typeface="Arial" pitchFamily="34" charset="0"/>
              </a:rPr>
              <a:t> dijela: u prvom se objašnjava kontekst u kojemu se priprema I provodi </a:t>
            </a:r>
            <a:r>
              <a:rPr lang="hr-HR" baseline="0" noProof="0" dirty="0" err="1" smtClean="0">
                <a:latin typeface="Arial" pitchFamily="34" charset="0"/>
              </a:rPr>
              <a:t>kurikularna</a:t>
            </a:r>
            <a:r>
              <a:rPr lang="hr-HR" baseline="0" noProof="0" dirty="0" smtClean="0">
                <a:latin typeface="Arial" pitchFamily="34" charset="0"/>
              </a:rPr>
              <a:t> reforma, u drugom akcijski plan odnosno plan aktivnosti koje će se odvijati po pojedinim dionicama, a u trećem uloga glavnih nositelja u reformi. Na kraju predavanja možemo zajedno odgovoriti na pitanje je li </a:t>
            </a:r>
            <a:r>
              <a:rPr lang="hr-HR" baseline="0" noProof="0" dirty="0" err="1" smtClean="0">
                <a:latin typeface="Arial" pitchFamily="34" charset="0"/>
              </a:rPr>
              <a:t>kurikularna</a:t>
            </a:r>
            <a:r>
              <a:rPr lang="hr-HR" baseline="0" noProof="0" dirty="0" smtClean="0">
                <a:latin typeface="Arial" pitchFamily="34" charset="0"/>
              </a:rPr>
              <a:t> reforma nužnost, još jedna prilika ili još jedan neuspjeli pokušaj.</a:t>
            </a:r>
            <a:endParaRPr lang="hr-HR" noProof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09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noProof="0" dirty="0" smtClean="0">
                <a:latin typeface="Arial" pitchFamily="34" charset="0"/>
              </a:rPr>
              <a:t>Tko</a:t>
            </a:r>
            <a:r>
              <a:rPr lang="hr-HR" baseline="0" noProof="0" dirty="0" smtClean="0">
                <a:latin typeface="Arial" pitchFamily="34" charset="0"/>
              </a:rPr>
              <a:t> i kada je odlučio da je sustavu odgoja i obrazovanja u Hrvatskoj nužna cjelovita </a:t>
            </a:r>
            <a:r>
              <a:rPr lang="hr-HR" baseline="0" noProof="0" dirty="0" err="1" smtClean="0">
                <a:latin typeface="Arial" pitchFamily="34" charset="0"/>
              </a:rPr>
              <a:t>kurikularna</a:t>
            </a:r>
            <a:r>
              <a:rPr lang="hr-HR" baseline="0" noProof="0" dirty="0" smtClean="0">
                <a:latin typeface="Arial" pitchFamily="34" charset="0"/>
              </a:rPr>
              <a:t> reforma?</a:t>
            </a:r>
            <a:endParaRPr lang="hr-HR" noProof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37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noProof="0" dirty="0" smtClean="0"/>
              <a:t>U</a:t>
            </a:r>
            <a:r>
              <a:rPr lang="hr-HR" baseline="0" noProof="0" dirty="0" smtClean="0"/>
              <a:t> listopadu prošle godine Hrvatski je sabor usvojio Strategiju obrazovanja, znanosti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tehnologije. Tekst Strategije dostupan je u NN 124/2014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na internetskim stranicama Ministarstva znanosti, obrazovanja </a:t>
            </a:r>
            <a:r>
              <a:rPr lang="en-GB" baseline="0" noProof="0" dirty="0" err="1" smtClean="0"/>
              <a:t>i</a:t>
            </a:r>
            <a:r>
              <a:rPr lang="hr-HR" baseline="0" noProof="0" dirty="0" smtClean="0"/>
              <a:t> sporta.</a:t>
            </a:r>
            <a:endParaRPr lang="hr-H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F7BA2-684F-4CCF-91C8-D219B9283C2D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330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noProof="0" dirty="0" smtClean="0">
                <a:latin typeface="Arial" pitchFamily="34" charset="0"/>
              </a:rPr>
              <a:t>Za vaš svakodnevni rad u sustavu odgoja </a:t>
            </a:r>
            <a:r>
              <a:rPr lang="en-GB" noProof="0" dirty="0" err="1" smtClean="0">
                <a:latin typeface="Arial" pitchFamily="34" charset="0"/>
              </a:rPr>
              <a:t>i</a:t>
            </a:r>
            <a:r>
              <a:rPr lang="hr-HR" noProof="0" dirty="0" smtClean="0">
                <a:latin typeface="Arial" pitchFamily="34" charset="0"/>
              </a:rPr>
              <a:t> obrazovanja, a posebno za rad u budućnosti posebno su važna prva dva poglavlja Strategije. Prvo se odnosi na cjeloživotno</a:t>
            </a:r>
            <a:r>
              <a:rPr lang="hr-HR" baseline="0" noProof="0" dirty="0" smtClean="0">
                <a:latin typeface="Arial" pitchFamily="34" charset="0"/>
              </a:rPr>
              <a:t> učenje, a drugo na sve vrste </a:t>
            </a:r>
            <a:r>
              <a:rPr lang="en-GB" baseline="0" noProof="0" dirty="0" err="1" smtClean="0">
                <a:latin typeface="Arial" pitchFamily="34" charset="0"/>
              </a:rPr>
              <a:t>i</a:t>
            </a:r>
            <a:r>
              <a:rPr lang="hr-HR" baseline="0" noProof="0" dirty="0" smtClean="0">
                <a:latin typeface="Arial" pitchFamily="34" charset="0"/>
              </a:rPr>
              <a:t> razine obrazovanja</a:t>
            </a:r>
            <a:r>
              <a:rPr lang="en-GB" baseline="0" noProof="0" dirty="0" smtClean="0">
                <a:latin typeface="Arial" pitchFamily="34" charset="0"/>
              </a:rPr>
              <a:t>,</a:t>
            </a:r>
            <a:r>
              <a:rPr lang="hr-HR" baseline="0" noProof="0" dirty="0" smtClean="0">
                <a:latin typeface="Arial" pitchFamily="34" charset="0"/>
              </a:rPr>
              <a:t> od ranog </a:t>
            </a:r>
            <a:r>
              <a:rPr lang="en-GB" baseline="0" noProof="0" dirty="0" err="1" smtClean="0">
                <a:latin typeface="Arial" pitchFamily="34" charset="0"/>
              </a:rPr>
              <a:t>i</a:t>
            </a:r>
            <a:r>
              <a:rPr lang="hr-HR" baseline="0" noProof="0" dirty="0" smtClean="0">
                <a:latin typeface="Arial" pitchFamily="34" charset="0"/>
              </a:rPr>
              <a:t> predškolskog odgoja </a:t>
            </a:r>
            <a:r>
              <a:rPr lang="en-GB" baseline="0" noProof="0" dirty="0" err="1" smtClean="0">
                <a:latin typeface="Arial" pitchFamily="34" charset="0"/>
              </a:rPr>
              <a:t>i</a:t>
            </a:r>
            <a:r>
              <a:rPr lang="hr-HR" baseline="0" noProof="0" dirty="0" smtClean="0">
                <a:latin typeface="Arial" pitchFamily="34" charset="0"/>
              </a:rPr>
              <a:t> obrazovanja do visokoškolskog.</a:t>
            </a:r>
            <a:endParaRPr lang="hr-HR" noProof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5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0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5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2AECB-6873-4BC2-A43F-73D4D100D93E}" type="slidenum">
              <a:rPr 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7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avni podnaslov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8595" y="147233"/>
            <a:ext cx="2743200" cy="365125"/>
          </a:xfrm>
          <a:prstGeom prst="rect">
            <a:avLst/>
          </a:prstGeom>
        </p:spPr>
        <p:txBody>
          <a:bodyPr/>
          <a:lstStyle/>
          <a:p>
            <a:fld id="{67C78447-2103-468F-A011-24216C6C3B3E}" type="datetimeFigureOut">
              <a:rPr lang="hr-HR" smtClean="0"/>
              <a:pPr/>
              <a:t>4.5.2015.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236365" y="200564"/>
            <a:ext cx="2678538" cy="318981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67327" y="287236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cap="all"/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65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+bule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23636" y="1639455"/>
            <a:ext cx="10483274" cy="4433454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  <a:defRPr sz="2400" b="0" i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25945" y="675697"/>
            <a:ext cx="10363200" cy="640485"/>
          </a:xfrm>
          <a:prstGeom prst="rect">
            <a:avLst/>
          </a:prstGeom>
        </p:spPr>
        <p:txBody>
          <a:bodyPr/>
          <a:lstStyle>
            <a:lvl1pPr>
              <a:defRPr sz="2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78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e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23636" y="877456"/>
            <a:ext cx="10483274" cy="5195454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accent6">
                  <a:lumMod val="75000"/>
                </a:schemeClr>
              </a:buClr>
              <a:buFont typeface="Arial"/>
              <a:buChar char="•"/>
              <a:defRPr sz="2400" b="0" i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480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gi 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130737" y="1627910"/>
            <a:ext cx="9941359" cy="4063999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4000" b="1" i="0" cap="all">
                <a:solidFill>
                  <a:schemeClr val="bg1"/>
                </a:solidFill>
              </a:defRPr>
            </a:lvl1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230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01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ca+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152239" y="865910"/>
            <a:ext cx="8903854" cy="2851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166813" y="4294188"/>
            <a:ext cx="8566150" cy="169862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3400"/>
            </a:lvl1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1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+bule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88595" y="1472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u="none" cap="small">
                <a:solidFill>
                  <a:srgbClr val="FF6600"/>
                </a:solidFill>
              </a:defRPr>
            </a:lvl1pPr>
          </a:lstStyle>
          <a:p>
            <a:r>
              <a:rPr lang="ta-IN" dirty="0" smtClean="0"/>
              <a:t>05/05/2015</a:t>
            </a:r>
            <a:endParaRPr lang="hr-H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05279" y="200564"/>
            <a:ext cx="3047994" cy="318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l"/>
            <a:r>
              <a:rPr lang="ta-IN" dirty="0" smtClean="0"/>
              <a:t>cjelovita kurikularna reforma</a:t>
            </a:r>
            <a:endParaRPr lang="hr-H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32873" y="2119747"/>
            <a:ext cx="10335491" cy="317961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chemeClr val="accent6">
                  <a:lumMod val="75000"/>
                </a:schemeClr>
              </a:buClr>
              <a:buSzPct val="80000"/>
              <a:buFont typeface="Arial"/>
              <a:buChar char="•"/>
              <a:defRPr sz="2400"/>
            </a:lvl1pPr>
          </a:lstStyle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914399" y="952788"/>
            <a:ext cx="10363200" cy="640485"/>
          </a:xfrm>
          <a:prstGeom prst="rect">
            <a:avLst/>
          </a:prstGeom>
        </p:spPr>
        <p:txBody>
          <a:bodyPr/>
          <a:lstStyle>
            <a:lvl1pPr>
              <a:defRPr sz="2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23636" y="738909"/>
            <a:ext cx="10483274" cy="53340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="1" i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200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dine nabraja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309091" y="715818"/>
            <a:ext cx="8578273" cy="548409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="1" i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81000" y="727364"/>
            <a:ext cx="1766888" cy="5495636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2400" b="1" i="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r">
              <a:buFontTx/>
              <a:buNone/>
              <a:defRPr sz="2400" b="1" i="0">
                <a:solidFill>
                  <a:schemeClr val="accent6">
                    <a:lumMod val="75000"/>
                  </a:schemeClr>
                </a:solidFill>
              </a:defRPr>
            </a:lvl2pPr>
            <a:lvl3pPr marL="914400" indent="0" algn="r">
              <a:buFontTx/>
              <a:buNone/>
              <a:defRPr sz="2400" b="1" i="0">
                <a:solidFill>
                  <a:schemeClr val="accent6">
                    <a:lumMod val="75000"/>
                  </a:schemeClr>
                </a:solidFill>
              </a:defRPr>
            </a:lvl3pPr>
            <a:lvl4pPr marL="1371600" indent="0" algn="r">
              <a:buFontTx/>
              <a:buNone/>
              <a:defRPr sz="2400" b="1" i="0">
                <a:solidFill>
                  <a:schemeClr val="accent6">
                    <a:lumMod val="75000"/>
                  </a:schemeClr>
                </a:solidFill>
              </a:defRPr>
            </a:lvl4pPr>
            <a:lvl5pPr marL="1828800" indent="0" algn="r">
              <a:buFontTx/>
              <a:buNone/>
              <a:defRPr sz="2400" b="1" i="0"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ta-IN" dirty="0" smtClean="0"/>
              <a:t>Click to edit Master text styles</a:t>
            </a:r>
          </a:p>
          <a:p>
            <a:pPr lvl="1"/>
            <a:r>
              <a:rPr lang="ta-IN" dirty="0" smtClean="0"/>
              <a:t>Second level</a:t>
            </a:r>
          </a:p>
          <a:p>
            <a:pPr lvl="2"/>
            <a:r>
              <a:rPr lang="ta-IN" dirty="0" smtClean="0"/>
              <a:t>Third level</a:t>
            </a:r>
          </a:p>
          <a:p>
            <a:pPr lvl="3"/>
            <a:r>
              <a:rPr lang="ta-IN" dirty="0" smtClean="0"/>
              <a:t>Fourth level</a:t>
            </a:r>
          </a:p>
          <a:p>
            <a:pPr lvl="4"/>
            <a:r>
              <a:rPr lang="ta-IN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+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925945" y="675697"/>
            <a:ext cx="10363200" cy="640485"/>
          </a:xfrm>
          <a:prstGeom prst="rect">
            <a:avLst/>
          </a:prstGeom>
        </p:spPr>
        <p:txBody>
          <a:bodyPr/>
          <a:lstStyle>
            <a:lvl1pPr>
              <a:defRPr sz="2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8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23636" y="1639455"/>
            <a:ext cx="10483274" cy="443345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="1" i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a-IN" dirty="0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25945" y="675697"/>
            <a:ext cx="10363200" cy="640485"/>
          </a:xfrm>
          <a:prstGeom prst="rect">
            <a:avLst/>
          </a:prstGeom>
        </p:spPr>
        <p:txBody>
          <a:bodyPr/>
          <a:lstStyle>
            <a:lvl1pPr>
              <a:defRPr sz="2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88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1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71" r:id="rId2"/>
    <p:sldLayoutId id="2147483744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 cap="small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35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5000" b="1" i="0" kern="1200" cap="all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88595" y="1472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u="none" cap="small">
                <a:solidFill>
                  <a:srgbClr val="FF6600"/>
                </a:solidFill>
              </a:defRPr>
            </a:lvl1pPr>
          </a:lstStyle>
          <a:p>
            <a:r>
              <a:rPr lang="ta-IN" dirty="0" smtClean="0"/>
              <a:t>05/05/2015</a:t>
            </a:r>
            <a:endParaRPr lang="hr-H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05279" y="200564"/>
            <a:ext cx="3047994" cy="318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 cap="sm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l"/>
            <a:r>
              <a:rPr lang="ta-IN" dirty="0" smtClean="0"/>
              <a:t>cjelovita kurikularna reforma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27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73" r:id="rId3"/>
    <p:sldLayoutId id="2147483774" r:id="rId4"/>
    <p:sldLayoutId id="2147483775" r:id="rId5"/>
    <p:sldLayoutId id="2147483776" r:id="rId6"/>
    <p:sldLayoutId id="2147483777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52239" y="704274"/>
            <a:ext cx="8903854" cy="2851726"/>
          </a:xfrm>
        </p:spPr>
        <p:txBody>
          <a:bodyPr/>
          <a:lstStyle/>
          <a:p>
            <a:r>
              <a:rPr lang="ta-IN" dirty="0" smtClean="0"/>
              <a:t>CJELOVITA </a:t>
            </a:r>
            <a:br>
              <a:rPr lang="ta-IN" dirty="0" smtClean="0"/>
            </a:br>
            <a:r>
              <a:rPr lang="ta-IN" dirty="0" smtClean="0"/>
              <a:t>KURIKULARNA </a:t>
            </a:r>
            <a:br>
              <a:rPr lang="ta-IN" dirty="0" smtClean="0"/>
            </a:br>
            <a:r>
              <a:rPr lang="ta-IN" dirty="0" smtClean="0"/>
              <a:t>REFORMA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01450" y="3959368"/>
            <a:ext cx="8566150" cy="136308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a-IN" dirty="0" smtClean="0"/>
              <a:t>Stručni skupovi za voditelje </a:t>
            </a:r>
            <a:r>
              <a:rPr lang="ta-IN" smtClean="0"/>
              <a:t>(među)županijskih </a:t>
            </a:r>
            <a:r>
              <a:rPr lang="ta-IN" dirty="0" smtClean="0"/>
              <a:t>stručnih vijeća</a:t>
            </a:r>
          </a:p>
          <a:p>
            <a:pPr>
              <a:lnSpc>
                <a:spcPct val="120000"/>
              </a:lnSpc>
            </a:pPr>
            <a:endParaRPr lang="ta-IN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00727" y="5945910"/>
            <a:ext cx="4872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a-IN" b="1" dirty="0" smtClean="0">
                <a:solidFill>
                  <a:schemeClr val="accent6">
                    <a:lumMod val="75000"/>
                  </a:schemeClr>
                </a:solidFill>
              </a:rPr>
              <a:t>svibanj 2015. 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309091" y="1030189"/>
            <a:ext cx="8578273" cy="54840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hr-HR" dirty="0" smtClean="0">
                <a:latin typeface="Calibri" panose="020F0502020204030204" pitchFamily="34" charset="0"/>
              </a:rPr>
              <a:t>J</a:t>
            </a:r>
            <a:r>
              <a:rPr lang="ta-IN" dirty="0" smtClean="0">
                <a:latin typeface="Calibri" panose="020F0502020204030204" pitchFamily="34" charset="0"/>
              </a:rPr>
              <a:t>edinstvena osnovna osmogodišnja</a:t>
            </a:r>
            <a:r>
              <a:rPr lang="hr-HR" dirty="0" smtClean="0">
                <a:latin typeface="Calibri" panose="020F0502020204030204" pitchFamily="34" charset="0"/>
              </a:rPr>
              <a:t> </a:t>
            </a:r>
            <a:r>
              <a:rPr lang="ta-IN" dirty="0" smtClean="0">
                <a:latin typeface="Calibri" panose="020F0502020204030204" pitchFamily="34" charset="0"/>
              </a:rPr>
              <a:t>škola </a:t>
            </a:r>
          </a:p>
          <a:p>
            <a:pPr>
              <a:spcAft>
                <a:spcPts val="1200"/>
              </a:spcAft>
            </a:pPr>
            <a:r>
              <a:rPr lang="ta-IN" dirty="0">
                <a:latin typeface="Calibri" panose="020F0502020204030204" pitchFamily="34" charset="0"/>
              </a:rPr>
              <a:t>Č</a:t>
            </a:r>
            <a:r>
              <a:rPr lang="ta-IN" dirty="0" smtClean="0">
                <a:latin typeface="Calibri" panose="020F0502020204030204" pitchFamily="34" charset="0"/>
              </a:rPr>
              <a:t>etverogodišnja gimnazija</a:t>
            </a:r>
            <a:endParaRPr lang="ta-IN" dirty="0"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ta-IN" dirty="0" smtClean="0">
                <a:latin typeface="Calibri" panose="020F0502020204030204" pitchFamily="34" charset="0"/>
              </a:rPr>
              <a:t>Usmjereno srednjoškolsko obrazovanje</a:t>
            </a:r>
            <a:endParaRPr lang="hr-HR" dirty="0"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ta-IN" dirty="0" smtClean="0">
                <a:latin typeface="Calibri" panose="020F0502020204030204" pitchFamily="34" charset="0"/>
              </a:rPr>
              <a:t>Četverogodišnja gimnazija</a:t>
            </a:r>
            <a:endParaRPr lang="hr-HR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04091" y="902161"/>
            <a:ext cx="1766888" cy="5495636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ta-IN" dirty="0" smtClean="0"/>
              <a:t>1958.</a:t>
            </a:r>
          </a:p>
          <a:p>
            <a:pPr>
              <a:lnSpc>
                <a:spcPct val="140000"/>
              </a:lnSpc>
            </a:pPr>
            <a:endParaRPr lang="ta-IN" dirty="0" smtClean="0"/>
          </a:p>
          <a:p>
            <a:pPr>
              <a:lnSpc>
                <a:spcPct val="140000"/>
              </a:lnSpc>
            </a:pPr>
            <a:r>
              <a:rPr lang="ta-IN" dirty="0" smtClean="0"/>
              <a:t>1977.</a:t>
            </a:r>
          </a:p>
          <a:p>
            <a:pPr>
              <a:lnSpc>
                <a:spcPct val="140000"/>
              </a:lnSpc>
            </a:pPr>
            <a:r>
              <a:rPr lang="ta-IN" dirty="0" smtClean="0"/>
              <a:t>1991.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12948" y="238539"/>
            <a:ext cx="11088721" cy="6400097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1958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Nastavni plan i program za osnovnu  </a:t>
            </a:r>
            <a:r>
              <a:rPr lang="hr-HR" sz="2300" dirty="0" smtClean="0">
                <a:latin typeface="Calibri" panose="020F0502020204030204" pitchFamily="34" charset="0"/>
              </a:rPr>
              <a:t>školu                                                       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1972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Opći nastavni plan za osnovnu školu                                           </a:t>
            </a:r>
            <a:r>
              <a:rPr lang="hr-HR" sz="2300" dirty="0" smtClean="0">
                <a:latin typeface="Calibri" panose="020F0502020204030204" pitchFamily="34" charset="0"/>
              </a:rPr>
              <a:t>     </a:t>
            </a:r>
            <a:r>
              <a:rPr lang="ta-IN" sz="2300" dirty="0" smtClean="0">
                <a:latin typeface="Calibri" panose="020F0502020204030204" pitchFamily="34" charset="0"/>
              </a:rPr>
              <a:t>    </a:t>
            </a:r>
            <a:r>
              <a:rPr lang="hr-HR" sz="2300" dirty="0" smtClean="0">
                <a:latin typeface="Calibri" panose="020F0502020204030204" pitchFamily="34" charset="0"/>
              </a:rPr>
              <a:t> 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1974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Osnove nastavnog plana i programa za srednjoškolsko obrazovanje u SR</a:t>
            </a:r>
            <a:r>
              <a:rPr lang="en-GB" sz="2300" dirty="0" smtClean="0">
                <a:latin typeface="Calibri" panose="020F0502020204030204" pitchFamily="34" charset="0"/>
              </a:rPr>
              <a:t> </a:t>
            </a:r>
            <a:r>
              <a:rPr lang="ta-IN" sz="2300" dirty="0" smtClean="0">
                <a:latin typeface="Calibri" panose="020F0502020204030204" pitchFamily="34" charset="0"/>
              </a:rPr>
              <a:t>Hrvatskoj</a:t>
            </a:r>
            <a:endParaRPr lang="en-GB" sz="2300" dirty="0" smtClean="0"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1990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Plan i program odgoja i osnovnog obrazovanja    </a:t>
            </a:r>
            <a:r>
              <a:rPr lang="hr-HR" sz="2300" dirty="0" smtClean="0">
                <a:latin typeface="Calibri" panose="020F0502020204030204" pitchFamily="34" charset="0"/>
              </a:rPr>
              <a:t>   </a:t>
            </a:r>
            <a:r>
              <a:rPr lang="ta-IN" sz="2300" dirty="0" smtClean="0">
                <a:latin typeface="Calibri" panose="020F0502020204030204" pitchFamily="34" charset="0"/>
              </a:rPr>
              <a:t>         </a:t>
            </a:r>
            <a:endParaRPr lang="hr-HR" sz="2300" dirty="0" smtClean="0"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1991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Nastavni plan osnovnog školstva </a:t>
            </a:r>
            <a:r>
              <a:rPr lang="sv-SE" sz="2300" dirty="0" smtClean="0">
                <a:latin typeface="Calibri" panose="020F0502020204030204" pitchFamily="34" charset="0"/>
              </a:rPr>
              <a:t>(</a:t>
            </a:r>
            <a:r>
              <a:rPr lang="ta-IN" sz="2300" dirty="0" smtClean="0">
                <a:latin typeface="Calibri" panose="020F0502020204030204" pitchFamily="34" charset="0"/>
              </a:rPr>
              <a:t>inovirani</a:t>
            </a:r>
            <a:r>
              <a:rPr lang="sv-SE" sz="2300" dirty="0" smtClean="0">
                <a:latin typeface="Calibri" panose="020F0502020204030204" pitchFamily="34" charset="0"/>
              </a:rPr>
              <a:t>)</a:t>
            </a:r>
            <a:r>
              <a:rPr lang="ta-IN" sz="2300" dirty="0" smtClean="0">
                <a:latin typeface="Calibri" panose="020F0502020204030204" pitchFamily="34" charset="0"/>
              </a:rPr>
              <a:t> </a:t>
            </a:r>
            <a:endParaRPr lang="hr-HR" sz="2300" dirty="0" smtClean="0"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1994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Nastavni program za gimnazije                                                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              </a:t>
            </a:r>
            <a:endParaRPr lang="hr-HR" sz="23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1995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Okvirni nastavni plan i program za razrednu i predmetnu nastavu za osnovne škole </a:t>
            </a:r>
            <a:r>
              <a:rPr lang="en-GB" sz="2300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300" dirty="0">
                <a:latin typeface="Calibri" panose="020F0502020204030204" pitchFamily="34" charset="0"/>
              </a:rPr>
              <a:t> </a:t>
            </a:r>
            <a:r>
              <a:rPr lang="en-GB" sz="2300" dirty="0" smtClean="0">
                <a:latin typeface="Calibri" panose="020F0502020204030204" pitchFamily="34" charset="0"/>
              </a:rPr>
              <a:t>          </a:t>
            </a:r>
            <a:r>
              <a:rPr lang="ta-IN" sz="2300" dirty="0" smtClean="0">
                <a:latin typeface="Calibri" panose="020F0502020204030204" pitchFamily="34" charset="0"/>
              </a:rPr>
              <a:t>u Republici Hrvatskoj    </a:t>
            </a:r>
            <a:endParaRPr lang="hr-HR" sz="2300" dirty="0" smtClean="0"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1993.-1998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latin typeface="Calibri" panose="020F0502020204030204" pitchFamily="34" charset="0"/>
              </a:rPr>
              <a:t>Nastavni planovi i okvirni programi za pojedina područja strukovnog </a:t>
            </a:r>
            <a:r>
              <a:rPr lang="en-GB" sz="2300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300" dirty="0">
                <a:latin typeface="Calibri" panose="020F0502020204030204" pitchFamily="34" charset="0"/>
              </a:rPr>
              <a:t> </a:t>
            </a:r>
            <a:r>
              <a:rPr lang="en-GB" sz="2300" dirty="0" smtClean="0">
                <a:latin typeface="Calibri" panose="020F0502020204030204" pitchFamily="34" charset="0"/>
              </a:rPr>
              <a:t>                     </a:t>
            </a:r>
            <a:r>
              <a:rPr lang="ta-IN" sz="2300" dirty="0" smtClean="0">
                <a:latin typeface="Calibri" panose="020F0502020204030204" pitchFamily="34" charset="0"/>
              </a:rPr>
              <a:t>obrazovanja                                                                             </a:t>
            </a:r>
            <a:r>
              <a:rPr lang="hr-HR" sz="2300" dirty="0" smtClean="0">
                <a:latin typeface="Calibri" panose="020F0502020204030204" pitchFamily="34" charset="0"/>
              </a:rPr>
              <a:t>                 </a:t>
            </a:r>
            <a:r>
              <a:rPr lang="ta-IN" sz="2300" dirty="0" smtClean="0">
                <a:latin typeface="Calibri" panose="020F0502020204030204" pitchFamily="34" charset="0"/>
              </a:rPr>
              <a:t>   </a:t>
            </a:r>
            <a:endParaRPr lang="en-GB" sz="2300" dirty="0" smtClean="0"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</a:rPr>
              <a:t>2006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Nastavni plan i program za osnovnu školu       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          </a:t>
            </a:r>
            <a:endParaRPr lang="hr-HR" sz="23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2011.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Standardi zanimanja, standard</a:t>
            </a: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kvalifikacija, strukovni kurikulumi (13 sektora, 28 </a:t>
            </a:r>
            <a:endParaRPr lang="hr-HR" sz="23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hr-HR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         </a:t>
            </a:r>
            <a:r>
              <a:rPr lang="ta-IN" sz="23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zanimanja)</a:t>
            </a:r>
            <a:endParaRPr lang="en-US" sz="23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0060" y="367956"/>
            <a:ext cx="1928091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40000"/>
              </a:lnSpc>
            </a:pPr>
            <a:endParaRPr lang="ta-IN" sz="2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lnSpc>
                <a:spcPct val="140000"/>
              </a:lnSpc>
            </a:pPr>
            <a:endParaRPr lang="ta-IN" sz="21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36104" y="2729948"/>
            <a:ext cx="781879" cy="6096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noFill/>
            </a:endParaRPr>
          </a:p>
        </p:txBody>
      </p:sp>
      <p:sp>
        <p:nvSpPr>
          <p:cNvPr id="5" name="Oval 4"/>
          <p:cNvSpPr/>
          <p:nvPr/>
        </p:nvSpPr>
        <p:spPr>
          <a:xfrm>
            <a:off x="616228" y="4141303"/>
            <a:ext cx="1557129" cy="735497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noFill/>
            </a:endParaRPr>
          </a:p>
        </p:txBody>
      </p:sp>
      <p:sp>
        <p:nvSpPr>
          <p:cNvPr id="6" name="Oval 5"/>
          <p:cNvSpPr/>
          <p:nvPr/>
        </p:nvSpPr>
        <p:spPr>
          <a:xfrm>
            <a:off x="626200" y="5201656"/>
            <a:ext cx="781879" cy="6096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96419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061467" y="2804188"/>
            <a:ext cx="9941359" cy="2887720"/>
          </a:xfrm>
        </p:spPr>
        <p:txBody>
          <a:bodyPr/>
          <a:lstStyle/>
          <a:p>
            <a:r>
              <a:rPr lang="ta-IN" dirty="0" smtClean="0"/>
              <a:t>jesu li promjene nužne?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59548"/>
              </p:ext>
            </p:extLst>
          </p:nvPr>
        </p:nvGraphicFramePr>
        <p:xfrm>
          <a:off x="2351088" y="1484313"/>
          <a:ext cx="7632700" cy="4152902"/>
        </p:xfrm>
        <a:graphic>
          <a:graphicData uri="http://schemas.openxmlformats.org/drawingml/2006/table">
            <a:tbl>
              <a:tblPr/>
              <a:tblGrid>
                <a:gridCol w="1656680"/>
                <a:gridCol w="1834232"/>
                <a:gridCol w="2070100"/>
                <a:gridCol w="2071688"/>
              </a:tblGrid>
              <a:tr h="1231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PISA 2012.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MATEMATIČKA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PISMENOST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PRIRODOSLOVNA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PISMENOST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ČITALAČKA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PISMENOST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RANG RH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40/65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34/65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35/65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BODOVI HR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PROSJEK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501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NAJBOLJI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613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580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RAZLIKA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-119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-79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-74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ISPOD RAZINE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29,9%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17,2%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18,6%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RAZINA 5 I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Calibri"/>
                        </a:rPr>
                        <a:t>4,4%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666" y="676727"/>
            <a:ext cx="10363200" cy="640485"/>
          </a:xfrm>
          <a:prstGeom prst="rect">
            <a:avLst/>
          </a:prstGeom>
        </p:spPr>
        <p:txBody>
          <a:bodyPr/>
          <a:lstStyle/>
          <a:p>
            <a:r>
              <a:rPr lang="hr-HR" cap="none" dirty="0" smtClean="0"/>
              <a:t>Rezultati PISA ispitivanja</a:t>
            </a:r>
            <a:endParaRPr lang="hr-HR" cap="none" dirty="0"/>
          </a:p>
        </p:txBody>
      </p:sp>
    </p:spTree>
    <p:extLst>
      <p:ext uri="{BB962C8B-B14F-4D97-AF65-F5344CB8AC3E}">
        <p14:creationId xmlns:p14="http://schemas.microsoft.com/office/powerpoint/2010/main" val="350744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14060"/>
            <a:ext cx="10363200" cy="640485"/>
          </a:xfrm>
        </p:spPr>
        <p:txBody>
          <a:bodyPr/>
          <a:lstStyle/>
          <a:p>
            <a:r>
              <a:rPr lang="ta-IN" dirty="0" smtClean="0"/>
              <a:t>primjer zadatka 2. razine, pisa 2012. (nije rješilo 30% naših učenika i učenica)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1523999"/>
            <a:ext cx="10480921" cy="4939465"/>
          </a:xfrm>
        </p:spPr>
        <p:txBody>
          <a:bodyPr/>
          <a:lstStyle/>
          <a:p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BICIKLISTICA HELENA</a:t>
            </a:r>
          </a:p>
          <a:p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Helena je nedavno dobila novi bicikl. On ima mjerač brzine koji se nalazi na upravljaču. Mjerač brzine može reći Heleni koliki je put prešla i kolika je bila prosječna brzina tijekom vožnje.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Pitanje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Tijekom jedne vožnje Helena je prešla 4 km u prvih 10 minuta i potom 2 km u idućih 5 minuta.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ta-IN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a-IN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Koja je od sljedećih tvrdnji točna?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A Helenina prosječna brzina je bila veća u prvih 10 minuta nego u sljedećih 5 minuta.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 Helenina prosječna brzina u prvih 10 minuta i u sljedećih 5 minuta je bila ista.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 Helenina prosječna brzina u prvih 10 minuta je bila manja od one u sljedećih 5 minuta.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D Na temelju pruženih informacija se ne može ništa reći o Heleninoj prosječnoj brzini.</a:t>
            </a:r>
          </a:p>
          <a:p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24596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dirty="0" smtClean="0"/>
              <a:t>primjer zadatka 6. razine, pisa 2012. (rješilo 2% naših učenika i učenica)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Helena je nedavno dobila novi bicikl. On ima mjerač brzine koji se nalazi na upravljaču. Mjerač brzine Heleni pokazuje koliki je put prešla i kolika je bila prosječna brzina tijekom vožnje.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hr-HR" sz="22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Helena je vozila bicikl od kuće do rijeke koja je udaljena 4 km. Tamo je stigla za 9 minuta. Natrag je vozila kraćim putem od 3 km. Za to joj je trebalo samo 6 minuta.</a:t>
            </a:r>
          </a:p>
          <a:p>
            <a:endParaRPr lang="hr-HR" sz="22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Koja je bila Helenina prosječna brzina u km/h tijekom vožnje od kuće do rijeke i natrag?</a:t>
            </a:r>
          </a:p>
          <a:p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Prosječna brzina vožnje: ......................... km/h</a:t>
            </a:r>
          </a:p>
          <a:p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780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dirty="0" smtClean="0"/>
              <a:t>primjer zadatka iz ispita državne mature iz biologije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1639455"/>
            <a:ext cx="10483274" cy="3138607"/>
          </a:xfrm>
        </p:spPr>
        <p:txBody>
          <a:bodyPr/>
          <a:lstStyle/>
          <a:p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51.4. Navedite dvije mjere koje smanjuju rizik oboljevanja od spolno prenosivih bolesti:</a:t>
            </a:r>
            <a:endParaRPr lang="ta-IN" b="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Mjera: _________________________</a:t>
            </a:r>
          </a:p>
          <a:p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Mjera</a:t>
            </a:r>
            <a:r>
              <a:rPr lang="ta-IN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_________________________</a:t>
            </a:r>
            <a:endParaRPr lang="ta-IN" b="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a-IN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eaLnBrk="0" hangingPunct="0">
              <a:lnSpc>
                <a:spcPct val="80000"/>
              </a:lnSpc>
              <a:spcBef>
                <a:spcPts val="700"/>
              </a:spcBef>
              <a:buClr>
                <a:schemeClr val="accent6">
                  <a:lumMod val="75000"/>
                </a:schemeClr>
              </a:buClr>
              <a:buSzPct val="100000"/>
              <a:buFont typeface="Arial"/>
              <a:buChar char="•"/>
              <a:defRPr/>
            </a:pP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32,3% </a:t>
            </a:r>
            <a:r>
              <a:rPr lang="hr-HR" b="0" dirty="0"/>
              <a:t>PRISTUPNIKA ODGOVARA TOČNO </a:t>
            </a:r>
          </a:p>
          <a:p>
            <a:pPr marL="457200" indent="-457200" eaLnBrk="0" hangingPunct="0">
              <a:lnSpc>
                <a:spcPct val="80000"/>
              </a:lnSpc>
              <a:spcBef>
                <a:spcPts val="700"/>
              </a:spcBef>
              <a:buClr>
                <a:schemeClr val="accent6">
                  <a:lumMod val="75000"/>
                </a:schemeClr>
              </a:buClr>
              <a:buSzPct val="100000"/>
              <a:buFont typeface="Arial"/>
              <a:buChar char="•"/>
              <a:defRPr/>
            </a:pP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43,3% </a:t>
            </a:r>
            <a:r>
              <a:rPr lang="hr-HR" b="0" dirty="0"/>
              <a:t>GIMNAZIJALACA ODGOVARA TOČNO</a:t>
            </a:r>
            <a:endParaRPr lang="hr-HR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hr-HR" b="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hr-HR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63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Koliko je stanovnika imala Hrvatska 31. ožujka 2001. godine u ponoć ako je gustoća naseljenosti bila 78,5 stan./km</a:t>
            </a:r>
            <a:r>
              <a:rPr lang="hr-HR" baseline="30000" dirty="0" smtClean="0"/>
              <a:t>2</a:t>
            </a:r>
            <a:r>
              <a:rPr lang="hr-HR" dirty="0" smtClean="0"/>
              <a:t>, a površina Hrvatske 56 594 km</a:t>
            </a:r>
            <a:r>
              <a:rPr lang="hr-HR" baseline="30000" dirty="0" smtClean="0"/>
              <a:t>2</a:t>
            </a:r>
            <a:r>
              <a:rPr lang="hr-HR" dirty="0" smtClean="0"/>
              <a:t>?</a:t>
            </a:r>
          </a:p>
          <a:p>
            <a:r>
              <a:rPr lang="hr-HR" u="sng" dirty="0" smtClean="0">
                <a:solidFill>
                  <a:schemeClr val="accent6">
                    <a:lumMod val="75000"/>
                  </a:schemeClr>
                </a:solidFill>
              </a:rPr>
              <a:t>44,5 % </a:t>
            </a:r>
            <a:r>
              <a:rPr lang="hr-HR" u="sng" dirty="0" smtClean="0"/>
              <a:t>pristupnika nije odgovorilo</a:t>
            </a:r>
          </a:p>
          <a:p>
            <a:r>
              <a:rPr lang="hr-HR" dirty="0" smtClean="0"/>
              <a:t>14,4 %  pristupnika upisalo netočan odgovor</a:t>
            </a:r>
          </a:p>
          <a:p>
            <a:r>
              <a:rPr lang="hr-HR" dirty="0" smtClean="0"/>
              <a:t>40,9 % pristupnika točno </a:t>
            </a:r>
            <a:r>
              <a:rPr lang="hr-HR" dirty="0"/>
              <a:t>odgovorilo 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8895" y="703514"/>
            <a:ext cx="10764285" cy="640485"/>
          </a:xfrm>
        </p:spPr>
        <p:txBody>
          <a:bodyPr>
            <a:noAutofit/>
          </a:bodyPr>
          <a:lstStyle/>
          <a:p>
            <a:r>
              <a:rPr lang="hr-HR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PRIMJER ZADATKA IZ ISPITA DRŽAVNE MATURE IZ </a:t>
            </a:r>
            <a:r>
              <a:rPr lang="hr-HR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GEOGRAFIJE</a:t>
            </a:r>
            <a:r>
              <a:rPr lang="ta-IN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 2010.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400576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560242"/>
            <a:ext cx="10363200" cy="640485"/>
          </a:xfrm>
        </p:spPr>
        <p:txBody>
          <a:bodyPr/>
          <a:lstStyle/>
          <a:p>
            <a:r>
              <a:rPr lang="ta-IN" sz="3600" dirty="0" smtClean="0"/>
              <a:t>ocjene iz matematike</a:t>
            </a:r>
            <a:endParaRPr lang="en-US" sz="3600" dirty="0"/>
          </a:p>
        </p:txBody>
      </p:sp>
      <p:graphicFrame>
        <p:nvGraphicFramePr>
          <p:cNvPr id="3" name="Group 9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339053"/>
              </p:ext>
            </p:extLst>
          </p:nvPr>
        </p:nvGraphicFramePr>
        <p:xfrm>
          <a:off x="1974272" y="1513321"/>
          <a:ext cx="8135939" cy="4203701"/>
        </p:xfrm>
        <a:graphic>
          <a:graphicData uri="http://schemas.openxmlformats.org/drawingml/2006/table">
            <a:tbl>
              <a:tblPr/>
              <a:tblGrid>
                <a:gridCol w="1015430"/>
                <a:gridCol w="1018207"/>
                <a:gridCol w="1016819"/>
                <a:gridCol w="1016819"/>
                <a:gridCol w="1018208"/>
                <a:gridCol w="1015429"/>
                <a:gridCol w="1016819"/>
                <a:gridCol w="1018208"/>
              </a:tblGrid>
              <a:tr h="647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3. Razred</a:t>
                      </a:r>
                    </a:p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OŠ</a:t>
                      </a:r>
                      <a:endParaRPr kumimoji="0" lang="hr-H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5. Razred OŠ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7. Razred</a:t>
                      </a:r>
                    </a:p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OŠ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1.Razred SŠ</a:t>
                      </a:r>
                      <a:endParaRPr kumimoji="0" lang="hr-H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2. Razred SŠ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3. Razred SŠ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4. Razred SŠ</a:t>
                      </a:r>
                      <a:endParaRPr kumimoji="0" lang="hr-H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M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4,05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3,41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3,24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2,94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2,94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2,96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3,08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SD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0,975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1,106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1,151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0,997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1,021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1,039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1,085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8047">
                        <a:alpha val="50000"/>
                      </a:srgbClr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Dovoljan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9,0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27,5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36,5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43,3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44,4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44,8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40,3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Dobar</a:t>
                      </a: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18,1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25,9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22,9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28,9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Vrlo dobar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31,8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25,2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20,4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18,2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17,5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18,1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Odličan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34" charset="-1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Times New Roman" pitchFamily="18" charset="0"/>
                        </a:rPr>
                        <a:t>41,1</a:t>
                      </a:r>
                      <a:endParaRPr kumimoji="0" lang="hr-H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21,4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20,2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9,6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319088" marR="0" lvl="0" indent="-3190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  <a:cs typeface="Arial" charset="0"/>
                        </a:rPr>
                        <a:t>15,0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80624" y="3304212"/>
            <a:ext cx="8304054" cy="1343210"/>
          </a:xfrm>
          <a:prstGeom prst="rect">
            <a:avLst/>
          </a:prstGeom>
          <a:noFill/>
          <a:ln w="25400" cap="flat" cmpd="sng" algn="ctr">
            <a:solidFill>
              <a:srgbClr val="D3481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5925" y="6003759"/>
            <a:ext cx="1161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Jokić i Ristić Dedić (2014): Ocjene u obrazovanju RH, Interni izvještaj za MZOS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5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716818" y="630042"/>
            <a:ext cx="247072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dirty="0">
                <a:latin typeface=""/>
              </a:rPr>
              <a:t>Pedagozi osnovnih škola </a:t>
            </a:r>
            <a:r>
              <a:rPr lang="en-US" dirty="0">
                <a:latin typeface=""/>
              </a:rPr>
              <a:t>g</a:t>
            </a:r>
            <a:r>
              <a:rPr lang="hr-HR" dirty="0" smtClean="0">
                <a:latin typeface=""/>
              </a:rPr>
              <a:t>rada </a:t>
            </a:r>
            <a:r>
              <a:rPr lang="hr-HR" dirty="0">
                <a:latin typeface=""/>
              </a:rPr>
              <a:t>Zagreba, Ristić Dedić i Jokić (2014): O učenju</a:t>
            </a:r>
            <a:endParaRPr lang="en-US" dirty="0">
              <a:latin typeface="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111" y="660514"/>
            <a:ext cx="6003158" cy="5353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97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I</a:t>
            </a:r>
            <a:r>
              <a:rPr lang="hr-HR" dirty="0" smtClean="0"/>
              <a:t>nformiranje i upoznavanje voditelja (M)ŽSV s ciljevima, planiranim tijekom i provedbom Cjelovite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/>
              <a:t>kurikularne reforme</a:t>
            </a:r>
          </a:p>
          <a:p>
            <a:r>
              <a:rPr lang="en-US" dirty="0"/>
              <a:t>D</a:t>
            </a:r>
            <a:r>
              <a:rPr lang="hr-HR" dirty="0" smtClean="0"/>
              <a:t>vosmjerna komunikacija</a:t>
            </a:r>
          </a:p>
          <a:p>
            <a:r>
              <a:rPr lang="en-US" dirty="0"/>
              <a:t>P</a:t>
            </a:r>
            <a:r>
              <a:rPr lang="hr-HR" dirty="0" smtClean="0"/>
              <a:t>ripremanje voditelja </a:t>
            </a:r>
            <a:r>
              <a:rPr lang="hr-HR" cap="small" dirty="0" smtClean="0"/>
              <a:t>(</a:t>
            </a:r>
            <a:r>
              <a:rPr lang="ta-IN" cap="small" dirty="0" smtClean="0"/>
              <a:t>m</a:t>
            </a:r>
            <a:r>
              <a:rPr lang="hr-HR" cap="small" dirty="0" smtClean="0"/>
              <a:t>)</a:t>
            </a:r>
            <a:r>
              <a:rPr lang="ta-IN" cap="small" dirty="0" smtClean="0"/>
              <a:t>žsv</a:t>
            </a:r>
            <a:r>
              <a:rPr lang="hr-HR" cap="small" dirty="0" smtClean="0"/>
              <a:t> </a:t>
            </a:r>
            <a:r>
              <a:rPr lang="hr-HR" dirty="0" smtClean="0"/>
              <a:t>za diseminaciju informacija i stručno usavršavanje članova </a:t>
            </a:r>
            <a:r>
              <a:rPr lang="hr-HR" cap="small" dirty="0"/>
              <a:t>(</a:t>
            </a:r>
            <a:r>
              <a:rPr lang="ta-IN" cap="small" dirty="0"/>
              <a:t>m</a:t>
            </a:r>
            <a:r>
              <a:rPr lang="hr-HR" cap="small" dirty="0"/>
              <a:t>)</a:t>
            </a:r>
            <a:r>
              <a:rPr lang="ta-IN" cap="small" dirty="0"/>
              <a:t>žsv</a:t>
            </a:r>
            <a:r>
              <a:rPr lang="hr-HR" cap="small" dirty="0"/>
              <a:t> </a:t>
            </a:r>
            <a:endParaRPr lang="hr-HR" dirty="0" smtClean="0"/>
          </a:p>
          <a:p>
            <a:r>
              <a:rPr lang="en-US" dirty="0"/>
              <a:t>O</a:t>
            </a:r>
            <a:r>
              <a:rPr lang="hr-HR" dirty="0" smtClean="0"/>
              <a:t>sposobljavanje za razumijevanje dokumenata</a:t>
            </a:r>
          </a:p>
          <a:p>
            <a:r>
              <a:rPr lang="en-US" dirty="0"/>
              <a:t>O</a:t>
            </a:r>
            <a:r>
              <a:rPr lang="hr-HR" dirty="0" smtClean="0"/>
              <a:t>sposobljavanje za informirano sudjelovanje u javnoj raspravi</a:t>
            </a:r>
          </a:p>
          <a:p>
            <a:r>
              <a:rPr lang="en-US" dirty="0"/>
              <a:t>P</a:t>
            </a:r>
            <a:r>
              <a:rPr lang="hr-HR" dirty="0" smtClean="0"/>
              <a:t>riprema za implementaciju kurikulumskih dokumenata u praksi</a:t>
            </a:r>
          </a:p>
          <a:p>
            <a:r>
              <a:rPr lang="en-US" dirty="0"/>
              <a:t>S</a:t>
            </a:r>
            <a:r>
              <a:rPr lang="hr-HR" dirty="0" smtClean="0"/>
              <a:t>tvaranje mreže za podršku</a:t>
            </a:r>
            <a:endParaRPr lang="hr-HR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dirty="0" smtClean="0"/>
              <a:t>ciljevi stručnih skupova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4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639617" y="6102588"/>
            <a:ext cx="69139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 sz="1600" dirty="0">
                <a:latin typeface="Corbel" pitchFamily="34" charset="0"/>
              </a:rPr>
              <a:t>Pedagozi osnovnih škola Grada Zagreba, Ristić Dedić i Jokić (2014): O učenju</a:t>
            </a:r>
            <a:endParaRPr lang="en-US" sz="1600" dirty="0">
              <a:latin typeface="Corbe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63552" y="2060850"/>
            <a:ext cx="7056785" cy="2952326"/>
            <a:chOff x="539552" y="1556794"/>
            <a:chExt cx="7056785" cy="2952326"/>
          </a:xfrm>
        </p:grpSpPr>
        <p:sp>
          <p:nvSpPr>
            <p:cNvPr id="7" name="Rectangle 5"/>
            <p:cNvSpPr txBox="1">
              <a:spLocks noChangeArrowheads="1"/>
            </p:cNvSpPr>
            <p:nvPr/>
          </p:nvSpPr>
          <p:spPr>
            <a:xfrm>
              <a:off x="1692288" y="1556794"/>
              <a:ext cx="5904049" cy="67666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a-IN" sz="2800" dirty="0" smtClean="0">
                  <a:solidFill>
                    <a:schemeClr val="accent6">
                      <a:lumMod val="75000"/>
                    </a:schemeClr>
                  </a:solidFill>
                  <a:latin typeface="Corbel" pitchFamily="34" charset="0"/>
                </a:rPr>
                <a:t>Više volim zadatke</a:t>
              </a:r>
              <a:endParaRPr lang="hr-HR" sz="2800" dirty="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endParaRPr>
            </a:p>
          </p:txBody>
        </p:sp>
        <p:cxnSp>
          <p:nvCxnSpPr>
            <p:cNvPr id="8" name="Straight Arrow Connector 7"/>
            <p:cNvCxnSpPr>
              <a:stCxn id="7" idx="2"/>
            </p:cNvCxnSpPr>
            <p:nvPr/>
          </p:nvCxnSpPr>
          <p:spPr>
            <a:xfrm flipH="1">
              <a:off x="3203848" y="2233463"/>
              <a:ext cx="1440464" cy="907507"/>
            </a:xfrm>
            <a:prstGeom prst="straightConnector1">
              <a:avLst/>
            </a:prstGeom>
            <a:ln>
              <a:solidFill>
                <a:srgbClr val="8A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44009" y="2233463"/>
              <a:ext cx="1440160" cy="907507"/>
            </a:xfrm>
            <a:prstGeom prst="straightConnector1">
              <a:avLst/>
            </a:prstGeom>
            <a:ln>
              <a:solidFill>
                <a:srgbClr val="8A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5"/>
            <p:cNvSpPr txBox="1">
              <a:spLocks noChangeArrowheads="1"/>
            </p:cNvSpPr>
            <p:nvPr/>
          </p:nvSpPr>
          <p:spPr bwMode="auto">
            <a:xfrm>
              <a:off x="539552" y="3192810"/>
              <a:ext cx="3888433" cy="1316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19088" indent="-319088" algn="l" rtl="0" eaLnBrk="0" fontAlgn="base" hangingPunct="0">
                <a:spcBef>
                  <a:spcPts val="7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itchFamily="2" charset="2"/>
                <a:buChar char=""/>
                <a:defRPr sz="29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39763" indent="-273050" algn="l" rtl="0" eaLnBrk="0" fontAlgn="base" hangingPunct="0">
                <a:spcBef>
                  <a:spcPts val="55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"/>
                <a:defRPr sz="2600">
                  <a:solidFill>
                    <a:schemeClr val="tx1"/>
                  </a:solidFill>
                  <a:latin typeface="+mn-lt"/>
                </a:defRPr>
              </a:lvl2pPr>
              <a:lvl3pPr marL="914400" indent="-228600" algn="l" rtl="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chemeClr val="accent2"/>
                </a:buClr>
                <a:buSzPct val="75000"/>
                <a:buFont typeface="Wingdings" pitchFamily="2" charset="2"/>
                <a:buChar char="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3716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A28E6A"/>
                </a:buClr>
                <a:buSzPct val="7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8288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956251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860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956251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7432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956251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2004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956251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57600" indent="-228600" algn="l" rtl="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956251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hr-HR" sz="2800" kern="0" dirty="0" smtClean="0">
                  <a:solidFill>
                    <a:schemeClr val="accent6">
                      <a:lumMod val="75000"/>
                    </a:schemeClr>
                  </a:solidFill>
                </a:rPr>
                <a:t>O</a:t>
              </a:r>
              <a:r>
                <a:rPr lang="ta-IN" sz="2800" kern="0" dirty="0" smtClean="0">
                  <a:solidFill>
                    <a:schemeClr val="accent6">
                      <a:lumMod val="75000"/>
                    </a:schemeClr>
                  </a:solidFill>
                </a:rPr>
                <a:t>ko kojih se moram potruditi</a:t>
              </a:r>
              <a:endParaRPr lang="hr-HR" sz="2800" kern="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hr-HR" sz="2800" b="1" kern="0" dirty="0">
                  <a:latin typeface="Corbel" pitchFamily="34" charset="0"/>
                </a:rPr>
                <a:t>36,4%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sz="3200" dirty="0" smtClean="0"/>
              <a:t>razvijenost poduzetnosti kod hrvatskih učenika</a:t>
            </a:r>
            <a:endParaRPr lang="en-US" sz="3200" dirty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6536116" y="3694953"/>
            <a:ext cx="3888433" cy="131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+mn-lt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28E6A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56251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56251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56251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56251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56251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a-IN" sz="2800" kern="0" dirty="0" smtClean="0">
                <a:solidFill>
                  <a:schemeClr val="accent6">
                    <a:lumMod val="75000"/>
                  </a:schemeClr>
                </a:solidFill>
              </a:rPr>
              <a:t>Koje mogu lako riješiti</a:t>
            </a:r>
            <a:endParaRPr lang="hr-HR" sz="2800" kern="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ta-IN" sz="2800" b="1" kern="0" dirty="0" smtClean="0">
                <a:latin typeface="Corbel" pitchFamily="34" charset="0"/>
              </a:rPr>
              <a:t>    </a:t>
            </a:r>
            <a:r>
              <a:rPr lang="hr-HR" sz="2800" b="1" kern="0" dirty="0" smtClean="0">
                <a:latin typeface="Corbel" pitchFamily="34" charset="0"/>
              </a:rPr>
              <a:t>63,6</a:t>
            </a:r>
            <a:r>
              <a:rPr lang="hr-HR" sz="2800" b="1" kern="0" dirty="0">
                <a:latin typeface="Corbel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73100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130737" y="2150199"/>
            <a:ext cx="9941359" cy="2811540"/>
          </a:xfrm>
        </p:spPr>
        <p:txBody>
          <a:bodyPr/>
          <a:lstStyle/>
          <a:p>
            <a:r>
              <a:rPr lang="ta-IN" dirty="0" smtClean="0"/>
              <a:t>jesu li promjene nužne?</a:t>
            </a:r>
          </a:p>
          <a:p>
            <a:endParaRPr lang="ta-IN" dirty="0"/>
          </a:p>
          <a:p>
            <a:r>
              <a:rPr lang="ta-IN" sz="6000" dirty="0" smtClean="0"/>
              <a:t>da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2122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1762" y="411388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hr-HR" sz="32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ZAŠTO SU PROMJENE NUŽNE?</a:t>
            </a:r>
            <a:endParaRPr lang="hr-HR" sz="3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12091" y="2170545"/>
            <a:ext cx="10185837" cy="4433454"/>
          </a:xfrm>
        </p:spPr>
        <p:txBody>
          <a:bodyPr/>
          <a:lstStyle/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Z</a:t>
            </a:r>
            <a:r>
              <a:rPr lang="hr-HR" dirty="0" smtClean="0">
                <a:latin typeface="Calibri" panose="020F0502020204030204" pitchFamily="34" charset="0"/>
              </a:rPr>
              <a:t>nanje usmjereno na informacije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V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elika količina informacija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P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oučavanje kao transfer informacija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U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čenje kao memoriranje informacija niže kognitivne razine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N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e potiče razvoj kompetencija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N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e potiče razvoj kritičkog mišljenja, kreativnosti, radoznalosti...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N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e potiče razvoj metakognitivnih vještina</a:t>
            </a:r>
          </a:p>
          <a:p>
            <a:pPr marL="896938">
              <a:tabLst>
                <a:tab pos="1074738" algn="l"/>
              </a:tabLst>
            </a:pP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  <a:sym typeface="Symbol" pitchFamily="18" charset="2"/>
              </a:rPr>
              <a:t>N</a:t>
            </a:r>
            <a:r>
              <a:rPr lang="hr-HR" dirty="0" smtClean="0">
                <a:latin typeface="Calibri" panose="020F0502020204030204" pitchFamily="34" charset="0"/>
                <a:sym typeface="Symbol" pitchFamily="18" charset="2"/>
              </a:rPr>
              <a:t>e potiče razvoj nekognitivnih aspekata razvoja</a:t>
            </a:r>
            <a:endParaRPr lang="hr-HR" dirty="0">
              <a:latin typeface="Calibri" panose="020F0502020204030204" pitchFamily="34" charset="0"/>
              <a:sym typeface="Symbol" pitchFamily="18" charset="2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493982" y="1333787"/>
            <a:ext cx="10016836" cy="663576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2015.	OBILJEŽJA POSTOJEĆIH NASTAVNIH PROGRAMA U HRVATSKOJ </a:t>
            </a:r>
            <a:r>
              <a:rPr lang="hr-HR" dirty="0" smtClean="0">
                <a:latin typeface="Calibri" panose="020F0502020204030204" pitchFamily="34" charset="0"/>
              </a:rPr>
              <a:t/>
            </a:r>
            <a:br>
              <a:rPr lang="hr-HR" dirty="0" smtClean="0">
                <a:latin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23636" y="2172244"/>
            <a:ext cx="10483274" cy="3900666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hr-HR" sz="2800" dirty="0" smtClean="0"/>
              <a:t>Odgojno-obrazovni sustav Republike Hrvatske zahtijeva </a:t>
            </a:r>
            <a:r>
              <a:rPr lang="hr-HR" sz="2800" dirty="0" smtClean="0">
                <a:solidFill>
                  <a:schemeClr val="accent6">
                    <a:lumMod val="75000"/>
                  </a:schemeClr>
                </a:solidFill>
              </a:rPr>
              <a:t>smislene, sustavne i korjenite promjene. </a:t>
            </a:r>
          </a:p>
          <a:p>
            <a:pPr marL="0" indent="0">
              <a:buSzPct val="100000"/>
              <a:buNone/>
            </a:pPr>
            <a:endParaRPr lang="hr-HR" sz="2800" dirty="0" smtClean="0"/>
          </a:p>
          <a:p>
            <a:pPr marL="0" indent="0">
              <a:buSzPct val="100000"/>
              <a:buNone/>
            </a:pPr>
            <a:r>
              <a:rPr lang="hr-HR" sz="2800" dirty="0" smtClean="0"/>
              <a:t>Strategija obrazovanja, znanosti i tehnologije predviđa</a:t>
            </a:r>
            <a:r>
              <a:rPr lang="ta-IN" sz="2800" dirty="0" smtClean="0"/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kurikularne</a:t>
            </a:r>
            <a:r>
              <a:rPr lang="en-US" sz="2800" dirty="0"/>
              <a:t> </a:t>
            </a:r>
            <a:r>
              <a:rPr lang="hr-HR" sz="2800" dirty="0" smtClean="0"/>
              <a:t> </a:t>
            </a:r>
            <a:r>
              <a:rPr lang="hr-HR" sz="2800" dirty="0" smtClean="0">
                <a:solidFill>
                  <a:schemeClr val="accent6">
                    <a:lumMod val="75000"/>
                  </a:schemeClr>
                </a:solidFill>
              </a:rPr>
              <a:t>i strukturne promjene. </a:t>
            </a:r>
          </a:p>
        </p:txBody>
      </p:sp>
    </p:spTree>
    <p:extLst>
      <p:ext uri="{BB962C8B-B14F-4D97-AF65-F5344CB8AC3E}">
        <p14:creationId xmlns:p14="http://schemas.microsoft.com/office/powerpoint/2010/main" val="142157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327" y="2872365"/>
            <a:ext cx="10972800" cy="2397997"/>
          </a:xfrm>
        </p:spPr>
        <p:txBody>
          <a:bodyPr/>
          <a:lstStyle/>
          <a:p>
            <a:r>
              <a:rPr lang="hr-HR" dirty="0"/>
              <a:t>2. PLANIRANI TIJEK PROMJENA </a:t>
            </a:r>
            <a:r>
              <a:rPr lang="ta-IN" dirty="0" smtClean="0"/>
              <a:t/>
            </a:r>
            <a:br>
              <a:rPr lang="ta-IN" dirty="0" smtClean="0"/>
            </a:br>
            <a:r>
              <a:rPr lang="ta-IN" dirty="0" smtClean="0"/>
              <a:t/>
            </a:r>
            <a:br>
              <a:rPr lang="ta-IN" dirty="0" smtClean="0"/>
            </a:br>
            <a:r>
              <a:rPr lang="hr-HR" dirty="0" smtClean="0"/>
              <a:t>(PROVEDB</a:t>
            </a:r>
            <a:r>
              <a:rPr lang="en-US" dirty="0"/>
              <a:t>A</a:t>
            </a:r>
            <a:r>
              <a:rPr lang="hr-HR" dirty="0" smtClean="0"/>
              <a:t> </a:t>
            </a:r>
            <a:r>
              <a:rPr lang="hr-HR" dirty="0"/>
              <a:t>STRATEGIJE OBRAZOVANJA, ZNANOSTI I TEHNOLOGIJE)</a:t>
            </a:r>
            <a:br>
              <a:rPr lang="hr-H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2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475" y="633858"/>
            <a:ext cx="9679258" cy="543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0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35182" y="388323"/>
            <a:ext cx="10483274" cy="5950355"/>
          </a:xfrm>
        </p:spPr>
        <p:txBody>
          <a:bodyPr/>
          <a:lstStyle/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A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Izrada kurikularnih dokumenata, izrada podloga i modela za sustav vrednovanja, ocjenjivanja i izvještavanja o učeničkim postignućima, osposobljavanje učitelja, senzibiliziranje javnosti: osmogodišnja osnovna škola + postojeće trajanje srednje škole (8 + 3/4): </a:t>
            </a:r>
            <a:r>
              <a:rPr lang="hr-HR" sz="22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veljača 2015. – siječanj 2016.</a:t>
            </a:r>
          </a:p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B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Eksperimentalna provedba i evaluacija, osposobljavanje učitelja, izrada udžbenika, digitalnih materijala: osmogodišnja osnovna škola + postojeće trajanje srednje škole (8 + 3/4) </a:t>
            </a:r>
          </a:p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C 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„Reformirana hrvatska škola“: osmogodišnja osnovna škola + postojeće trajanje srednje škole (8 + 3/4)</a:t>
            </a:r>
          </a:p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D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Strukturna transformacija – infrastrukturna prilagodba, programska transformacija izrađenih programa za trenutnu strukturu (8+3/4) u devetogodišnju osnovnu školu i postojeće trajanje srednje škole (9 + 3/4)</a:t>
            </a:r>
          </a:p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E 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Eksperimentalno uvođenje devetogodišnje osnovne škole i postojeće trajanje srednje škole (9 + 3/4)</a:t>
            </a:r>
          </a:p>
          <a:p>
            <a:pPr marL="0" indent="0" eaLnBrk="0" fontAlgn="base" hangingPunc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hr-HR" sz="2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Dionica F  </a:t>
            </a:r>
            <a:r>
              <a:rPr lang="hr-HR" sz="2200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- Potpuno uvođenje devetogodišnje osnovne škole i postojeće trajanje srednje škole (9 + 3/4)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641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63552" y="2204864"/>
          <a:ext cx="8136902" cy="2304256"/>
        </p:xfrm>
        <a:graphic>
          <a:graphicData uri="http://schemas.openxmlformats.org/drawingml/2006/table">
            <a:tbl>
              <a:tblPr firstRow="1" firstCol="1" bandRow="1"/>
              <a:tblGrid>
                <a:gridCol w="1296144"/>
                <a:gridCol w="671501"/>
                <a:gridCol w="756045"/>
                <a:gridCol w="756045"/>
                <a:gridCol w="756045"/>
                <a:gridCol w="756045"/>
                <a:gridCol w="756045"/>
                <a:gridCol w="796344"/>
                <a:gridCol w="796344"/>
                <a:gridCol w="796344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2015.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2016.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2017.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2018.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2019.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206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2020.</a:t>
                      </a:r>
                      <a:endParaRPr lang="hr-HR" sz="1800" b="1" dirty="0">
                        <a:solidFill>
                          <a:srgbClr val="00206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DIONICA A</a:t>
                      </a:r>
                      <a:endParaRPr lang="hr-HR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96009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DIONICA B</a:t>
                      </a:r>
                      <a:endParaRPr lang="hr-HR" sz="1800" b="1" dirty="0">
                        <a:solidFill>
                          <a:srgbClr val="C96009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006600"/>
                          </a:solidFill>
                          <a:effectLst/>
                          <a:latin typeface="Corbel"/>
                          <a:ea typeface="Calibri"/>
                          <a:cs typeface="Calibri"/>
                        </a:rPr>
                        <a:t>DIONICA C</a:t>
                      </a:r>
                      <a:endParaRPr lang="hr-HR" sz="1800" b="1" dirty="0">
                        <a:solidFill>
                          <a:srgbClr val="00660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orbel"/>
                          <a:ea typeface="Calibri"/>
                          <a:cs typeface="Calibri"/>
                        </a:rPr>
                        <a:t> </a:t>
                      </a:r>
                      <a:endParaRPr lang="hr-HR" sz="18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sz="3200" dirty="0" smtClean="0"/>
              <a:t>dionice a, b i 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360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302056" y="3149675"/>
            <a:ext cx="1882401" cy="23117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Stručna radna skupina za izradu cjelovitog sustava vrednovanja, ocjenjivanja i </a:t>
            </a:r>
            <a:r>
              <a:rPr lang="hr-HR" dirty="0" smtClean="0">
                <a:solidFill>
                  <a:schemeClr val="bg1"/>
                </a:solidFill>
              </a:rPr>
              <a:t>izvještavanja</a:t>
            </a:r>
            <a:endParaRPr lang="hr-HR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8078042" y="2316661"/>
            <a:ext cx="10" cy="27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9899585" y="2281609"/>
            <a:ext cx="10" cy="27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298702" y="1282844"/>
            <a:ext cx="1704217" cy="135468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err="1" smtClean="0">
                <a:solidFill>
                  <a:srgbClr val="FFFFFF"/>
                </a:solidFill>
              </a:rPr>
              <a:t>Kurikulumski</a:t>
            </a:r>
            <a:r>
              <a:rPr lang="hr-HR" sz="2000" dirty="0" smtClean="0">
                <a:solidFill>
                  <a:srgbClr val="FFFFFF"/>
                </a:solidFill>
              </a:rPr>
              <a:t> </a:t>
            </a:r>
            <a:r>
              <a:rPr lang="hr-HR" sz="2000" dirty="0">
                <a:solidFill>
                  <a:srgbClr val="FFFFFF"/>
                </a:solidFill>
              </a:rPr>
              <a:t>dokumenti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121408" y="1278246"/>
            <a:ext cx="1968653" cy="135928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prstClr val="white"/>
                </a:solidFill>
              </a:rPr>
              <a:t>Osposobljavanje učitelja i drugih </a:t>
            </a:r>
            <a:r>
              <a:rPr lang="hr-HR" dirty="0" smtClean="0">
                <a:solidFill>
                  <a:prstClr val="white"/>
                </a:solidFill>
              </a:rPr>
              <a:t>radnika odgojno </a:t>
            </a:r>
            <a:r>
              <a:rPr lang="hr-HR" dirty="0">
                <a:solidFill>
                  <a:prstClr val="white"/>
                </a:solidFill>
              </a:rPr>
              <a:t>obrazovnih ustanova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33027" y="3121129"/>
            <a:ext cx="1708626" cy="23117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prstClr val="white"/>
                </a:solidFill>
              </a:rPr>
              <a:t>Stručne radne skupine za izradu </a:t>
            </a:r>
            <a:r>
              <a:rPr lang="hr-HR" dirty="0" err="1">
                <a:solidFill>
                  <a:prstClr val="white"/>
                </a:solidFill>
              </a:rPr>
              <a:t>kurikularnih</a:t>
            </a:r>
            <a:r>
              <a:rPr lang="hr-HR" dirty="0">
                <a:solidFill>
                  <a:prstClr val="white"/>
                </a:solidFill>
              </a:rPr>
              <a:t> dokumenata na različitim razinama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332410" y="2361386"/>
            <a:ext cx="10" cy="27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5187340" y="2686148"/>
            <a:ext cx="180461" cy="3863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7153024" y="2734763"/>
            <a:ext cx="180461" cy="3863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64008" y="1264141"/>
            <a:ext cx="1928376" cy="147062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prstClr val="white"/>
                </a:solidFill>
              </a:rPr>
              <a:t>Priručnici, udžbenici i pomoćna nastavna sredstva i digitalni sadržaji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02055" y="1238987"/>
            <a:ext cx="2037273" cy="14957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Sustav vrednovanja, ocjenjivanja i </a:t>
            </a:r>
            <a:r>
              <a:rPr lang="hr-HR" dirty="0" smtClean="0">
                <a:solidFill>
                  <a:schemeClr val="bg1"/>
                </a:solidFill>
              </a:rPr>
              <a:t>izvještavanja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" name="TekstniOkvir 1"/>
          <p:cNvSpPr txBox="1"/>
          <p:nvPr/>
        </p:nvSpPr>
        <p:spPr>
          <a:xfrm>
            <a:off x="2145145" y="5935573"/>
            <a:ext cx="196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kontinuirano</a:t>
            </a:r>
            <a:endParaRPr lang="hr-HR" dirty="0"/>
          </a:p>
        </p:txBody>
      </p:sp>
      <p:sp>
        <p:nvSpPr>
          <p:cNvPr id="18" name="TekstniOkvir 17"/>
          <p:cNvSpPr txBox="1"/>
          <p:nvPr/>
        </p:nvSpPr>
        <p:spPr>
          <a:xfrm>
            <a:off x="4370832" y="5931408"/>
            <a:ext cx="381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s</a:t>
            </a:r>
            <a:r>
              <a:rPr lang="hr-HR" dirty="0" smtClean="0"/>
              <a:t>vibanj 2015.</a:t>
            </a:r>
            <a:r>
              <a:rPr lang="ta-IN" dirty="0" smtClean="0"/>
              <a:t> </a:t>
            </a:r>
            <a:r>
              <a:rPr lang="hr-HR" dirty="0" smtClean="0"/>
              <a:t>-</a:t>
            </a:r>
            <a:r>
              <a:rPr lang="ta-IN" dirty="0" smtClean="0"/>
              <a:t> </a:t>
            </a:r>
            <a:r>
              <a:rPr lang="hr-HR" dirty="0" smtClean="0"/>
              <a:t>siječanj 2016.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66603" y="367073"/>
            <a:ext cx="10363200" cy="640485"/>
          </a:xfrm>
        </p:spPr>
        <p:txBody>
          <a:bodyPr/>
          <a:lstStyle/>
          <a:p>
            <a:r>
              <a:rPr lang="ta-IN" sz="3200" dirty="0" smtClean="0"/>
              <a:t>dionica 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700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2" grpId="0" animBg="1"/>
      <p:bldP spid="43" grpId="0" animBg="1"/>
      <p:bldP spid="19" grpId="0" animBg="1"/>
      <p:bldP spid="24" grpId="0" animBg="1"/>
      <p:bldP spid="32" grpId="0" animBg="1"/>
      <p:bldP spid="16" grpId="0" animBg="1"/>
      <p:bldP spid="44" grpId="0" animBg="1"/>
      <p:bldP spid="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0450" y="1290124"/>
            <a:ext cx="9470573" cy="4934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OKVIR NACIONALNOG KURIKULUMA</a:t>
            </a:r>
            <a:endParaRPr lang="hr-HR" b="1" dirty="0"/>
          </a:p>
        </p:txBody>
      </p:sp>
      <p:sp>
        <p:nvSpPr>
          <p:cNvPr id="3" name="Rectangle 2"/>
          <p:cNvSpPr/>
          <p:nvPr/>
        </p:nvSpPr>
        <p:spPr>
          <a:xfrm>
            <a:off x="1480450" y="2148114"/>
            <a:ext cx="1741715" cy="13498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rani i predškolski odgoj i obrazovanje</a:t>
            </a:r>
            <a:endParaRPr lang="hr-HR" dirty="0"/>
          </a:p>
        </p:txBody>
      </p:sp>
      <p:sp>
        <p:nvSpPr>
          <p:cNvPr id="18" name="Rectangle 17"/>
          <p:cNvSpPr/>
          <p:nvPr/>
        </p:nvSpPr>
        <p:spPr>
          <a:xfrm>
            <a:off x="3389078" y="2148114"/>
            <a:ext cx="1741715" cy="13498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osnovnoškolski odgoj i obrazovanje</a:t>
            </a:r>
            <a:endParaRPr lang="hr-HR" dirty="0"/>
          </a:p>
        </p:txBody>
      </p:sp>
      <p:sp>
        <p:nvSpPr>
          <p:cNvPr id="20" name="Rectangle 19"/>
          <p:cNvSpPr/>
          <p:nvPr/>
        </p:nvSpPr>
        <p:spPr>
          <a:xfrm>
            <a:off x="5297706" y="2148114"/>
            <a:ext cx="1741715" cy="13498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gimnazijsko obrazovanje</a:t>
            </a:r>
            <a:endParaRPr lang="hr-HR" dirty="0"/>
          </a:p>
        </p:txBody>
      </p:sp>
      <p:sp>
        <p:nvSpPr>
          <p:cNvPr id="22" name="Rectangle 21"/>
          <p:cNvSpPr/>
          <p:nvPr/>
        </p:nvSpPr>
        <p:spPr>
          <a:xfrm>
            <a:off x="7228105" y="2148114"/>
            <a:ext cx="1814290" cy="13498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strukovno obrazovanje</a:t>
            </a:r>
            <a:endParaRPr lang="hr-HR" dirty="0"/>
          </a:p>
        </p:txBody>
      </p:sp>
      <p:sp>
        <p:nvSpPr>
          <p:cNvPr id="23" name="Rectangle 22"/>
          <p:cNvSpPr/>
          <p:nvPr/>
        </p:nvSpPr>
        <p:spPr>
          <a:xfrm>
            <a:off x="9136733" y="2148114"/>
            <a:ext cx="1814290" cy="134982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umjetničko obrazovanje</a:t>
            </a:r>
            <a:endParaRPr lang="hr-HR" dirty="0"/>
          </a:p>
        </p:txBody>
      </p:sp>
      <p:sp>
        <p:nvSpPr>
          <p:cNvPr id="26" name="Rectangle 25"/>
          <p:cNvSpPr/>
          <p:nvPr/>
        </p:nvSpPr>
        <p:spPr>
          <a:xfrm>
            <a:off x="3222165" y="3802740"/>
            <a:ext cx="1850570" cy="200297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Predmetni, </a:t>
            </a:r>
            <a:r>
              <a:rPr lang="hr-HR" dirty="0" err="1" smtClean="0"/>
              <a:t>međupredmetni</a:t>
            </a:r>
            <a:r>
              <a:rPr lang="hr-HR" dirty="0" smtClean="0"/>
              <a:t> i modularni </a:t>
            </a:r>
            <a:r>
              <a:rPr lang="hr-HR" dirty="0" err="1" smtClean="0"/>
              <a:t>kurikulumi</a:t>
            </a:r>
            <a:endParaRPr lang="hr-HR" dirty="0"/>
          </a:p>
        </p:txBody>
      </p:sp>
      <p:sp>
        <p:nvSpPr>
          <p:cNvPr id="27" name="Rectangle 26"/>
          <p:cNvSpPr/>
          <p:nvPr/>
        </p:nvSpPr>
        <p:spPr>
          <a:xfrm>
            <a:off x="5297705" y="3802740"/>
            <a:ext cx="1741716" cy="200297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Predmetni, </a:t>
            </a:r>
            <a:r>
              <a:rPr lang="hr-HR" dirty="0" err="1" smtClean="0"/>
              <a:t>međupredmetni</a:t>
            </a:r>
            <a:r>
              <a:rPr lang="hr-HR" dirty="0" smtClean="0"/>
              <a:t> i modularni </a:t>
            </a:r>
            <a:r>
              <a:rPr lang="hr-HR" dirty="0" err="1" smtClean="0"/>
              <a:t>kurikulumi</a:t>
            </a:r>
            <a:endParaRPr lang="hr-HR" dirty="0"/>
          </a:p>
        </p:txBody>
      </p:sp>
      <p:sp>
        <p:nvSpPr>
          <p:cNvPr id="28" name="Rectangle 27"/>
          <p:cNvSpPr/>
          <p:nvPr/>
        </p:nvSpPr>
        <p:spPr>
          <a:xfrm>
            <a:off x="7264392" y="3802740"/>
            <a:ext cx="1778003" cy="200297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Kurikulumi</a:t>
            </a:r>
            <a:r>
              <a:rPr lang="hr-HR" dirty="0" smtClean="0"/>
              <a:t> za stjecanje kvalifikacija u redovnom sustavu strukovnog obrazovanja</a:t>
            </a:r>
            <a:endParaRPr lang="hr-HR" dirty="0"/>
          </a:p>
        </p:txBody>
      </p:sp>
      <p:sp>
        <p:nvSpPr>
          <p:cNvPr id="29" name="Rectangle 28"/>
          <p:cNvSpPr/>
          <p:nvPr/>
        </p:nvSpPr>
        <p:spPr>
          <a:xfrm>
            <a:off x="9136733" y="3802740"/>
            <a:ext cx="1778003" cy="200297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Kurikulumi</a:t>
            </a:r>
            <a:r>
              <a:rPr lang="hr-HR" dirty="0" smtClean="0"/>
              <a:t> za stjecanje kvalifikacija u redovnom sustavu umjetničkog obrazovanja</a:t>
            </a: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0560" y="410152"/>
            <a:ext cx="10363200" cy="640485"/>
          </a:xfrm>
        </p:spPr>
        <p:txBody>
          <a:bodyPr/>
          <a:lstStyle/>
          <a:p>
            <a:r>
              <a:rPr lang="hr-HR" sz="3200" dirty="0"/>
              <a:t>DIONICA A</a:t>
            </a:r>
            <a:r>
              <a:rPr lang="hr-HR" sz="3200" dirty="0">
                <a:solidFill>
                  <a:srgbClr val="4B4747"/>
                </a:solidFill>
              </a:rPr>
              <a:t/>
            </a:r>
            <a:br>
              <a:rPr lang="hr-HR" sz="3200" dirty="0">
                <a:solidFill>
                  <a:srgbClr val="4B4747"/>
                </a:solidFill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561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8" grpId="0" animBg="1"/>
      <p:bldP spid="20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200000"/>
              </a:lnSpc>
              <a:buSzPct val="100000"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KONTEKST</a:t>
            </a:r>
          </a:p>
          <a:p>
            <a:pPr>
              <a:lnSpc>
                <a:spcPct val="200000"/>
              </a:lnSpc>
              <a:buSzPct val="100000"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PLANIRANI TIJEK REFORME</a:t>
            </a:r>
          </a:p>
          <a:p>
            <a:pPr>
              <a:lnSpc>
                <a:spcPct val="200000"/>
              </a:lnSpc>
              <a:buSzPct val="100000"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ULOGA ODGOJNO-OBRAZOVNIH RADNIKA</a:t>
            </a:r>
          </a:p>
          <a:p>
            <a:pPr>
              <a:lnSpc>
                <a:spcPct val="200000"/>
              </a:lnSpc>
              <a:buSzPct val="100000"/>
            </a:pP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NUŽNOST, PRILIKA ILI …</a:t>
            </a:r>
            <a:endParaRPr lang="hr-H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1878" y="2699656"/>
            <a:ext cx="1741715" cy="13498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rani i predškolski odgoj i obrazovanje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2431135" y="2728685"/>
            <a:ext cx="1741715" cy="13498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osnovnoškolski odgoj i obrazovanje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4350648" y="2728685"/>
            <a:ext cx="1741715" cy="13498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gimnazijsko obrazovanje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6270162" y="2728685"/>
            <a:ext cx="1814290" cy="13498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strukovno obrazovanje</a:t>
            </a:r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>
            <a:off x="8178790" y="2728685"/>
            <a:ext cx="1814290" cy="13498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Nacionalni kurikulum za umjetničko obrazovanje</a:t>
            </a:r>
            <a:endParaRPr lang="hr-HR" dirty="0"/>
          </a:p>
        </p:txBody>
      </p:sp>
      <p:sp>
        <p:nvSpPr>
          <p:cNvPr id="8" name="Rectangle 7"/>
          <p:cNvSpPr/>
          <p:nvPr/>
        </p:nvSpPr>
        <p:spPr>
          <a:xfrm>
            <a:off x="10189018" y="2728685"/>
            <a:ext cx="1814290" cy="1349829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Vrednovanje,  ocjenjivanje i izvještavanje o učeničkim postignućima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945" y="675697"/>
            <a:ext cx="10363200" cy="1116701"/>
          </a:xfrm>
        </p:spPr>
        <p:txBody>
          <a:bodyPr/>
          <a:lstStyle/>
          <a:p>
            <a:r>
              <a:rPr lang="hr-HR" sz="3200" dirty="0"/>
              <a:t>TRI POZIVA ZA ČLANOVE STRUČNIH RADNIH SKUPINA</a:t>
            </a:r>
            <a:br>
              <a:rPr lang="hr-HR" sz="3200" dirty="0"/>
            </a:br>
            <a:r>
              <a:rPr lang="hr-HR" sz="3200" b="0" dirty="0" smtClean="0"/>
              <a:t>1</a:t>
            </a:r>
            <a:r>
              <a:rPr lang="hr-HR" sz="3200" b="0" dirty="0"/>
              <a:t>. </a:t>
            </a:r>
            <a:r>
              <a:rPr lang="hr-HR" sz="3200" b="0" cap="none" dirty="0"/>
              <a:t>poziv - </a:t>
            </a:r>
            <a:r>
              <a:rPr lang="hr-HR" sz="3200" b="0" dirty="0"/>
              <a:t>9. </a:t>
            </a:r>
            <a:r>
              <a:rPr lang="hr-HR" sz="3200" b="0" cap="none" dirty="0"/>
              <a:t>travnja </a:t>
            </a:r>
            <a:r>
              <a:rPr lang="hr-HR" sz="3200" b="0" dirty="0"/>
              <a:t>2015. </a:t>
            </a: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</a:rPr>
              <a:t/>
            </a:r>
            <a:b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223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8245" y="2545387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Jezično-komunikacijsko područje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01389" y="2545387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Matematičko područje</a:t>
            </a:r>
          </a:p>
          <a:p>
            <a:pPr algn="ctr"/>
            <a:endParaRPr lang="hr-HR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13887" y="2545387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Tehničko i informatičko područje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4698" y="3747865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Umjetničko područje</a:t>
            </a:r>
          </a:p>
          <a:p>
            <a:pPr algn="ctr"/>
            <a:endParaRPr lang="hr-HR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386695" y="3745716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Tjelesno i zdravstveno područje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13886" y="3781314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Prirodoslovno područje</a:t>
            </a:r>
          </a:p>
          <a:p>
            <a:pPr algn="ctr"/>
            <a:endParaRPr lang="hr-HR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401389" y="4867416"/>
            <a:ext cx="177225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Društveno-humanističko područje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29969" y="2545386"/>
            <a:ext cx="139935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Učiti kako učiti</a:t>
            </a:r>
          </a:p>
          <a:p>
            <a:pPr algn="ctr"/>
            <a:endParaRPr lang="hr-HR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8936320" y="2545387"/>
            <a:ext cx="155496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Poduzetnost</a:t>
            </a:r>
          </a:p>
          <a:p>
            <a:pPr algn="ctr"/>
            <a:endParaRPr lang="hr-HR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10595395" y="2545387"/>
            <a:ext cx="139935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Građanski odgoj i obrazovanje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29969" y="3919813"/>
            <a:ext cx="150635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Zdravlje, sigurnost i zaštita okoliša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91930" y="3919812"/>
            <a:ext cx="139935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Osobni i socijalni razvoj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595395" y="3895587"/>
            <a:ext cx="139935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IKT</a:t>
            </a:r>
          </a:p>
          <a:p>
            <a:pPr algn="ctr"/>
            <a:endParaRPr lang="hr-HR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034375" y="5698993"/>
            <a:ext cx="1399358" cy="646331"/>
          </a:xfrm>
          <a:prstGeom prst="rect">
            <a:avLst/>
          </a:prstGeom>
          <a:solidFill>
            <a:srgbClr val="FF6ECA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Posebne potrebe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/>
              <a:t>TRI POZIVA ZA ČLANOVE STRUČNIH RADNIH SKUPINA</a:t>
            </a:r>
            <a:br>
              <a:rPr lang="hr-HR" sz="3200" dirty="0"/>
            </a:br>
            <a:r>
              <a:rPr lang="hr-HR" sz="3200" b="0" dirty="0" smtClean="0"/>
              <a:t>2</a:t>
            </a:r>
            <a:r>
              <a:rPr lang="hr-HR" sz="3200" b="0" dirty="0"/>
              <a:t>. </a:t>
            </a:r>
            <a:r>
              <a:rPr lang="hr-HR" sz="3200" b="0" cap="none" dirty="0"/>
              <a:t>poziv – sredinom svibnja </a:t>
            </a:r>
            <a:r>
              <a:rPr lang="hr-HR" sz="3200" b="0" dirty="0"/>
              <a:t>2015. – </a:t>
            </a:r>
            <a:r>
              <a:rPr lang="hr-HR" sz="3200" b="0" cap="none" dirty="0"/>
              <a:t>početak rada lipanj </a:t>
            </a:r>
            <a:r>
              <a:rPr lang="hr-HR" sz="3200" b="0" dirty="0"/>
              <a:t>2015.</a:t>
            </a:r>
            <a:r>
              <a:rPr lang="hr-HR" sz="3200" dirty="0"/>
              <a:t/>
            </a:r>
            <a:br>
              <a:rPr lang="hr-HR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09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888" y="462033"/>
            <a:ext cx="11061322" cy="1710211"/>
          </a:xfrm>
        </p:spPr>
        <p:txBody>
          <a:bodyPr/>
          <a:lstStyle/>
          <a:p>
            <a:r>
              <a:rPr lang="hr-HR" sz="3200" dirty="0" smtClean="0"/>
              <a:t>TRI POZIVA ZA ČLANOVE STRUČNIH RADNIH SKUPINA</a:t>
            </a:r>
            <a:br>
              <a:rPr lang="hr-HR" sz="3200" dirty="0" smtClean="0"/>
            </a:br>
            <a:r>
              <a:rPr lang="hr-HR" sz="3200" b="0" dirty="0" smtClean="0"/>
              <a:t>3. </a:t>
            </a:r>
            <a:r>
              <a:rPr lang="ta-IN" sz="3200" b="0" cap="none" dirty="0" smtClean="0"/>
              <a:t>poziv</a:t>
            </a:r>
            <a:r>
              <a:rPr lang="hr-HR" sz="3200" b="0" cap="none" dirty="0" smtClean="0"/>
              <a:t> – </a:t>
            </a:r>
            <a:r>
              <a:rPr lang="ta-IN" sz="3200" b="0" cap="none" dirty="0" smtClean="0"/>
              <a:t>sredinom svibnja</a:t>
            </a:r>
            <a:r>
              <a:rPr lang="hr-HR" sz="3200" b="0" cap="none" dirty="0" smtClean="0"/>
              <a:t> </a:t>
            </a:r>
            <a:r>
              <a:rPr lang="hr-HR" sz="3200" b="0" dirty="0" smtClean="0"/>
              <a:t>2015. – </a:t>
            </a:r>
            <a:r>
              <a:rPr lang="ta-IN" sz="3200" b="0" cap="none" dirty="0" smtClean="0"/>
              <a:t>početak rada rujan </a:t>
            </a:r>
            <a:r>
              <a:rPr lang="hr-HR" sz="3200" b="0" dirty="0" smtClean="0"/>
              <a:t>2015.</a:t>
            </a:r>
            <a:br>
              <a:rPr lang="hr-HR" sz="3200" b="0" dirty="0" smtClean="0"/>
            </a:br>
            <a:endParaRPr lang="en-US" sz="32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35505" y="3291070"/>
            <a:ext cx="10483274" cy="1326433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hr-HR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PREDMETNA RAZINA</a:t>
            </a:r>
          </a:p>
          <a:p>
            <a:pPr marL="0" indent="0">
              <a:buSzPct val="100000"/>
              <a:buNone/>
            </a:pPr>
            <a:endParaRPr lang="ta-IN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indent="0">
              <a:buSzPct val="100000"/>
              <a:buNone/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n</a:t>
            </a:r>
            <a:r>
              <a:rPr lang="hr-HR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pr.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m</a:t>
            </a:r>
            <a:r>
              <a:rPr lang="hr-HR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atematika od 1. osnovne do 4. razreda srednje škole</a:t>
            </a:r>
          </a:p>
        </p:txBody>
      </p:sp>
    </p:spTree>
    <p:extLst>
      <p:ext uri="{BB962C8B-B14F-4D97-AF65-F5344CB8AC3E}">
        <p14:creationId xmlns:p14="http://schemas.microsoft.com/office/powerpoint/2010/main" val="12673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23636" y="1507514"/>
            <a:ext cx="10483274" cy="4565396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 svim stručnim radnim skupinama većinu članova činit će učitelji, stručni suradnici, odgajatelji i ravnatelji. 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Očekuje se ključan doprinos akademske zajednice sa sveučilišta, znanstvenih instituta i Hrvatske akademije znanosti i umjetnosti. 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Ukupno će sudjelovati oko 300 stručnjaka iz škola, vrtića, visokih učilišta, instituta, agencija, privatnog sektora, državne uprave.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Očekuje se da će iz akademske zajednice sudjelovati oko 100 stručnjaka.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69888" y="462034"/>
            <a:ext cx="11061322" cy="85555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</a:rPr>
              <a:t>STRUČNE RADNE SKUPINE</a:t>
            </a:r>
          </a:p>
        </p:txBody>
      </p:sp>
    </p:spTree>
    <p:extLst>
      <p:ext uri="{BB962C8B-B14F-4D97-AF65-F5344CB8AC3E}">
        <p14:creationId xmlns:p14="http://schemas.microsoft.com/office/powerpoint/2010/main" val="9582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23636" y="2029802"/>
            <a:ext cx="10483274" cy="4043108"/>
          </a:xfrm>
        </p:spPr>
        <p:txBody>
          <a:bodyPr/>
          <a:lstStyle/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Ekspertna radna skupina i Jedinica za stručnu i administrativnu podršku bit će izdvojene na godinu dana na posebnoj lokaciji i u potpunosti posvećene zadatku osmišljavanja i provedbe kurikularne reforme.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 vrijeme izrade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predmetnih kurikuluma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predviđeno je da </a:t>
            </a:r>
            <a:r>
              <a:rPr lang="hr-HR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odgojno-obrazovni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r-HR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radnici škola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budu izdvojeni sa svojih radnih mjesta.</a:t>
            </a:r>
          </a:p>
          <a:p>
            <a:pPr>
              <a:buSzPct val="100000"/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SzPct val="100000"/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Značajna pažnja i financijska sredstva bit će usmjerena stručnom usavršavanju odgojno-obrazovnih radnika kao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osnovnom preduvjetu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uspješnosti provedbe.</a:t>
            </a:r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69888" y="462034"/>
            <a:ext cx="11061322" cy="85555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</a:rPr>
              <a:t>RAD NA CJELOVITOJ KURIKULARNOJ REFORMI</a:t>
            </a:r>
          </a:p>
        </p:txBody>
      </p:sp>
    </p:spTree>
    <p:extLst>
      <p:ext uri="{BB962C8B-B14F-4D97-AF65-F5344CB8AC3E}">
        <p14:creationId xmlns:p14="http://schemas.microsoft.com/office/powerpoint/2010/main" val="10419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130737" y="2528349"/>
            <a:ext cx="9941359" cy="3163559"/>
          </a:xfrm>
        </p:spPr>
        <p:txBody>
          <a:bodyPr/>
          <a:lstStyle/>
          <a:p>
            <a:r>
              <a:rPr lang="ta-IN" dirty="0" smtClean="0"/>
              <a:t>osnovne odrednice </a:t>
            </a:r>
          </a:p>
          <a:p>
            <a:r>
              <a:rPr lang="ta-IN" dirty="0" smtClean="0"/>
              <a:t>kurikularne reforme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23636" y="2148503"/>
            <a:ext cx="10483274" cy="3924405"/>
          </a:xfrm>
        </p:spPr>
        <p:txBody>
          <a:bodyPr/>
          <a:lstStyle/>
          <a:p>
            <a:pPr algn="ctr"/>
            <a:r>
              <a:rPr lang="hr-HR" sz="3200" b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Uvažavanje nužnosti </a:t>
            </a:r>
            <a:r>
              <a:rPr lang="hr-H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kontinuiteta</a:t>
            </a:r>
            <a:r>
              <a:rPr lang="hr-HR" sz="3200" b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kao i nastojanja dosadašnjih obrazovnih vlasti (bez obzira na njihovu političku pripadnost) </a:t>
            </a:r>
            <a:endParaRPr lang="ta-IN" sz="3200" b="0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algn="ctr"/>
            <a:endParaRPr lang="ta-IN" sz="3200" b="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algn="ctr"/>
            <a:r>
              <a:rPr lang="hr-HR" sz="3200" b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→ preuzimanje dobrih iskustava i dijelova dokumenata.</a:t>
            </a:r>
          </a:p>
          <a:p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 smtClean="0"/>
              <a:t>K</a:t>
            </a:r>
            <a:r>
              <a:rPr lang="ta-IN" sz="3200" dirty="0" smtClean="0"/>
              <a:t>ontinuitet</a:t>
            </a:r>
            <a:r>
              <a:rPr lang="hr-HR" sz="3200" dirty="0" smtClean="0"/>
              <a:t> 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7077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89796" y="1805638"/>
            <a:ext cx="10483274" cy="4433454"/>
          </a:xfrm>
        </p:spPr>
        <p:txBody>
          <a:bodyPr/>
          <a:lstStyle/>
          <a:p>
            <a:pPr marL="531812" fontAlgn="base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Razvoj ključnih kompetencija za cjeloživotno učenje</a:t>
            </a:r>
          </a:p>
          <a:p>
            <a:pPr marL="531812" fontAlgn="base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Povećanje razine funkcionalne pismenosti učenika </a:t>
            </a:r>
          </a:p>
          <a:p>
            <a:pPr marL="531812" fontAlgn="base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Povezanost obrazovanja s interesima, potrebama i životnim iskustvima učenika</a:t>
            </a:r>
          </a:p>
          <a:p>
            <a:pPr marL="531812" fontAlgn="base">
              <a:lnSpc>
                <a:spcPct val="150000"/>
              </a:lnSpc>
              <a:spcBef>
                <a:spcPct val="0"/>
              </a:spcBef>
              <a:spcAft>
                <a:spcPts val="5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Povezanost odgoja i obrazovanja s potrebama društva i gospodarstva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a-IN" sz="3200" dirty="0" smtClean="0"/>
              <a:t>usmjerenost na</a:t>
            </a:r>
            <a:r>
              <a:rPr lang="hr-HR" sz="3200" dirty="0" smtClean="0"/>
              <a:t>: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908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31812" fontAlgn="base">
              <a:spcBef>
                <a:spcPct val="0"/>
              </a:spcBef>
              <a:spcAft>
                <a:spcPts val="5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Jasno određivanje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odgojno-obrazovnih ishoda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– definiranje očekivanja od učenika nakon određene cjeline, razdoblja i cjelokupnog obrazovanja.</a:t>
            </a:r>
          </a:p>
          <a:p>
            <a:pPr marL="531812" fontAlgn="base">
              <a:spcBef>
                <a:spcPct val="0"/>
              </a:spcBef>
              <a:spcAft>
                <a:spcPts val="500"/>
              </a:spcAft>
            </a:pPr>
            <a:endParaRPr lang="ta-IN" b="1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531812" fontAlgn="base">
              <a:spcBef>
                <a:spcPct val="0"/>
              </a:spcBef>
              <a:spcAft>
                <a:spcPts val="500"/>
              </a:spcAft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Odgojno-obrazovni ishodi nisu samo kognitivne prirode (znanja)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,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već uključuju i razvoj stavova, vještina, kreativnosti, inovativnosti, kritičkog mišljenja, estetskog vrednovanja, inicijativnosti, poduzetnosti, financijske pismenosti, medijske pismenosti, odgovornosti, odnosa prema sebi, drugima i okolini, vladanja i brojne druge. </a:t>
            </a:r>
          </a:p>
          <a:p>
            <a:endParaRPr lang="en-US" sz="200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 smtClean="0"/>
              <a:t>U</a:t>
            </a:r>
            <a:r>
              <a:rPr lang="ta-IN" sz="3200" dirty="0" smtClean="0"/>
              <a:t>smjerenost na odgojno-obrazovne ishode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736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23636" y="1863619"/>
            <a:ext cx="10483274" cy="4209290"/>
          </a:xfrm>
        </p:spPr>
        <p:txBody>
          <a:bodyPr/>
          <a:lstStyle/>
          <a:p>
            <a:pPr marL="531812" lvl="0" fontAlgn="base"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Igru kao temelj razvoja djece i izbjegavanje „školifikacije” u </a:t>
            </a:r>
            <a:r>
              <a:rPr lang="hr-HR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ranom i predškolskom odgoju i obrazovanju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 </a:t>
            </a:r>
            <a:endParaRPr lang="ta-IN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531812" lvl="0" fontAlgn="base"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531812" fontAlgn="base"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Konceptualnu programsku promjenu svih predmeta u </a:t>
            </a:r>
            <a:r>
              <a:rPr lang="hr-HR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osnovnoškolskom odgoju i obrazovanju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Relevantnost sadržaja i metoda učenja i poučavanja za sadašnji i budući život učenika te primjerenost njihovoj razvojnoj dobi. </a:t>
            </a:r>
          </a:p>
          <a:p>
            <a:pPr marL="531812" lvl="0" fontAlgn="base"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 marL="531812" lvl="0" fontAlgn="base"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U</a:t>
            </a:r>
            <a:r>
              <a:rPr lang="ta-IN" sz="3200" dirty="0" smtClean="0"/>
              <a:t>smjerenost na</a:t>
            </a:r>
            <a:r>
              <a:rPr lang="hr-HR" sz="3200" dirty="0" smtClean="0"/>
              <a:t>: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17524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6420" y="2849275"/>
            <a:ext cx="10972800" cy="1143000"/>
          </a:xfrm>
        </p:spPr>
        <p:txBody>
          <a:bodyPr/>
          <a:lstStyle/>
          <a:p>
            <a:r>
              <a:rPr lang="ta-IN" dirty="0" smtClean="0"/>
              <a:t>1. kontekst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5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04232" y="640087"/>
            <a:ext cx="10363200" cy="640485"/>
          </a:xfrm>
        </p:spPr>
        <p:txBody>
          <a:bodyPr/>
          <a:lstStyle/>
          <a:p>
            <a:r>
              <a:rPr lang="hr-HR" sz="3200" dirty="0" smtClean="0"/>
              <a:t>U</a:t>
            </a:r>
            <a:r>
              <a:rPr lang="ta-IN" sz="3200" dirty="0" smtClean="0"/>
              <a:t>vođenje izbornosti i učenja na radnom mjestu</a:t>
            </a:r>
            <a:endParaRPr lang="hr-HR" sz="320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704273" y="1911099"/>
            <a:ext cx="10483274" cy="4161809"/>
          </a:xfrm>
          <a:prstGeom prst="rect">
            <a:avLst/>
          </a:prstGeom>
        </p:spPr>
        <p:txBody>
          <a:bodyPr vert="horz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74712" fontAlgn="base">
              <a:spcBef>
                <a:spcPct val="0"/>
              </a:spcBef>
              <a:spcAft>
                <a:spcPts val="500"/>
              </a:spcAft>
            </a:pP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Uvođenje</a:t>
            </a:r>
            <a:r>
              <a:rPr lang="ta-IN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 </a:t>
            </a:r>
            <a:r>
              <a:rPr lang="hr-HR" b="1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izbornosti </a:t>
            </a:r>
            <a:r>
              <a:rPr lang="hr-HR" b="1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u gimnazijsko obrazovanje</a:t>
            </a:r>
            <a:r>
              <a:rPr lang="hr-HR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 </a:t>
            </a:r>
            <a:r>
              <a:rPr lang="hr-HR" dirty="0">
                <a:solidFill>
                  <a:prstClr val="black">
                    <a:lumMod val="65000"/>
                    <a:lumOff val="35000"/>
                  </a:prstClr>
                </a:solidFill>
              </a:rPr>
              <a:t>koja će omogućiti usmjeravanje interesa učenika i jasnije profiliranje </a:t>
            </a:r>
            <a:r>
              <a:rPr lang="hr-HR" i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gimnazijskog </a:t>
            </a:r>
            <a:r>
              <a:rPr lang="hr-HR" i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obrazovanja</a:t>
            </a:r>
            <a:r>
              <a:rPr lang="hr-HR" dirty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</a:p>
          <a:p>
            <a:pPr marL="874712" fontAlgn="base">
              <a:spcBef>
                <a:spcPct val="0"/>
              </a:spcBef>
              <a:spcAft>
                <a:spcPts val="500"/>
              </a:spcAft>
            </a:pPr>
            <a:endParaRPr lang="ta-IN" dirty="0">
              <a:solidFill>
                <a:prstClr val="black">
                  <a:lumMod val="65000"/>
                  <a:lumOff val="35000"/>
                </a:prstClr>
              </a:solidFill>
              <a:cs typeface="Arial" pitchFamily="34" charset="0"/>
            </a:endParaRPr>
          </a:p>
          <a:p>
            <a:pPr marL="874712" fontAlgn="base">
              <a:spcBef>
                <a:spcPct val="0"/>
              </a:spcBef>
              <a:spcAft>
                <a:spcPts val="500"/>
              </a:spcAft>
            </a:pPr>
            <a:r>
              <a:rPr 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Uvođenje</a:t>
            </a:r>
            <a:r>
              <a:rPr lang="ta-IN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 </a:t>
            </a:r>
            <a:r>
              <a:rPr lang="hr-HR" b="1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učenja </a:t>
            </a:r>
            <a:r>
              <a:rPr lang="hr-HR" b="1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na radnom mjestu u svim programima strukovnog obrazovanja</a:t>
            </a:r>
            <a:r>
              <a:rPr lang="hr-HR" dirty="0">
                <a:solidFill>
                  <a:prstClr val="black">
                    <a:lumMod val="65000"/>
                    <a:lumOff val="35000"/>
                  </a:prstClr>
                </a:solidFill>
                <a:cs typeface="Arial" pitchFamily="34" charset="0"/>
              </a:rPr>
              <a:t>, povećanje relevantnosti strukovnog obrazovanja i olakšanje prelaska iz obrazovanja na tržište rada.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0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23636" y="2243465"/>
            <a:ext cx="10483274" cy="3829444"/>
          </a:xfrm>
        </p:spPr>
        <p:txBody>
          <a:bodyPr/>
          <a:lstStyle/>
          <a:p>
            <a:pPr marL="0" indent="0">
              <a:buNone/>
            </a:pPr>
            <a:r>
              <a:rPr lang="hr-HR" b="0" dirty="0" smtClean="0">
                <a:cs typeface="Arial" pitchFamily="34" charset="0"/>
              </a:rPr>
              <a:t>Veća autonomija učitelja i nastavnika u </a:t>
            </a:r>
            <a:r>
              <a:rPr lang="hr-HR" b="0" dirty="0" smtClean="0">
                <a:ea typeface="Times New Roman" panose="02020603050405020304" pitchFamily="18" charset="0"/>
                <a:cs typeface="ChaparralPro-Regular"/>
              </a:rPr>
              <a:t>izboru sadržaja, metoda i oblika rada</a:t>
            </a:r>
            <a:r>
              <a:rPr lang="hr-HR" b="0" dirty="0" smtClean="0">
                <a:cs typeface="Arial" pitchFamily="34" charset="0"/>
              </a:rPr>
              <a:t>, ali i poticanje primjena metoda poučavanja i učenja koje omogućuju aktivnu ulogu učenika u razvoju znanja, vještina i stavova uz podršku učitelja i nastavnika te u interakciji s drugim učenicima.</a:t>
            </a:r>
            <a:endParaRPr lang="hr-HR" b="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V</a:t>
            </a:r>
            <a:r>
              <a:rPr lang="ta-IN" sz="3200" dirty="0" smtClean="0"/>
              <a:t>eća autonomija učitelja i nastavnika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3503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23636" y="2112893"/>
            <a:ext cx="10483274" cy="396001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  <a:cs typeface="ChaparralPro-Regular"/>
              </a:rPr>
              <a:t>Jasno određenje kriterija razvijenosti i usvojenosti odgojno-obrazovnih ishoda, čime će se osigurati osnova za objektivnije i valjanije ocjenjivanje i vrednovanje učeničkih postignuća. </a:t>
            </a:r>
            <a:endParaRPr lang="ta-IN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ea typeface="Times New Roman" panose="02020603050405020304" pitchFamily="18" charset="0"/>
              <a:cs typeface="ChaparralPro-Regular"/>
            </a:endParaRPr>
          </a:p>
          <a:p>
            <a:pPr>
              <a:spcAft>
                <a:spcPts val="600"/>
              </a:spcAft>
            </a:pP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ea typeface="Times New Roman" panose="02020603050405020304" pitchFamily="18" charset="0"/>
              <a:cs typeface="ChaparralPro-Regular"/>
            </a:endParaRPr>
          </a:p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Korjenita promjena ocjenjivanja, vrednovanja i izvještavanja o postignućima učenika. Vrednovanje kao dio učenja, vrednovanje za učenje, vrednovanje naučenog.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hr-H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N</a:t>
            </a:r>
            <a:r>
              <a:rPr lang="ta-IN" sz="3200" dirty="0" smtClean="0"/>
              <a:t>ovi model vrednovanja, ocjenjivanja i izvještavanja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7090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23636" y="2302815"/>
            <a:ext cx="10483274" cy="377009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Drugačija organizacija škole. </a:t>
            </a:r>
            <a:endParaRPr lang="ta-IN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Definiranje odgojno-obrazovnih ciklusa. </a:t>
            </a:r>
          </a:p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Razbijanje predmetno-satnog sustava</a:t>
            </a:r>
            <a:r>
              <a:rPr lang="ta-IN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u početnim razredima osnovne škole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  <a:endParaRPr lang="hr-HR" dirty="0" smtClean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</a:t>
            </a:r>
            <a:r>
              <a:rPr lang="ta-IN" sz="3200" dirty="0" smtClean="0"/>
              <a:t>rganizacijske promjene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42212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3. ULOGA ODGOJNO-OBRAZOVNIH RADNIKA</a:t>
            </a:r>
            <a:br>
              <a:rPr lang="hr-H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type="body" sz="quarter" idx="13"/>
          </p:nvPr>
        </p:nvSpPr>
        <p:spPr>
          <a:xfrm>
            <a:off x="911768" y="2350297"/>
            <a:ext cx="10483274" cy="3584796"/>
          </a:xfrm>
        </p:spPr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hr-HR" dirty="0" smtClean="0"/>
              <a:t>nformiranje</a:t>
            </a:r>
          </a:p>
          <a:p>
            <a:r>
              <a:rPr lang="en-US" dirty="0"/>
              <a:t>U</a:t>
            </a:r>
            <a:r>
              <a:rPr lang="hr-HR" dirty="0" smtClean="0"/>
              <a:t>ključivanje u rad stručnih radnih skupina</a:t>
            </a:r>
          </a:p>
          <a:p>
            <a:r>
              <a:rPr lang="en-US" dirty="0"/>
              <a:t>U</a:t>
            </a:r>
            <a:r>
              <a:rPr lang="hr-HR" dirty="0" smtClean="0"/>
              <a:t>poznavanje kurikulumskih dokumenata</a:t>
            </a:r>
          </a:p>
          <a:p>
            <a:r>
              <a:rPr lang="en-US" dirty="0"/>
              <a:t>D</a:t>
            </a:r>
            <a:r>
              <a:rPr lang="hr-HR" dirty="0" smtClean="0"/>
              <a:t>oprinos konačnom oblikovanju kurikulumskih dokumenata (javne rasprave, konzultacije)</a:t>
            </a:r>
          </a:p>
          <a:p>
            <a:r>
              <a:rPr lang="en-US" dirty="0"/>
              <a:t>I</a:t>
            </a:r>
            <a:r>
              <a:rPr lang="hr-HR" dirty="0" smtClean="0"/>
              <a:t>mplementacija kurikulumskih dokumenata u praksi</a:t>
            </a:r>
            <a:endParaRPr lang="hr-H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25945" y="675697"/>
            <a:ext cx="10776476" cy="6404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</a:rPr>
              <a:t>ULOGA</a:t>
            </a:r>
            <a:r>
              <a:rPr lang="en-US" sz="3200" dirty="0"/>
              <a:t> </a:t>
            </a:r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</a:rPr>
              <a:t>ODGOJNO-OBRAZOVNIH RADNIKA U PROCESU KURIKULARNE REFORME</a:t>
            </a:r>
            <a:endParaRPr lang="hr-HR" sz="3200" b="1" cap="smal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2053541"/>
            <a:ext cx="10483274" cy="4019367"/>
          </a:xfrm>
        </p:spPr>
        <p:txBody>
          <a:bodyPr/>
          <a:lstStyle/>
          <a:p>
            <a:r>
              <a:rPr lang="hr-HR" dirty="0" smtClean="0"/>
              <a:t>Termin poziva, vremenski okvir rada</a:t>
            </a:r>
          </a:p>
          <a:p>
            <a:r>
              <a:rPr lang="hr-HR" dirty="0" smtClean="0"/>
              <a:t>Broj članova</a:t>
            </a:r>
          </a:p>
          <a:p>
            <a:r>
              <a:rPr lang="hr-HR" dirty="0" smtClean="0"/>
              <a:t>Uvjeti sudjelovanja (</a:t>
            </a:r>
            <a:r>
              <a:rPr lang="hr-HR" dirty="0" err="1" smtClean="0"/>
              <a:t>izmještanje</a:t>
            </a:r>
            <a:r>
              <a:rPr lang="hr-HR" dirty="0" smtClean="0"/>
              <a:t> ili ne s radnog mjesta)</a:t>
            </a:r>
          </a:p>
          <a:p>
            <a:r>
              <a:rPr lang="hr-HR" dirty="0" smtClean="0"/>
              <a:t>Primjer kompetencija/dokumenata za stručne skupine za nacionalne kurikulume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JAVNI POZIVI ZA STRUČNE RADNE SKUPINE (</a:t>
            </a:r>
            <a:r>
              <a:rPr lang="hr-HR" sz="3200" u="sng" dirty="0" smtClean="0"/>
              <a:t>PRIMJER</a:t>
            </a:r>
            <a:r>
              <a:rPr lang="hr-HR" sz="3200" dirty="0" smtClean="0"/>
              <a:t>)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72935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/>
              <a:t>ČLANOVI STRUČNIH RADNIH SKUPINA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Rani i predškolski odgoj i obrazovanje – </a:t>
            </a:r>
            <a:r>
              <a:rPr lang="hr-HR" b="1" dirty="0" smtClean="0"/>
              <a:t>7 članova</a:t>
            </a:r>
          </a:p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Osnovnoškolski odgoj i obrazovanje – </a:t>
            </a:r>
            <a:r>
              <a:rPr lang="hr-HR" b="1" dirty="0" smtClean="0"/>
              <a:t>15 članova</a:t>
            </a:r>
          </a:p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Gimnazijsko obrazovanje – </a:t>
            </a:r>
            <a:r>
              <a:rPr lang="hr-HR" b="1" dirty="0" smtClean="0"/>
              <a:t>11 članova</a:t>
            </a:r>
          </a:p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Strukovno obrazovanje – </a:t>
            </a:r>
            <a:r>
              <a:rPr lang="hr-HR" b="1" dirty="0" smtClean="0"/>
              <a:t>15 članova</a:t>
            </a:r>
          </a:p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Umjetničko obrazovanje – </a:t>
            </a:r>
            <a:r>
              <a:rPr lang="hr-HR" b="1" dirty="0" smtClean="0"/>
              <a:t>7 članova</a:t>
            </a:r>
          </a:p>
          <a:p>
            <a:pPr>
              <a:lnSpc>
                <a:spcPct val="150000"/>
              </a:lnSpc>
              <a:buSzPct val="100000"/>
            </a:pPr>
            <a:r>
              <a:rPr lang="hr-HR" dirty="0" smtClean="0"/>
              <a:t>Vrednovanje, ocjenjivanje i izvještavanje o uč. postignućima – </a:t>
            </a:r>
            <a:r>
              <a:rPr lang="hr-HR" b="1" dirty="0" smtClean="0"/>
              <a:t>7 članova</a:t>
            </a:r>
          </a:p>
          <a:p>
            <a:pPr marL="0" indent="0" algn="ctr">
              <a:lnSpc>
                <a:spcPct val="150000"/>
              </a:lnSpc>
              <a:buSzPct val="100000"/>
              <a:buNone/>
            </a:pPr>
            <a:r>
              <a:rPr lang="hr-HR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hr-HR" sz="2800" b="1" dirty="0" smtClean="0">
                <a:solidFill>
                  <a:schemeClr val="accent6">
                    <a:lumMod val="75000"/>
                  </a:schemeClr>
                </a:solidFill>
              </a:rPr>
              <a:t>1. svibanj – 30. rujan </a:t>
            </a:r>
          </a:p>
          <a:p>
            <a:pPr>
              <a:buSzPct val="100000"/>
            </a:pPr>
            <a:endParaRPr lang="hr-HR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r-HR" sz="3200" dirty="0"/>
              <a:t>KLJUČNE</a:t>
            </a:r>
            <a:r>
              <a:rPr lang="hr-HR" sz="3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hr-HR" sz="3200" dirty="0"/>
              <a:t>ZADAĆE STRUČNIH RADNIH </a:t>
            </a:r>
            <a:r>
              <a:rPr lang="hr-HR" sz="3200" dirty="0" smtClean="0"/>
              <a:t>SKUPINA </a:t>
            </a:r>
            <a:r>
              <a:rPr lang="hr-HR" sz="3200" dirty="0"/>
              <a:t/>
            </a:r>
            <a:br>
              <a:rPr lang="hr-HR" sz="3200" dirty="0"/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2017931"/>
            <a:ext cx="10483274" cy="4054977"/>
          </a:xfrm>
        </p:spPr>
        <p:txBody>
          <a:bodyPr/>
          <a:lstStyle/>
          <a:p>
            <a:pPr>
              <a:buSzPct val="100000"/>
            </a:pPr>
            <a:r>
              <a:rPr lang="en-US" dirty="0">
                <a:solidFill>
                  <a:srgbClr val="000000"/>
                </a:solidFill>
              </a:rPr>
              <a:t>U</a:t>
            </a:r>
            <a:r>
              <a:rPr lang="hr-HR" dirty="0" smtClean="0">
                <a:solidFill>
                  <a:srgbClr val="000000"/>
                </a:solidFill>
              </a:rPr>
              <a:t>poznavanje s konceptualnim postavkama Cjelovite kurikularne reforme i prijedlogom Okvira nacionalnog kurikuluma</a:t>
            </a:r>
          </a:p>
          <a:p>
            <a:pPr>
              <a:buSzPct val="100000"/>
            </a:pPr>
            <a:r>
              <a:rPr lang="en-US" dirty="0">
                <a:solidFill>
                  <a:srgbClr val="000000"/>
                </a:solidFill>
              </a:rPr>
              <a:t>U</a:t>
            </a:r>
            <a:r>
              <a:rPr lang="hr-HR" dirty="0" smtClean="0">
                <a:solidFill>
                  <a:srgbClr val="000000"/>
                </a:solidFill>
              </a:rPr>
              <a:t>svajanje metodologije za izradu kurikularnih dokumenata </a:t>
            </a:r>
          </a:p>
          <a:p>
            <a:pPr>
              <a:buSzPct val="100000"/>
            </a:pPr>
            <a:r>
              <a:rPr lang="en-US" dirty="0">
                <a:solidFill>
                  <a:srgbClr val="000000"/>
                </a:solidFill>
              </a:rPr>
              <a:t>U</a:t>
            </a:r>
            <a:r>
              <a:rPr lang="hr-HR" dirty="0" smtClean="0">
                <a:solidFill>
                  <a:srgbClr val="000000"/>
                </a:solidFill>
              </a:rPr>
              <a:t>poznavanje i analiza određenih kurikularnih rješenja u obrazovnim sustavima drugih zemalja</a:t>
            </a:r>
          </a:p>
          <a:p>
            <a:pPr>
              <a:buSzPct val="100000"/>
            </a:pPr>
            <a:r>
              <a:rPr lang="en-US" dirty="0">
                <a:solidFill>
                  <a:srgbClr val="000000"/>
                </a:solidFill>
              </a:rPr>
              <a:t>O</a:t>
            </a:r>
            <a:r>
              <a:rPr lang="hr-HR" dirty="0" smtClean="0">
                <a:solidFill>
                  <a:srgbClr val="000000"/>
                </a:solidFill>
              </a:rPr>
              <a:t>dređivanje strukture i glavnih sastavnica pojedinih nacionalnih kurikuluma odnosno Okvira vrednovanja, ocjenjivanja i izvještavanja o učeničkim postignućima </a:t>
            </a:r>
          </a:p>
        </p:txBody>
      </p:sp>
    </p:spTree>
    <p:extLst>
      <p:ext uri="{BB962C8B-B14F-4D97-AF65-F5344CB8AC3E}">
        <p14:creationId xmlns:p14="http://schemas.microsoft.com/office/powerpoint/2010/main" val="42165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/>
              <a:t>KLJUČNE ZADAĆE STRUČNIH RADNIH </a:t>
            </a:r>
            <a:r>
              <a:rPr lang="hr-HR" sz="3200" dirty="0" smtClean="0"/>
              <a:t>SKUPINA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1639455"/>
            <a:ext cx="10483274" cy="4733636"/>
          </a:xfrm>
        </p:spPr>
        <p:txBody>
          <a:bodyPr/>
          <a:lstStyle/>
          <a:p>
            <a:pPr>
              <a:lnSpc>
                <a:spcPct val="120000"/>
              </a:lnSpc>
              <a:buSzPct val="100000"/>
            </a:pPr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hr-HR" dirty="0" smtClean="0">
                <a:solidFill>
                  <a:srgbClr val="000000"/>
                </a:solidFill>
              </a:rPr>
              <a:t>zrada nacrta prijedloga pojedinih nacionalnih kurikuluma odnosno Okvira vrednovanja</a:t>
            </a:r>
          </a:p>
          <a:p>
            <a:pPr>
              <a:lnSpc>
                <a:spcPct val="120000"/>
              </a:lnSpc>
              <a:buSzPct val="100000"/>
            </a:pPr>
            <a:r>
              <a:rPr lang="en-US" dirty="0">
                <a:solidFill>
                  <a:srgbClr val="000000"/>
                </a:solidFill>
              </a:rPr>
              <a:t>U</a:t>
            </a:r>
            <a:r>
              <a:rPr lang="hr-HR" dirty="0" smtClean="0">
                <a:solidFill>
                  <a:srgbClr val="000000"/>
                </a:solidFill>
              </a:rPr>
              <a:t>sklađivanje rezultata rada sa stručnim radnim skupinama koje izrađuju ostale kurikularne dokumente</a:t>
            </a:r>
          </a:p>
          <a:p>
            <a:pPr>
              <a:lnSpc>
                <a:spcPct val="120000"/>
              </a:lnSpc>
              <a:buSzPct val="100000"/>
            </a:pPr>
            <a:r>
              <a:rPr lang="en-US" dirty="0">
                <a:solidFill>
                  <a:srgbClr val="000000"/>
                </a:solidFill>
              </a:rPr>
              <a:t>O</a:t>
            </a:r>
            <a:r>
              <a:rPr lang="hr-HR" dirty="0" smtClean="0">
                <a:solidFill>
                  <a:srgbClr val="000000"/>
                </a:solidFill>
              </a:rPr>
              <a:t>blikovanje konačnog teksta prijedloga pojedinih nacionalnih kurikuluma odnosno Okvira vrednovanja za širu raspravu/konzultacije</a:t>
            </a:r>
          </a:p>
          <a:p>
            <a:pPr>
              <a:lnSpc>
                <a:spcPct val="120000"/>
              </a:lnSpc>
              <a:buSzPct val="100000"/>
            </a:pPr>
            <a:r>
              <a:rPr lang="en-US" dirty="0">
                <a:solidFill>
                  <a:srgbClr val="000000"/>
                </a:solidFill>
              </a:rPr>
              <a:t>O</a:t>
            </a:r>
            <a:r>
              <a:rPr lang="hr-HR" dirty="0" smtClean="0">
                <a:solidFill>
                  <a:srgbClr val="000000"/>
                </a:solidFill>
              </a:rPr>
              <a:t>stale zadaće vezane uz razvoj pojedinih nacionalnih kurikuluma odnosno Okvira vrednovanja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2899" y="2033099"/>
            <a:ext cx="8746201" cy="279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51795" y="5471445"/>
            <a:ext cx="6912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http://narodne-novine.nn.hr/clanci/sluzbeni/2014_10_124_2364.html</a:t>
            </a:r>
          </a:p>
        </p:txBody>
      </p:sp>
    </p:spTree>
    <p:extLst>
      <p:ext uri="{BB962C8B-B14F-4D97-AF65-F5344CB8AC3E}">
        <p14:creationId xmlns:p14="http://schemas.microsoft.com/office/powerpoint/2010/main" val="35212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3200" dirty="0"/>
              <a:t>OČEKIVANI ROKOVI I </a:t>
            </a:r>
            <a:r>
              <a:rPr lang="hr-HR" sz="3200" dirty="0" smtClean="0"/>
              <a:t>REZULTATI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buSzPct val="100000"/>
            </a:pPr>
            <a:r>
              <a:rPr lang="hr-HR" dirty="0" smtClean="0">
                <a:solidFill>
                  <a:srgbClr val="000000"/>
                </a:solidFill>
              </a:rPr>
              <a:t>Prva inačica prijedloga pojedinih nacionalnih kurikuluma odnosno Okvira vrednovanja - </a:t>
            </a:r>
            <a:r>
              <a:rPr lang="hr-HR" b="1" dirty="0" smtClean="0">
                <a:solidFill>
                  <a:srgbClr val="000000"/>
                </a:solidFill>
              </a:rPr>
              <a:t>do 1. srpnja 2015.</a:t>
            </a:r>
          </a:p>
          <a:p>
            <a:pPr>
              <a:lnSpc>
                <a:spcPct val="120000"/>
              </a:lnSpc>
              <a:buSzPct val="100000"/>
            </a:pPr>
            <a:r>
              <a:rPr lang="hr-HR" dirty="0" smtClean="0">
                <a:solidFill>
                  <a:srgbClr val="000000"/>
                </a:solidFill>
              </a:rPr>
              <a:t>Konačan tekst prijedloga pojedinih nacionalnih kurikuluma odnosno Okvira vrednovanja - </a:t>
            </a:r>
            <a:r>
              <a:rPr lang="hr-HR" b="1" dirty="0" smtClean="0">
                <a:solidFill>
                  <a:srgbClr val="000000"/>
                </a:solidFill>
              </a:rPr>
              <a:t>do 31. kolovoza 2015.</a:t>
            </a:r>
          </a:p>
          <a:p>
            <a:pPr>
              <a:lnSpc>
                <a:spcPct val="120000"/>
              </a:lnSpc>
              <a:buSzPct val="100000"/>
            </a:pPr>
            <a:r>
              <a:rPr lang="hr-HR" b="1" dirty="0" smtClean="0">
                <a:solidFill>
                  <a:srgbClr val="000000"/>
                </a:solidFill>
              </a:rPr>
              <a:t>Tijekom rujna 2015. </a:t>
            </a:r>
            <a:r>
              <a:rPr lang="hr-HR" dirty="0" smtClean="0">
                <a:solidFill>
                  <a:srgbClr val="000000"/>
                </a:solidFill>
              </a:rPr>
              <a:t>konzultacije svih stručnih radnih skupina koje su radile na Nacionalnim kurikulumima za sve razine i vrste obrazovanja.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23636" y="1863619"/>
            <a:ext cx="10483274" cy="4209290"/>
          </a:xfrm>
        </p:spPr>
        <p:txBody>
          <a:bodyPr/>
          <a:lstStyle/>
          <a:p>
            <a:r>
              <a:rPr lang="hr-HR" dirty="0" smtClean="0">
                <a:solidFill>
                  <a:srgbClr val="000000"/>
                </a:solidFill>
              </a:rPr>
              <a:t>Organiziranje stručnih skupova ŽSV-a/MŽSV-a </a:t>
            </a:r>
            <a:r>
              <a:rPr lang="hr-HR" b="1" dirty="0" smtClean="0"/>
              <a:t>do 10. srpnja 2015. godine</a:t>
            </a:r>
            <a:r>
              <a:rPr lang="hr-HR" dirty="0" smtClean="0">
                <a:solidFill>
                  <a:srgbClr val="000000"/>
                </a:solidFill>
              </a:rPr>
              <a:t>.</a:t>
            </a:r>
          </a:p>
          <a:p>
            <a:r>
              <a:rPr lang="hr-HR" dirty="0" smtClean="0">
                <a:solidFill>
                  <a:srgbClr val="000000"/>
                </a:solidFill>
              </a:rPr>
              <a:t>Diseminiranje informacija, vođenje radionica, organiziranje refleksije</a:t>
            </a:r>
          </a:p>
          <a:p>
            <a:r>
              <a:rPr lang="hr-HR" dirty="0" smtClean="0">
                <a:solidFill>
                  <a:srgbClr val="000000"/>
                </a:solidFill>
              </a:rPr>
              <a:t>Prikupljanje povratnih informacija od članova ŽSV-a (</a:t>
            </a:r>
            <a:r>
              <a:rPr lang="hr-HR" dirty="0" smtClean="0"/>
              <a:t>nakon održanih ŽSV-a svaki sudionik ispunjava </a:t>
            </a:r>
            <a:r>
              <a:rPr lang="hr-HR" i="1" dirty="0" smtClean="0"/>
              <a:t>on-line</a:t>
            </a:r>
            <a:r>
              <a:rPr lang="hr-HR" dirty="0" smtClean="0"/>
              <a:t> upitnik) </a:t>
            </a:r>
            <a:endParaRPr lang="hr-HR" dirty="0" smtClean="0">
              <a:solidFill>
                <a:srgbClr val="000000"/>
              </a:solidFill>
            </a:endParaRPr>
          </a:p>
          <a:p>
            <a:r>
              <a:rPr lang="hr-HR" dirty="0" smtClean="0">
                <a:solidFill>
                  <a:srgbClr val="000000"/>
                </a:solidFill>
              </a:rPr>
              <a:t>Poticanje članova ŽSV-a na aktivno uključivanje u provedbu </a:t>
            </a:r>
            <a:r>
              <a:rPr lang="hr-HR" dirty="0" smtClean="0"/>
              <a:t>C</a:t>
            </a:r>
            <a:r>
              <a:rPr lang="hr-HR" dirty="0" smtClean="0">
                <a:solidFill>
                  <a:srgbClr val="000000"/>
                </a:solidFill>
              </a:rPr>
              <a:t>jelovite kurikularne reforme </a:t>
            </a:r>
          </a:p>
          <a:p>
            <a:r>
              <a:rPr lang="hr-HR" dirty="0" smtClean="0">
                <a:solidFill>
                  <a:srgbClr val="000000"/>
                </a:solidFill>
              </a:rPr>
              <a:t>Jačanje mreže kolegijalne podrške u provedbi kurikularne reforme</a:t>
            </a:r>
          </a:p>
          <a:p>
            <a:r>
              <a:rPr lang="hr-HR" dirty="0" smtClean="0">
                <a:solidFill>
                  <a:srgbClr val="000000"/>
                </a:solidFill>
              </a:rPr>
              <a:t>Organiziranje razmjene iskustva dobre prakse</a:t>
            </a:r>
          </a:p>
          <a:p>
            <a:r>
              <a:rPr lang="hr-HR" dirty="0" smtClean="0">
                <a:solidFill>
                  <a:srgbClr val="000000"/>
                </a:solidFill>
              </a:rPr>
              <a:t>Kontinuirana komunikacija s nadležnim savjetnicima AZOO-a i ASOO-a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ULOGA VODITELJA (MEĐU) ŽUPANIJSKIH VODITELJA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50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923636" y="2255335"/>
            <a:ext cx="10483274" cy="3817574"/>
          </a:xfrm>
        </p:spPr>
        <p:txBody>
          <a:bodyPr>
            <a:normAutofit/>
          </a:bodyPr>
          <a:lstStyle/>
          <a:p>
            <a:r>
              <a:rPr lang="hr-HR" dirty="0" smtClean="0"/>
              <a:t>Što se očekuje od procesa </a:t>
            </a:r>
            <a:r>
              <a:rPr lang="hr-HR" dirty="0" err="1" smtClean="0"/>
              <a:t>kurikularne</a:t>
            </a:r>
            <a:r>
              <a:rPr lang="hr-HR" dirty="0" smtClean="0"/>
              <a:t> reforme?</a:t>
            </a:r>
          </a:p>
          <a:p>
            <a:r>
              <a:rPr lang="hr-HR" dirty="0" smtClean="0"/>
              <a:t>U kojem trenutku i kojim tempom će se reforma odvijati?</a:t>
            </a:r>
          </a:p>
          <a:p>
            <a:r>
              <a:rPr lang="hr-HR" dirty="0" smtClean="0"/>
              <a:t>Što se očekuje od pojedinca, odnosno njegove ustanove?</a:t>
            </a:r>
          </a:p>
          <a:p>
            <a:r>
              <a:rPr lang="hr-HR" dirty="0" smtClean="0"/>
              <a:t>Što odgojno-obrazovnom radniku kao pojedincu nedostaje da bi se mogao aktivno uključiti u proces?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Z</a:t>
            </a:r>
            <a:r>
              <a:rPr lang="ta-IN" sz="3200" dirty="0" smtClean="0"/>
              <a:t>aključci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6340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118223" y="2371076"/>
            <a:ext cx="9941359" cy="1712268"/>
          </a:xfrm>
        </p:spPr>
        <p:txBody>
          <a:bodyPr/>
          <a:lstStyle/>
          <a:p>
            <a:r>
              <a:rPr lang="hr-HR" sz="4400" dirty="0">
                <a:ea typeface="Times New Roman" panose="02020603050405020304" pitchFamily="18" charset="0"/>
                <a:cs typeface="ChaparralPro-Regular"/>
              </a:rPr>
              <a:t>POZIVAMO VAS DA SE AKTIVNO </a:t>
            </a:r>
            <a:endParaRPr lang="ta-IN" sz="4400" dirty="0" smtClean="0">
              <a:ea typeface="Times New Roman" panose="02020603050405020304" pitchFamily="18" charset="0"/>
              <a:cs typeface="ChaparralPro-Regular"/>
            </a:endParaRPr>
          </a:p>
          <a:p>
            <a:r>
              <a:rPr lang="hr-HR" sz="4400" dirty="0" smtClean="0">
                <a:ea typeface="Times New Roman" panose="02020603050405020304" pitchFamily="18" charset="0"/>
                <a:cs typeface="ChaparralPro-Regular"/>
              </a:rPr>
              <a:t>UKLJUČITE </a:t>
            </a:r>
            <a:r>
              <a:rPr lang="hr-HR" sz="4400" dirty="0">
                <a:ea typeface="Times New Roman" panose="02020603050405020304" pitchFamily="18" charset="0"/>
                <a:cs typeface="ChaparralPro-Regular"/>
              </a:rPr>
              <a:t>U OVAJ PROCES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684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/>
          </p:cNvSpPr>
          <p:nvPr/>
        </p:nvSpPr>
        <p:spPr bwMode="auto">
          <a:xfrm>
            <a:off x="173036" y="1385442"/>
            <a:ext cx="11374244" cy="367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hr-HR" sz="3200" dirty="0">
              <a:solidFill>
                <a:srgbClr val="000000"/>
              </a:solidFill>
              <a:latin typeface="Tw Cen MT" panose="020B0602020104020603" pitchFamily="34" charset="-18"/>
              <a:ea typeface="Times New Roman" panose="02020603050405020304" pitchFamily="18" charset="0"/>
              <a:cs typeface="ChaparralPro-Regular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9299" y="1943341"/>
            <a:ext cx="11502040" cy="269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</a:pPr>
            <a:r>
              <a:rPr lang="hr-HR" sz="4500" dirty="0" smtClean="0">
                <a:solidFill>
                  <a:schemeClr val="bg1"/>
                </a:solidFill>
                <a:cs typeface="Arial" charset="0"/>
              </a:rPr>
              <a:t>HVALA!</a:t>
            </a:r>
          </a:p>
          <a:p>
            <a:pPr algn="ctr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</a:pPr>
            <a:r>
              <a:rPr lang="hr-HR" sz="32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www.kurikulum.hr</a:t>
            </a:r>
            <a:endParaRPr lang="hr-HR" sz="3200" dirty="0">
              <a:solidFill>
                <a:schemeClr val="bg1">
                  <a:lumMod val="95000"/>
                </a:schemeClr>
              </a:solidFill>
              <a:cs typeface="Arial" charset="0"/>
            </a:endParaRPr>
          </a:p>
          <a:p>
            <a:pPr algn="ctr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</a:pPr>
            <a:r>
              <a:rPr lang="hr-HR" sz="3200" dirty="0" smtClean="0">
                <a:solidFill>
                  <a:srgbClr val="F2F2F2"/>
                </a:solidFill>
                <a:cs typeface="Arial" charset="0"/>
              </a:rPr>
              <a:t>ured@kurikulum.hr</a:t>
            </a:r>
            <a:endParaRPr lang="hr-HR" sz="3200" dirty="0">
              <a:solidFill>
                <a:srgbClr val="F2F2F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980646" y="1685637"/>
            <a:ext cx="9941359" cy="4063999"/>
          </a:xfrm>
        </p:spPr>
        <p:txBody>
          <a:bodyPr/>
          <a:lstStyle/>
          <a:p>
            <a:endParaRPr lang="ta-IN" dirty="0" smtClean="0"/>
          </a:p>
          <a:p>
            <a:r>
              <a:rPr lang="hr-HR" dirty="0" smtClean="0"/>
              <a:t>PRVA </a:t>
            </a:r>
            <a:r>
              <a:rPr lang="hr-HR" dirty="0"/>
              <a:t>DVA POGLAVLJA</a:t>
            </a:r>
            <a:br>
              <a:rPr lang="hr-HR" dirty="0"/>
            </a:br>
            <a:r>
              <a:rPr lang="hr-HR" dirty="0"/>
              <a:t> STRATEGIJE OBRAZOVANJA, </a:t>
            </a:r>
            <a:r>
              <a:rPr lang="ta-IN" dirty="0"/>
              <a:t/>
            </a:r>
            <a:br>
              <a:rPr lang="ta-IN" dirty="0"/>
            </a:br>
            <a:r>
              <a:rPr lang="hr-HR" dirty="0"/>
              <a:t>ZNANOSTI I TEHNOLOGIJE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25945" y="802698"/>
            <a:ext cx="10363200" cy="640485"/>
          </a:xfrm>
          <a:prstGeom prst="rect">
            <a:avLst/>
          </a:prstGeom>
        </p:spPr>
        <p:txBody>
          <a:bodyPr/>
          <a:lstStyle/>
          <a:p>
            <a:r>
              <a:rPr lang="hr-HR" dirty="0" smtClean="0"/>
              <a:t>CJELOŽIVOTNO UČENJE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4508" y="1577110"/>
            <a:ext cx="10335491" cy="4025200"/>
          </a:xfrm>
        </p:spPr>
        <p:txBody>
          <a:bodyPr/>
          <a:lstStyle/>
          <a:p>
            <a:r>
              <a:rPr lang="hr-HR" dirty="0" smtClean="0"/>
              <a:t>Izgraditi sustav za identificiranje, poticanje i razvoj sposobnosti i potencijala pojedinaca te ojačati službe za cjeloživotno osobno i profesionalno usmjeravanje </a:t>
            </a:r>
          </a:p>
          <a:p>
            <a:r>
              <a:rPr lang="hr-HR" dirty="0" smtClean="0"/>
              <a:t>Unaprijediti kvalitetu i uspostaviti sustav osiguravanja kvalitete </a:t>
            </a:r>
          </a:p>
          <a:p>
            <a:r>
              <a:rPr lang="hr-HR" dirty="0" smtClean="0"/>
              <a:t>Razviti procese i sustav priznavanja neformalno i informalno stečenih znanja i vještina </a:t>
            </a:r>
          </a:p>
          <a:p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Unaprijediti sustav trajnoga profesionalnog razvoja i usavršavanja odgojno-obrazovnih radnika</a:t>
            </a:r>
          </a:p>
          <a:p>
            <a:r>
              <a:rPr lang="hr-HR" dirty="0" smtClean="0"/>
              <a:t>Proširiti i unaprijediti primjenu informacijske i komunikacijske tehnologije u učenju i obrazovanju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627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1259795" y="1880825"/>
            <a:ext cx="10335491" cy="3689826"/>
          </a:xfrm>
        </p:spPr>
        <p:txBody>
          <a:bodyPr>
            <a:noAutofit/>
          </a:bodyPr>
          <a:lstStyle/>
          <a:p>
            <a:r>
              <a:rPr lang="hr-HR" dirty="0"/>
              <a:t>U</a:t>
            </a:r>
            <a:r>
              <a:rPr lang="hr-HR" dirty="0" smtClean="0"/>
              <a:t>naprijediti razvojni potencijal odgojno-obrazovnih ustanova </a:t>
            </a:r>
          </a:p>
          <a:p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Provesti cjelovitu </a:t>
            </a:r>
            <a:r>
              <a:rPr lang="hr-HR" b="1" dirty="0" err="1" smtClean="0">
                <a:solidFill>
                  <a:schemeClr val="accent6">
                    <a:lumMod val="75000"/>
                  </a:schemeClr>
                </a:solidFill>
              </a:rPr>
              <a:t>kurikularnu</a:t>
            </a:r>
            <a:r>
              <a:rPr lang="hr-HR" b="1" dirty="0" smtClean="0">
                <a:solidFill>
                  <a:schemeClr val="accent6">
                    <a:lumMod val="75000"/>
                  </a:schemeClr>
                </a:solidFill>
              </a:rPr>
              <a:t> reformu</a:t>
            </a:r>
          </a:p>
          <a:p>
            <a:r>
              <a:rPr lang="hr-HR" dirty="0" smtClean="0"/>
              <a:t>Izmijeniti strukturu osnovnog obrazovanja</a:t>
            </a:r>
          </a:p>
          <a:p>
            <a:r>
              <a:rPr lang="hr-HR" dirty="0" smtClean="0"/>
              <a:t>P</a:t>
            </a:r>
            <a:r>
              <a:rPr lang="sv-SE" dirty="0" smtClean="0"/>
              <a:t>odići kvalitetu rada i društvenog ugleda učitelja</a:t>
            </a:r>
            <a:endParaRPr lang="hr-HR" dirty="0" smtClean="0"/>
          </a:p>
          <a:p>
            <a:r>
              <a:rPr lang="hr-HR" dirty="0" smtClean="0"/>
              <a:t>Unaprijediti kvalitetu rukovođenja odgojno-obrazovnim ustanovama</a:t>
            </a:r>
          </a:p>
          <a:p>
            <a:r>
              <a:rPr lang="hr-HR" dirty="0" smtClean="0"/>
              <a:t>Razviti cjelovit sustav podrške učenicima</a:t>
            </a:r>
          </a:p>
          <a:p>
            <a:r>
              <a:rPr lang="hr-HR" dirty="0" smtClean="0"/>
              <a:t>Osigurati optimalne uvjete rada odgojno-obrazovnih ustanova</a:t>
            </a:r>
          </a:p>
          <a:p>
            <a:r>
              <a:rPr lang="hr-HR" dirty="0" smtClean="0"/>
              <a:t>Ustrojiti sustav osiguravanja kvalitete odgoja i obrazovanja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945" y="736150"/>
            <a:ext cx="10363200" cy="640485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RANI I PREDŠKOLSKI, OSNOVNOŠKOLSKI I SREDNJOŠKOLSKI </a:t>
            </a:r>
            <a:r>
              <a:rPr lang="ta-IN" dirty="0" smtClean="0"/>
              <a:t/>
            </a:r>
            <a:br>
              <a:rPr lang="ta-IN" dirty="0" smtClean="0"/>
            </a:br>
            <a:r>
              <a:rPr lang="pl-PL" dirty="0" smtClean="0"/>
              <a:t>ODGOJ I OBRAZOVANJE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ta-IN" dirty="0" smtClean="0"/>
              <a:t>reakcija na najavu cjelovite </a:t>
            </a:r>
          </a:p>
          <a:p>
            <a:r>
              <a:rPr lang="ta-IN" dirty="0" smtClean="0"/>
              <a:t>kurikularne reforme:</a:t>
            </a:r>
          </a:p>
          <a:p>
            <a:endParaRPr lang="ta-IN" dirty="0"/>
          </a:p>
          <a:p>
            <a:r>
              <a:rPr lang="ta-IN" dirty="0" smtClean="0"/>
              <a:t>SVAKIH NEKOLIKO GODINA </a:t>
            </a:r>
          </a:p>
          <a:p>
            <a:r>
              <a:rPr lang="ta-IN" dirty="0" smtClean="0"/>
              <a:t>IMAMO REFORMU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3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podnaslov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slovn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2663</Words>
  <Application>Microsoft Office PowerPoint</Application>
  <PresentationFormat>Widescreen</PresentationFormat>
  <Paragraphs>419</Paragraphs>
  <Slides>54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68" baseType="lpstr">
      <vt:lpstr>Arial</vt:lpstr>
      <vt:lpstr>Calibri</vt:lpstr>
      <vt:lpstr>Calibri Light</vt:lpstr>
      <vt:lpstr>Candara</vt:lpstr>
      <vt:lpstr>ChaparralPro-Regular</vt:lpstr>
      <vt:lpstr>Corbel</vt:lpstr>
      <vt:lpstr>Latha</vt:lpstr>
      <vt:lpstr>Symbol</vt:lpstr>
      <vt:lpstr>Times New Roman</vt:lpstr>
      <vt:lpstr>Tw Cen MT</vt:lpstr>
      <vt:lpstr>Wingdings</vt:lpstr>
      <vt:lpstr>podnaslovi</vt:lpstr>
      <vt:lpstr>naslovnica</vt:lpstr>
      <vt:lpstr>1_Custom Design</vt:lpstr>
      <vt:lpstr>CJELOVITA  KURIKULARNA  REFORMA</vt:lpstr>
      <vt:lpstr>ciljevi stručnih skupova</vt:lpstr>
      <vt:lpstr>PowerPoint Presentation</vt:lpstr>
      <vt:lpstr>1. kontekst</vt:lpstr>
      <vt:lpstr>PowerPoint Presentation</vt:lpstr>
      <vt:lpstr>PowerPoint Presentation</vt:lpstr>
      <vt:lpstr>CJELOŽIVOTNO UČENJE</vt:lpstr>
      <vt:lpstr>RANI I PREDŠKOLSKI, OSNOVNOŠKOLSKI I SREDNJOŠKOLSKI  ODGOJ I OBRAZOVANJE </vt:lpstr>
      <vt:lpstr>PowerPoint Presentation</vt:lpstr>
      <vt:lpstr>PowerPoint Presentation</vt:lpstr>
      <vt:lpstr>PowerPoint Presentation</vt:lpstr>
      <vt:lpstr>PowerPoint Presentation</vt:lpstr>
      <vt:lpstr>Rezultati PISA ispitivanja</vt:lpstr>
      <vt:lpstr>primjer zadatka 2. razine, pisa 2012. (nije rješilo 30% naših učenika i učenica)</vt:lpstr>
      <vt:lpstr>primjer zadatka 6. razine, pisa 2012. (rješilo 2% naših učenika i učenica)</vt:lpstr>
      <vt:lpstr>primjer zadatka iz ispita državne mature iz biologije</vt:lpstr>
      <vt:lpstr>PRIMJER ZADATKA IZ ISPITA DRŽAVNE MATURE IZ GEOGRAFIJE 2010.</vt:lpstr>
      <vt:lpstr>ocjene iz matematike</vt:lpstr>
      <vt:lpstr>PowerPoint Presentation</vt:lpstr>
      <vt:lpstr>razvijenost poduzetnosti kod hrvatskih učenika</vt:lpstr>
      <vt:lpstr>PowerPoint Presentation</vt:lpstr>
      <vt:lpstr>2015. OBILJEŽJA POSTOJEĆIH NASTAVNIH PROGRAMA U HRVATSKOJ  </vt:lpstr>
      <vt:lpstr>PowerPoint Presentation</vt:lpstr>
      <vt:lpstr>2. PLANIRANI TIJEK PROMJENA   (PROVEDBA STRATEGIJE OBRAZOVANJA, ZNANOSTI I TEHNOLOGIJE) </vt:lpstr>
      <vt:lpstr>PowerPoint Presentation</vt:lpstr>
      <vt:lpstr>PowerPoint Presentation</vt:lpstr>
      <vt:lpstr>dionice a, b i c</vt:lpstr>
      <vt:lpstr>dionica a</vt:lpstr>
      <vt:lpstr>DIONICA A </vt:lpstr>
      <vt:lpstr>TRI POZIVA ZA ČLANOVE STRUČNIH RADNIH SKUPINA 1. poziv - 9. travnja 2015.  </vt:lpstr>
      <vt:lpstr>TRI POZIVA ZA ČLANOVE STRUČNIH RADNIH SKUPINA 2. poziv – sredinom svibnja 2015. – početak rada lipanj 2015. </vt:lpstr>
      <vt:lpstr>TRI POZIVA ZA ČLANOVE STRUČNIH RADNIH SKUPINA 3. poziv – sredinom svibnja 2015. – početak rada rujan 2015. </vt:lpstr>
      <vt:lpstr>PowerPoint Presentation</vt:lpstr>
      <vt:lpstr>PowerPoint Presentation</vt:lpstr>
      <vt:lpstr>PowerPoint Presentation</vt:lpstr>
      <vt:lpstr>Kontinuitet </vt:lpstr>
      <vt:lpstr>usmjerenost na:</vt:lpstr>
      <vt:lpstr>Usmjerenost na odgojno-obrazovne ishode</vt:lpstr>
      <vt:lpstr>Usmjerenost na:</vt:lpstr>
      <vt:lpstr>Uvođenje izbornosti i učenja na radnom mjestu</vt:lpstr>
      <vt:lpstr>Veća autonomija učitelja i nastavnika</vt:lpstr>
      <vt:lpstr>Novi model vrednovanja, ocjenjivanja i izvještavanja</vt:lpstr>
      <vt:lpstr>Organizacijske promjene</vt:lpstr>
      <vt:lpstr>3. ULOGA ODGOJNO-OBRAZOVNIH RADNIKA </vt:lpstr>
      <vt:lpstr>PowerPoint Presentation</vt:lpstr>
      <vt:lpstr>JAVNI POZIVI ZA STRUČNE RADNE SKUPINE (PRIMJER)</vt:lpstr>
      <vt:lpstr>ČLANOVI STRUČNIH RADNIH SKUPINA</vt:lpstr>
      <vt:lpstr>KLJUČNE ZADAĆE STRUČNIH RADNIH SKUPINA  </vt:lpstr>
      <vt:lpstr>KLJUČNE ZADAĆE STRUČNIH RADNIH SKUPINA</vt:lpstr>
      <vt:lpstr>OČEKIVANI ROKOVI I REZULTATI</vt:lpstr>
      <vt:lpstr>ULOGA VODITELJA (MEĐU) ŽUPANIJSKIH VODITELJA</vt:lpstr>
      <vt:lpstr>Zaključci</vt:lpstr>
      <vt:lpstr>PowerPoint Presentation</vt:lpstr>
      <vt:lpstr>PowerPoint Presentation</vt:lpstr>
    </vt:vector>
  </TitlesOfParts>
  <Company>CARNet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CARNet</dc:creator>
  <cp:lastModifiedBy>Korisnik</cp:lastModifiedBy>
  <cp:revision>153</cp:revision>
  <dcterms:created xsi:type="dcterms:W3CDTF">2015-04-09T07:02:16Z</dcterms:created>
  <dcterms:modified xsi:type="dcterms:W3CDTF">2015-05-04T19:58:18Z</dcterms:modified>
</cp:coreProperties>
</file>