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8" r:id="rId8"/>
    <p:sldId id="264" r:id="rId9"/>
    <p:sldId id="265" r:id="rId10"/>
    <p:sldId id="266" r:id="rId11"/>
    <p:sldId id="267" r:id="rId12"/>
    <p:sldId id="271" r:id="rId13"/>
    <p:sldId id="2063" r:id="rId14"/>
    <p:sldId id="272" r:id="rId15"/>
    <p:sldId id="2064" r:id="rId16"/>
    <p:sldId id="2065" r:id="rId17"/>
    <p:sldId id="2066" r:id="rId18"/>
    <p:sldId id="2067" r:id="rId19"/>
    <p:sldId id="2068" r:id="rId20"/>
    <p:sldId id="2069" r:id="rId21"/>
    <p:sldId id="2074" r:id="rId22"/>
    <p:sldId id="2070" r:id="rId23"/>
    <p:sldId id="2072" r:id="rId24"/>
    <p:sldId id="2075" r:id="rId25"/>
  </p:sldIdLst>
  <p:sldSz cx="12192000" cy="6858000"/>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hr-HR"/>
              <a:t>Kliknite da biste uredili stil naslova matrice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B2122061-4ED7-473D-BA1B-6BAEF0B4A9B6}" type="datetimeFigureOut">
              <a:rPr lang="hr-HR" smtClean="0"/>
              <a:t>20.5.2021.</a:t>
            </a:fld>
            <a:endParaRPr lang="hr-HR"/>
          </a:p>
        </p:txBody>
      </p:sp>
      <p:sp>
        <p:nvSpPr>
          <p:cNvPr id="5" name="Footer Placeholder 4"/>
          <p:cNvSpPr>
            <a:spLocks noGrp="1"/>
          </p:cNvSpPr>
          <p:nvPr>
            <p:ph type="ftr" sz="quarter" idx="11"/>
          </p:nvPr>
        </p:nvSpPr>
        <p:spPr/>
        <p:txBody>
          <a:bodyPr/>
          <a:lstStyle/>
          <a:p>
            <a:endParaRPr lang="hr-H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AD22FEE-B7F8-40E9-B71C-7827F2CD104D}" type="slidenum">
              <a:rPr lang="hr-HR" smtClean="0"/>
              <a:t>‹#›</a:t>
            </a:fld>
            <a:endParaRPr lang="hr-HR"/>
          </a:p>
        </p:txBody>
      </p:sp>
    </p:spTree>
    <p:extLst>
      <p:ext uri="{BB962C8B-B14F-4D97-AF65-F5344CB8AC3E}">
        <p14:creationId xmlns:p14="http://schemas.microsoft.com/office/powerpoint/2010/main" val="730625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hr-HR"/>
              <a:t>Kliknite da biste uredili stil naslova matrice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B2122061-4ED7-473D-BA1B-6BAEF0B4A9B6}" type="datetimeFigureOut">
              <a:rPr lang="hr-HR" smtClean="0"/>
              <a:t>20.5.2021.</a:t>
            </a:fld>
            <a:endParaRPr lang="hr-HR"/>
          </a:p>
        </p:txBody>
      </p:sp>
      <p:sp>
        <p:nvSpPr>
          <p:cNvPr id="5" name="Footer Placeholder 4"/>
          <p:cNvSpPr>
            <a:spLocks noGrp="1"/>
          </p:cNvSpPr>
          <p:nvPr>
            <p:ph type="ftr" sz="quarter" idx="11"/>
          </p:nvPr>
        </p:nvSpPr>
        <p:spPr/>
        <p:txBody>
          <a:bodyPr/>
          <a:lstStyle/>
          <a:p>
            <a:endParaRPr lang="hr-H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D22FEE-B7F8-40E9-B71C-7827F2CD104D}" type="slidenum">
              <a:rPr lang="hr-HR" smtClean="0"/>
              <a:t>‹#›</a:t>
            </a:fld>
            <a:endParaRPr lang="hr-HR"/>
          </a:p>
        </p:txBody>
      </p:sp>
    </p:spTree>
    <p:extLst>
      <p:ext uri="{BB962C8B-B14F-4D97-AF65-F5344CB8AC3E}">
        <p14:creationId xmlns:p14="http://schemas.microsoft.com/office/powerpoint/2010/main" val="1613333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r-HR"/>
              <a:t>Kliknite da biste uredili stil naslova matrice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Uredite stilove teksta matrice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B2122061-4ED7-473D-BA1B-6BAEF0B4A9B6}" type="datetimeFigureOut">
              <a:rPr lang="hr-HR" smtClean="0"/>
              <a:t>20.5.2021.</a:t>
            </a:fld>
            <a:endParaRPr lang="hr-HR"/>
          </a:p>
        </p:txBody>
      </p:sp>
      <p:sp>
        <p:nvSpPr>
          <p:cNvPr id="5" name="Footer Placeholder 4"/>
          <p:cNvSpPr>
            <a:spLocks noGrp="1"/>
          </p:cNvSpPr>
          <p:nvPr>
            <p:ph type="ftr" sz="quarter" idx="11"/>
          </p:nvPr>
        </p:nvSpPr>
        <p:spPr/>
        <p:txBody>
          <a:bodyPr/>
          <a:lstStyle/>
          <a:p>
            <a:endParaRPr lang="hr-H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D22FEE-B7F8-40E9-B71C-7827F2CD104D}" type="slidenum">
              <a:rPr lang="hr-HR" smtClean="0"/>
              <a:t>‹#›</a:t>
            </a:fld>
            <a:endParaRPr lang="hr-H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28078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hr-HR"/>
              <a:t>Kliknite da biste uredili stil naslova matrice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r-HR"/>
              <a:t>Uredite stilove teksta matrice</a:t>
            </a:r>
          </a:p>
        </p:txBody>
      </p:sp>
      <p:sp>
        <p:nvSpPr>
          <p:cNvPr id="5" name="Date Placeholder 4"/>
          <p:cNvSpPr>
            <a:spLocks noGrp="1"/>
          </p:cNvSpPr>
          <p:nvPr>
            <p:ph type="dt" sz="half" idx="10"/>
          </p:nvPr>
        </p:nvSpPr>
        <p:spPr/>
        <p:txBody>
          <a:bodyPr/>
          <a:lstStyle/>
          <a:p>
            <a:fld id="{B2122061-4ED7-473D-BA1B-6BAEF0B4A9B6}" type="datetimeFigureOut">
              <a:rPr lang="hr-HR" smtClean="0"/>
              <a:t>20.5.2021.</a:t>
            </a:fld>
            <a:endParaRPr lang="hr-HR"/>
          </a:p>
        </p:txBody>
      </p:sp>
      <p:sp>
        <p:nvSpPr>
          <p:cNvPr id="6" name="Footer Placeholder 5"/>
          <p:cNvSpPr>
            <a:spLocks noGrp="1"/>
          </p:cNvSpPr>
          <p:nvPr>
            <p:ph type="ftr" sz="quarter" idx="11"/>
          </p:nvPr>
        </p:nvSpPr>
        <p:spPr/>
        <p:txBody>
          <a:bodyPr/>
          <a:lstStyle/>
          <a:p>
            <a:endParaRPr lang="hr-H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D22FEE-B7F8-40E9-B71C-7827F2CD104D}" type="slidenum">
              <a:rPr lang="hr-HR" smtClean="0"/>
              <a:t>‹#›</a:t>
            </a:fld>
            <a:endParaRPr lang="hr-HR"/>
          </a:p>
        </p:txBody>
      </p:sp>
    </p:spTree>
    <p:extLst>
      <p:ext uri="{BB962C8B-B14F-4D97-AF65-F5344CB8AC3E}">
        <p14:creationId xmlns:p14="http://schemas.microsoft.com/office/powerpoint/2010/main" val="4021594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citata">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r-HR"/>
              <a:t>Kliknite da biste uredili stil naslova matrice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Uredite stilove teksta matrice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r-HR"/>
              <a:t>Uredite stilove teksta matrice</a:t>
            </a:r>
          </a:p>
        </p:txBody>
      </p:sp>
      <p:sp>
        <p:nvSpPr>
          <p:cNvPr id="5" name="Date Placeholder 4"/>
          <p:cNvSpPr>
            <a:spLocks noGrp="1"/>
          </p:cNvSpPr>
          <p:nvPr>
            <p:ph type="dt" sz="half" idx="10"/>
          </p:nvPr>
        </p:nvSpPr>
        <p:spPr/>
        <p:txBody>
          <a:bodyPr/>
          <a:lstStyle/>
          <a:p>
            <a:fld id="{B2122061-4ED7-473D-BA1B-6BAEF0B4A9B6}" type="datetimeFigureOut">
              <a:rPr lang="hr-HR" smtClean="0"/>
              <a:t>20.5.2021.</a:t>
            </a:fld>
            <a:endParaRPr lang="hr-HR"/>
          </a:p>
        </p:txBody>
      </p:sp>
      <p:sp>
        <p:nvSpPr>
          <p:cNvPr id="6" name="Footer Placeholder 5"/>
          <p:cNvSpPr>
            <a:spLocks noGrp="1"/>
          </p:cNvSpPr>
          <p:nvPr>
            <p:ph type="ftr" sz="quarter" idx="11"/>
          </p:nvPr>
        </p:nvSpPr>
        <p:spPr/>
        <p:txBody>
          <a:bodyPr/>
          <a:lstStyle/>
          <a:p>
            <a:endParaRPr lang="hr-H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D22FEE-B7F8-40E9-B71C-7827F2CD104D}" type="slidenum">
              <a:rPr lang="hr-HR" smtClean="0"/>
              <a:t>‹#›</a:t>
            </a:fld>
            <a:endParaRPr lang="hr-H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162032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ili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hr-HR"/>
              <a:t>Kliknite da biste uredili stil naslova matrice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Uredite stilove teksta matrice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r-HR"/>
              <a:t>Uredite stilove teksta matrice</a:t>
            </a:r>
          </a:p>
        </p:txBody>
      </p:sp>
      <p:sp>
        <p:nvSpPr>
          <p:cNvPr id="5" name="Date Placeholder 4"/>
          <p:cNvSpPr>
            <a:spLocks noGrp="1"/>
          </p:cNvSpPr>
          <p:nvPr>
            <p:ph type="dt" sz="half" idx="10"/>
          </p:nvPr>
        </p:nvSpPr>
        <p:spPr/>
        <p:txBody>
          <a:bodyPr/>
          <a:lstStyle/>
          <a:p>
            <a:fld id="{B2122061-4ED7-473D-BA1B-6BAEF0B4A9B6}" type="datetimeFigureOut">
              <a:rPr lang="hr-HR" smtClean="0"/>
              <a:t>20.5.2021.</a:t>
            </a:fld>
            <a:endParaRPr lang="hr-HR"/>
          </a:p>
        </p:txBody>
      </p:sp>
      <p:sp>
        <p:nvSpPr>
          <p:cNvPr id="6" name="Footer Placeholder 5"/>
          <p:cNvSpPr>
            <a:spLocks noGrp="1"/>
          </p:cNvSpPr>
          <p:nvPr>
            <p:ph type="ftr" sz="quarter" idx="11"/>
          </p:nvPr>
        </p:nvSpPr>
        <p:spPr/>
        <p:txBody>
          <a:bodyPr/>
          <a:lstStyle/>
          <a:p>
            <a:endParaRPr lang="hr-H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D22FEE-B7F8-40E9-B71C-7827F2CD104D}" type="slidenum">
              <a:rPr lang="hr-HR" smtClean="0"/>
              <a:t>‹#›</a:t>
            </a:fld>
            <a:endParaRPr lang="hr-HR"/>
          </a:p>
        </p:txBody>
      </p:sp>
    </p:spTree>
    <p:extLst>
      <p:ext uri="{BB962C8B-B14F-4D97-AF65-F5344CB8AC3E}">
        <p14:creationId xmlns:p14="http://schemas.microsoft.com/office/powerpoint/2010/main" val="26836314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ncho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B2122061-4ED7-473D-BA1B-6BAEF0B4A9B6}" type="datetimeFigureOut">
              <a:rPr lang="hr-HR" smtClean="0"/>
              <a:t>20.5.2021.</a:t>
            </a:fld>
            <a:endParaRPr lang="hr-HR"/>
          </a:p>
        </p:txBody>
      </p:sp>
      <p:sp>
        <p:nvSpPr>
          <p:cNvPr id="5" name="Footer Placeholder 4"/>
          <p:cNvSpPr>
            <a:spLocks noGrp="1"/>
          </p:cNvSpPr>
          <p:nvPr>
            <p:ph type="ftr" sz="quarter" idx="11"/>
          </p:nvPr>
        </p:nvSpPr>
        <p:spPr/>
        <p:txBody>
          <a:bodyPr/>
          <a:lstStyle/>
          <a:p>
            <a:endParaRPr lang="hr-H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D22FEE-B7F8-40E9-B71C-7827F2CD104D}" type="slidenum">
              <a:rPr lang="hr-HR" smtClean="0"/>
              <a:t>‹#›</a:t>
            </a:fld>
            <a:endParaRPr lang="hr-HR"/>
          </a:p>
        </p:txBody>
      </p:sp>
    </p:spTree>
    <p:extLst>
      <p:ext uri="{BB962C8B-B14F-4D97-AF65-F5344CB8AC3E}">
        <p14:creationId xmlns:p14="http://schemas.microsoft.com/office/powerpoint/2010/main" val="33612399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B2122061-4ED7-473D-BA1B-6BAEF0B4A9B6}" type="datetimeFigureOut">
              <a:rPr lang="hr-HR" smtClean="0"/>
              <a:t>20.5.2021.</a:t>
            </a:fld>
            <a:endParaRPr lang="hr-HR"/>
          </a:p>
        </p:txBody>
      </p:sp>
      <p:sp>
        <p:nvSpPr>
          <p:cNvPr id="5" name="Footer Placeholder 4"/>
          <p:cNvSpPr>
            <a:spLocks noGrp="1"/>
          </p:cNvSpPr>
          <p:nvPr>
            <p:ph type="ftr" sz="quarter" idx="11"/>
          </p:nvPr>
        </p:nvSpPr>
        <p:spPr/>
        <p:txBody>
          <a:bodyPr/>
          <a:lstStyle/>
          <a:p>
            <a:endParaRPr lang="hr-H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D22FEE-B7F8-40E9-B71C-7827F2CD104D}" type="slidenum">
              <a:rPr lang="hr-HR" smtClean="0"/>
              <a:t>‹#›</a:t>
            </a:fld>
            <a:endParaRPr lang="hr-HR"/>
          </a:p>
        </p:txBody>
      </p:sp>
    </p:spTree>
    <p:extLst>
      <p:ext uri="{BB962C8B-B14F-4D97-AF65-F5344CB8AC3E}">
        <p14:creationId xmlns:p14="http://schemas.microsoft.com/office/powerpoint/2010/main" val="838916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hr-HR"/>
              <a:t>Kliknite da biste uredili stil naslova matrice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B2122061-4ED7-473D-BA1B-6BAEF0B4A9B6}" type="datetimeFigureOut">
              <a:rPr lang="hr-HR" smtClean="0"/>
              <a:t>20.5.2021.</a:t>
            </a:fld>
            <a:endParaRPr lang="hr-HR"/>
          </a:p>
        </p:txBody>
      </p:sp>
      <p:sp>
        <p:nvSpPr>
          <p:cNvPr id="5" name="Footer Placeholder 4"/>
          <p:cNvSpPr>
            <a:spLocks noGrp="1"/>
          </p:cNvSpPr>
          <p:nvPr>
            <p:ph type="ftr" sz="quarter" idx="11"/>
          </p:nvPr>
        </p:nvSpPr>
        <p:spPr/>
        <p:txBody>
          <a:bodyPr/>
          <a:lstStyle/>
          <a:p>
            <a:endParaRPr lang="hr-H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D22FEE-B7F8-40E9-B71C-7827F2CD104D}" type="slidenum">
              <a:rPr lang="hr-HR" smtClean="0"/>
              <a:t>‹#›</a:t>
            </a:fld>
            <a:endParaRPr lang="hr-HR"/>
          </a:p>
        </p:txBody>
      </p:sp>
    </p:spTree>
    <p:extLst>
      <p:ext uri="{BB962C8B-B14F-4D97-AF65-F5344CB8AC3E}">
        <p14:creationId xmlns:p14="http://schemas.microsoft.com/office/powerpoint/2010/main" val="3350949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hr-HR"/>
              <a:t>Kliknite da biste uredili stil naslova matrice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B2122061-4ED7-473D-BA1B-6BAEF0B4A9B6}" type="datetimeFigureOut">
              <a:rPr lang="hr-HR" smtClean="0"/>
              <a:t>20.5.2021.</a:t>
            </a:fld>
            <a:endParaRPr lang="hr-HR"/>
          </a:p>
        </p:txBody>
      </p:sp>
      <p:sp>
        <p:nvSpPr>
          <p:cNvPr id="5" name="Footer Placeholder 4"/>
          <p:cNvSpPr>
            <a:spLocks noGrp="1"/>
          </p:cNvSpPr>
          <p:nvPr>
            <p:ph type="ftr" sz="quarter" idx="11"/>
          </p:nvPr>
        </p:nvSpPr>
        <p:spPr/>
        <p:txBody>
          <a:bodyPr/>
          <a:lstStyle/>
          <a:p>
            <a:endParaRPr lang="hr-H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D22FEE-B7F8-40E9-B71C-7827F2CD104D}" type="slidenum">
              <a:rPr lang="hr-HR" smtClean="0"/>
              <a:t>‹#›</a:t>
            </a:fld>
            <a:endParaRPr lang="hr-HR"/>
          </a:p>
        </p:txBody>
      </p:sp>
    </p:spTree>
    <p:extLst>
      <p:ext uri="{BB962C8B-B14F-4D97-AF65-F5344CB8AC3E}">
        <p14:creationId xmlns:p14="http://schemas.microsoft.com/office/powerpoint/2010/main" val="2344761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5" name="Date Placeholder 4"/>
          <p:cNvSpPr>
            <a:spLocks noGrp="1"/>
          </p:cNvSpPr>
          <p:nvPr>
            <p:ph type="dt" sz="half" idx="10"/>
          </p:nvPr>
        </p:nvSpPr>
        <p:spPr/>
        <p:txBody>
          <a:bodyPr/>
          <a:lstStyle/>
          <a:p>
            <a:fld id="{B2122061-4ED7-473D-BA1B-6BAEF0B4A9B6}" type="datetimeFigureOut">
              <a:rPr lang="hr-HR" smtClean="0"/>
              <a:t>20.5.2021.</a:t>
            </a:fld>
            <a:endParaRPr lang="hr-HR"/>
          </a:p>
        </p:txBody>
      </p:sp>
      <p:sp>
        <p:nvSpPr>
          <p:cNvPr id="6" name="Footer Placeholder 5"/>
          <p:cNvSpPr>
            <a:spLocks noGrp="1"/>
          </p:cNvSpPr>
          <p:nvPr>
            <p:ph type="ftr" sz="quarter" idx="11"/>
          </p:nvPr>
        </p:nvSpPr>
        <p:spPr/>
        <p:txBody>
          <a:bodyPr/>
          <a:lstStyle/>
          <a:p>
            <a:endParaRPr lang="hr-H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AD22FEE-B7F8-40E9-B71C-7827F2CD104D}" type="slidenum">
              <a:rPr lang="hr-HR" smtClean="0"/>
              <a:t>‹#›</a:t>
            </a:fld>
            <a:endParaRPr lang="hr-HR"/>
          </a:p>
        </p:txBody>
      </p:sp>
    </p:spTree>
    <p:extLst>
      <p:ext uri="{BB962C8B-B14F-4D97-AF65-F5344CB8AC3E}">
        <p14:creationId xmlns:p14="http://schemas.microsoft.com/office/powerpoint/2010/main" val="3241170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7" name="Date Placeholder 6"/>
          <p:cNvSpPr>
            <a:spLocks noGrp="1"/>
          </p:cNvSpPr>
          <p:nvPr>
            <p:ph type="dt" sz="half" idx="10"/>
          </p:nvPr>
        </p:nvSpPr>
        <p:spPr/>
        <p:txBody>
          <a:bodyPr/>
          <a:lstStyle/>
          <a:p>
            <a:fld id="{B2122061-4ED7-473D-BA1B-6BAEF0B4A9B6}" type="datetimeFigureOut">
              <a:rPr lang="hr-HR" smtClean="0"/>
              <a:t>20.5.2021.</a:t>
            </a:fld>
            <a:endParaRPr lang="hr-HR"/>
          </a:p>
        </p:txBody>
      </p:sp>
      <p:sp>
        <p:nvSpPr>
          <p:cNvPr id="8" name="Footer Placeholder 7"/>
          <p:cNvSpPr>
            <a:spLocks noGrp="1"/>
          </p:cNvSpPr>
          <p:nvPr>
            <p:ph type="ftr" sz="quarter" idx="11"/>
          </p:nvPr>
        </p:nvSpPr>
        <p:spPr/>
        <p:txBody>
          <a:bodyPr/>
          <a:lstStyle/>
          <a:p>
            <a:endParaRPr lang="hr-H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AD22FEE-B7F8-40E9-B71C-7827F2CD104D}" type="slidenum">
              <a:rPr lang="hr-HR" smtClean="0"/>
              <a:t>‹#›</a:t>
            </a:fld>
            <a:endParaRPr lang="hr-HR"/>
          </a:p>
        </p:txBody>
      </p:sp>
    </p:spTree>
    <p:extLst>
      <p:ext uri="{BB962C8B-B14F-4D97-AF65-F5344CB8AC3E}">
        <p14:creationId xmlns:p14="http://schemas.microsoft.com/office/powerpoint/2010/main" val="3113273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B2122061-4ED7-473D-BA1B-6BAEF0B4A9B6}" type="datetimeFigureOut">
              <a:rPr lang="hr-HR" smtClean="0"/>
              <a:t>20.5.2021.</a:t>
            </a:fld>
            <a:endParaRPr lang="hr-HR"/>
          </a:p>
        </p:txBody>
      </p:sp>
      <p:sp>
        <p:nvSpPr>
          <p:cNvPr id="4" name="Footer Placeholder 3"/>
          <p:cNvSpPr>
            <a:spLocks noGrp="1"/>
          </p:cNvSpPr>
          <p:nvPr>
            <p:ph type="ftr" sz="quarter" idx="11"/>
          </p:nvPr>
        </p:nvSpPr>
        <p:spPr/>
        <p:txBody>
          <a:bodyPr/>
          <a:lstStyle/>
          <a:p>
            <a:endParaRPr lang="hr-H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AD22FEE-B7F8-40E9-B71C-7827F2CD104D}" type="slidenum">
              <a:rPr lang="hr-HR" smtClean="0"/>
              <a:t>‹#›</a:t>
            </a:fld>
            <a:endParaRPr lang="hr-HR"/>
          </a:p>
        </p:txBody>
      </p:sp>
    </p:spTree>
    <p:extLst>
      <p:ext uri="{BB962C8B-B14F-4D97-AF65-F5344CB8AC3E}">
        <p14:creationId xmlns:p14="http://schemas.microsoft.com/office/powerpoint/2010/main" val="254565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122061-4ED7-473D-BA1B-6BAEF0B4A9B6}" type="datetimeFigureOut">
              <a:rPr lang="hr-HR" smtClean="0"/>
              <a:t>20.5.2021.</a:t>
            </a:fld>
            <a:endParaRPr lang="hr-HR"/>
          </a:p>
        </p:txBody>
      </p:sp>
      <p:sp>
        <p:nvSpPr>
          <p:cNvPr id="3" name="Footer Placeholder 2"/>
          <p:cNvSpPr>
            <a:spLocks noGrp="1"/>
          </p:cNvSpPr>
          <p:nvPr>
            <p:ph type="ftr" sz="quarter" idx="11"/>
          </p:nvPr>
        </p:nvSpPr>
        <p:spPr/>
        <p:txBody>
          <a:bodyPr/>
          <a:lstStyle/>
          <a:p>
            <a:endParaRPr lang="hr-H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AD22FEE-B7F8-40E9-B71C-7827F2CD104D}" type="slidenum">
              <a:rPr lang="hr-HR" smtClean="0"/>
              <a:t>‹#›</a:t>
            </a:fld>
            <a:endParaRPr lang="hr-HR"/>
          </a:p>
        </p:txBody>
      </p:sp>
    </p:spTree>
    <p:extLst>
      <p:ext uri="{BB962C8B-B14F-4D97-AF65-F5344CB8AC3E}">
        <p14:creationId xmlns:p14="http://schemas.microsoft.com/office/powerpoint/2010/main" val="2973464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hr-HR"/>
              <a:t>Kliknite da biste uredili stil naslova matrice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Date Placeholder 4"/>
          <p:cNvSpPr>
            <a:spLocks noGrp="1"/>
          </p:cNvSpPr>
          <p:nvPr>
            <p:ph type="dt" sz="half" idx="10"/>
          </p:nvPr>
        </p:nvSpPr>
        <p:spPr/>
        <p:txBody>
          <a:bodyPr/>
          <a:lstStyle/>
          <a:p>
            <a:fld id="{B2122061-4ED7-473D-BA1B-6BAEF0B4A9B6}" type="datetimeFigureOut">
              <a:rPr lang="hr-HR" smtClean="0"/>
              <a:t>20.5.2021.</a:t>
            </a:fld>
            <a:endParaRPr lang="hr-HR"/>
          </a:p>
        </p:txBody>
      </p:sp>
      <p:sp>
        <p:nvSpPr>
          <p:cNvPr id="6" name="Footer Placeholder 5"/>
          <p:cNvSpPr>
            <a:spLocks noGrp="1"/>
          </p:cNvSpPr>
          <p:nvPr>
            <p:ph type="ftr" sz="quarter" idx="11"/>
          </p:nvPr>
        </p:nvSpPr>
        <p:spPr/>
        <p:txBody>
          <a:bodyPr/>
          <a:lstStyle/>
          <a:p>
            <a:endParaRPr lang="hr-H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AD22FEE-B7F8-40E9-B71C-7827F2CD104D}" type="slidenum">
              <a:rPr lang="hr-HR" smtClean="0"/>
              <a:t>‹#›</a:t>
            </a:fld>
            <a:endParaRPr lang="hr-HR"/>
          </a:p>
        </p:txBody>
      </p:sp>
    </p:spTree>
    <p:extLst>
      <p:ext uri="{BB962C8B-B14F-4D97-AF65-F5344CB8AC3E}">
        <p14:creationId xmlns:p14="http://schemas.microsoft.com/office/powerpoint/2010/main" val="1873085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Date Placeholder 4"/>
          <p:cNvSpPr>
            <a:spLocks noGrp="1"/>
          </p:cNvSpPr>
          <p:nvPr>
            <p:ph type="dt" sz="half" idx="10"/>
          </p:nvPr>
        </p:nvSpPr>
        <p:spPr/>
        <p:txBody>
          <a:bodyPr/>
          <a:lstStyle/>
          <a:p>
            <a:fld id="{B2122061-4ED7-473D-BA1B-6BAEF0B4A9B6}" type="datetimeFigureOut">
              <a:rPr lang="hr-HR" smtClean="0"/>
              <a:t>20.5.2021.</a:t>
            </a:fld>
            <a:endParaRPr lang="hr-HR"/>
          </a:p>
        </p:txBody>
      </p:sp>
      <p:sp>
        <p:nvSpPr>
          <p:cNvPr id="6" name="Footer Placeholder 5"/>
          <p:cNvSpPr>
            <a:spLocks noGrp="1"/>
          </p:cNvSpPr>
          <p:nvPr>
            <p:ph type="ftr" sz="quarter" idx="11"/>
          </p:nvPr>
        </p:nvSpPr>
        <p:spPr/>
        <p:txBody>
          <a:bodyPr/>
          <a:lstStyle/>
          <a:p>
            <a:endParaRPr lang="hr-H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D22FEE-B7F8-40E9-B71C-7827F2CD104D}" type="slidenum">
              <a:rPr lang="hr-HR" smtClean="0"/>
              <a:t>‹#›</a:t>
            </a:fld>
            <a:endParaRPr lang="hr-HR"/>
          </a:p>
        </p:txBody>
      </p:sp>
    </p:spTree>
    <p:extLst>
      <p:ext uri="{BB962C8B-B14F-4D97-AF65-F5344CB8AC3E}">
        <p14:creationId xmlns:p14="http://schemas.microsoft.com/office/powerpoint/2010/main" val="1743780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2122061-4ED7-473D-BA1B-6BAEF0B4A9B6}" type="datetimeFigureOut">
              <a:rPr lang="hr-HR" smtClean="0"/>
              <a:t>20.5.2021.</a:t>
            </a:fld>
            <a:endParaRPr lang="hr-H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r-H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AD22FEE-B7F8-40E9-B71C-7827F2CD104D}" type="slidenum">
              <a:rPr lang="hr-HR" smtClean="0"/>
              <a:t>‹#›</a:t>
            </a:fld>
            <a:endParaRPr lang="hr-HR"/>
          </a:p>
        </p:txBody>
      </p:sp>
    </p:spTree>
    <p:extLst>
      <p:ext uri="{BB962C8B-B14F-4D97-AF65-F5344CB8AC3E}">
        <p14:creationId xmlns:p14="http://schemas.microsoft.com/office/powerpoint/2010/main" val="27069699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hyperlink" Target="https://www.youtube.com/watch?v=D-k7I2eP3mk" TargetMode="External"/><Relationship Id="rId1" Type="http://schemas.openxmlformats.org/officeDocument/2006/relationships/slideLayout" Target="../slideLayouts/slideLayout2.xml"/><Relationship Id="rId5" Type="http://schemas.openxmlformats.org/officeDocument/2006/relationships/image" Target="../media/image18.jpeg"/><Relationship Id="rId4" Type="http://schemas.openxmlformats.org/officeDocument/2006/relationships/image" Target="../media/image17.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1396F31F-1797-4540-8995-3809C04EA5ED}"/>
              </a:ext>
            </a:extLst>
          </p:cNvPr>
          <p:cNvSpPr>
            <a:spLocks noGrp="1"/>
          </p:cNvSpPr>
          <p:nvPr>
            <p:ph type="ctrTitle"/>
          </p:nvPr>
        </p:nvSpPr>
        <p:spPr/>
        <p:txBody>
          <a:bodyPr/>
          <a:lstStyle/>
          <a:p>
            <a:r>
              <a:rPr lang="hr-HR" dirty="0"/>
              <a:t>RAVNATELJ U DOBA KORONE</a:t>
            </a:r>
          </a:p>
        </p:txBody>
      </p:sp>
      <p:sp>
        <p:nvSpPr>
          <p:cNvPr id="3" name="Podnaslov 2">
            <a:extLst>
              <a:ext uri="{FF2B5EF4-FFF2-40B4-BE49-F238E27FC236}">
                <a16:creationId xmlns:a16="http://schemas.microsoft.com/office/drawing/2014/main" xmlns="" id="{245F7643-0DF2-4A08-B501-02072F918127}"/>
              </a:ext>
            </a:extLst>
          </p:cNvPr>
          <p:cNvSpPr>
            <a:spLocks noGrp="1"/>
          </p:cNvSpPr>
          <p:nvPr>
            <p:ph type="subTitle" idx="1"/>
          </p:nvPr>
        </p:nvSpPr>
        <p:spPr/>
        <p:txBody>
          <a:bodyPr/>
          <a:lstStyle/>
          <a:p>
            <a:r>
              <a:rPr lang="hr-HR" dirty="0"/>
              <a:t>JADRANKA SABLJAK</a:t>
            </a:r>
          </a:p>
        </p:txBody>
      </p:sp>
      <p:pic>
        <p:nvPicPr>
          <p:cNvPr id="5" name="Slika 4">
            <a:extLst>
              <a:ext uri="{FF2B5EF4-FFF2-40B4-BE49-F238E27FC236}">
                <a16:creationId xmlns:a16="http://schemas.microsoft.com/office/drawing/2014/main" xmlns="" id="{AB100B76-1264-4B40-8147-9FA9CF768C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735" y="447763"/>
            <a:ext cx="2847975" cy="1600200"/>
          </a:xfrm>
          <a:prstGeom prst="rect">
            <a:avLst/>
          </a:prstGeom>
        </p:spPr>
      </p:pic>
      <p:pic>
        <p:nvPicPr>
          <p:cNvPr id="7" name="Slika 6">
            <a:extLst>
              <a:ext uri="{FF2B5EF4-FFF2-40B4-BE49-F238E27FC236}">
                <a16:creationId xmlns:a16="http://schemas.microsoft.com/office/drawing/2014/main" xmlns="" id="{48B6EE75-C11B-4859-BC5F-39A30D53BC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98059" y="4784871"/>
            <a:ext cx="2847975" cy="1600200"/>
          </a:xfrm>
          <a:prstGeom prst="rect">
            <a:avLst/>
          </a:prstGeom>
        </p:spPr>
      </p:pic>
    </p:spTree>
    <p:extLst>
      <p:ext uri="{BB962C8B-B14F-4D97-AF65-F5344CB8AC3E}">
        <p14:creationId xmlns:p14="http://schemas.microsoft.com/office/powerpoint/2010/main" val="3178387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72E7E02E-0326-4BE0-8A8F-C1CC8E64CF17}"/>
              </a:ext>
            </a:extLst>
          </p:cNvPr>
          <p:cNvSpPr>
            <a:spLocks noGrp="1"/>
          </p:cNvSpPr>
          <p:nvPr>
            <p:ph type="title"/>
          </p:nvPr>
        </p:nvSpPr>
        <p:spPr/>
        <p:txBody>
          <a:bodyPr>
            <a:normAutofit fontScale="90000"/>
          </a:bodyPr>
          <a:lstStyle/>
          <a:p>
            <a:r>
              <a:rPr lang="hr-HR" b="1" dirty="0"/>
              <a:t>ORGANIZACIJSKE RAZINE UPRAVLJANJA STRESOM</a:t>
            </a:r>
            <a:r>
              <a:rPr lang="hr-HR" dirty="0"/>
              <a:t/>
            </a:r>
            <a:br>
              <a:rPr lang="hr-HR" dirty="0"/>
            </a:br>
            <a:endParaRPr lang="hr-HR" dirty="0"/>
          </a:p>
        </p:txBody>
      </p:sp>
      <p:sp>
        <p:nvSpPr>
          <p:cNvPr id="3" name="Rezervirano mjesto sadržaja 2">
            <a:extLst>
              <a:ext uri="{FF2B5EF4-FFF2-40B4-BE49-F238E27FC236}">
                <a16:creationId xmlns:a16="http://schemas.microsoft.com/office/drawing/2014/main" xmlns="" id="{25B9F977-340B-4EE9-8AC5-FCC546420D5C}"/>
              </a:ext>
            </a:extLst>
          </p:cNvPr>
          <p:cNvSpPr>
            <a:spLocks noGrp="1"/>
          </p:cNvSpPr>
          <p:nvPr>
            <p:ph idx="1"/>
          </p:nvPr>
        </p:nvSpPr>
        <p:spPr/>
        <p:txBody>
          <a:bodyPr>
            <a:normAutofit/>
          </a:bodyPr>
          <a:lstStyle/>
          <a:p>
            <a:r>
              <a:rPr lang="hr-HR" u="sng" dirty="0"/>
              <a:t>PRIMARNA RAZINA</a:t>
            </a:r>
            <a:r>
              <a:rPr lang="hr-HR" dirty="0"/>
              <a:t>-reduciranje (visokog) radnog opterećenja, zaštitu zaposlenika, redizajn poslova, povećanje autonomije zaposlenika i njihove kontrole nad poslom, njihovo suodlučivanje, jasan opis uloga i ciljeva, promjena stila vođenja, planiranje i kvalitetno upravljanje promjenama i </a:t>
            </a:r>
            <a:r>
              <a:rPr lang="hr-HR" dirty="0" err="1"/>
              <a:t>sl</a:t>
            </a:r>
            <a:r>
              <a:rPr lang="hr-HR" dirty="0"/>
              <a:t> </a:t>
            </a:r>
          </a:p>
          <a:p>
            <a:r>
              <a:rPr lang="hr-HR" u="sng" dirty="0"/>
              <a:t>SEKUNDARNA RAZINA </a:t>
            </a:r>
            <a:r>
              <a:rPr lang="hr-HR" dirty="0"/>
              <a:t>savjetovanja, edukacija, treninga vještina suočavanja i samozaštite, meditacije, relaksacije, organizacije vremena i </a:t>
            </a:r>
            <a:r>
              <a:rPr lang="hr-HR" dirty="0" err="1"/>
              <a:t>sl</a:t>
            </a:r>
            <a:r>
              <a:rPr lang="hr-HR" dirty="0"/>
              <a:t> </a:t>
            </a:r>
          </a:p>
          <a:p>
            <a:r>
              <a:rPr lang="hr-HR" u="sng" dirty="0"/>
              <a:t>TERCIJARNA RAZINA </a:t>
            </a:r>
            <a:r>
              <a:rPr lang="hr-HR" dirty="0"/>
              <a:t>programe stručnog savjetovanja, pomoći i podrške zaposlenicima koji su već doživjeli negativne efekte stresa </a:t>
            </a:r>
          </a:p>
          <a:p>
            <a:endParaRPr lang="hr-HR" dirty="0"/>
          </a:p>
          <a:p>
            <a:endParaRPr lang="hr-HR" dirty="0"/>
          </a:p>
        </p:txBody>
      </p:sp>
    </p:spTree>
    <p:extLst>
      <p:ext uri="{BB962C8B-B14F-4D97-AF65-F5344CB8AC3E}">
        <p14:creationId xmlns:p14="http://schemas.microsoft.com/office/powerpoint/2010/main" val="2619154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A5DBC39E-2467-4940-9A59-8AFC54F19E97}"/>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xmlns="" id="{598533F3-4367-4FA2-A0F2-6CCB0454BEFB}"/>
              </a:ext>
            </a:extLst>
          </p:cNvPr>
          <p:cNvSpPr>
            <a:spLocks noGrp="1"/>
          </p:cNvSpPr>
          <p:nvPr>
            <p:ph idx="1"/>
          </p:nvPr>
        </p:nvSpPr>
        <p:spPr/>
        <p:txBody>
          <a:bodyPr>
            <a:normAutofit/>
          </a:bodyPr>
          <a:lstStyle/>
          <a:p>
            <a:endParaRPr lang="hr-HR" dirty="0"/>
          </a:p>
          <a:p>
            <a:endParaRPr lang="hr-HR" dirty="0"/>
          </a:p>
          <a:p>
            <a:r>
              <a:rPr lang="hr-HR" dirty="0"/>
              <a:t>-uključuje poticanje i pomoć zaposlenicima da i prije pojave simptoma stresa ulažu truda u edukaciju i jačanje osobne otpornosti na stres </a:t>
            </a:r>
          </a:p>
          <a:p>
            <a:r>
              <a:rPr lang="hr-HR" dirty="0"/>
              <a:t>-na osnovi potreba i interesa zaposlenika, uz stručne suradnike, osmišljavaju  i provode programe djelovanja za prevenciju i redukciju radnog stresa. </a:t>
            </a:r>
          </a:p>
        </p:txBody>
      </p:sp>
    </p:spTree>
    <p:extLst>
      <p:ext uri="{BB962C8B-B14F-4D97-AF65-F5344CB8AC3E}">
        <p14:creationId xmlns:p14="http://schemas.microsoft.com/office/powerpoint/2010/main" val="2233079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EC224D29-48C1-49B2-A31C-2B0AB0F26070}"/>
              </a:ext>
            </a:extLst>
          </p:cNvPr>
          <p:cNvSpPr>
            <a:spLocks noGrp="1"/>
          </p:cNvSpPr>
          <p:nvPr>
            <p:ph type="title"/>
          </p:nvPr>
        </p:nvSpPr>
        <p:spPr/>
        <p:txBody>
          <a:bodyPr/>
          <a:lstStyle/>
          <a:p>
            <a:r>
              <a:rPr lang="hr-HR" dirty="0"/>
              <a:t>I vratimo se koroni</a:t>
            </a:r>
          </a:p>
        </p:txBody>
      </p:sp>
      <p:sp>
        <p:nvSpPr>
          <p:cNvPr id="3" name="Rezervirano mjesto sadržaja 2">
            <a:extLst>
              <a:ext uri="{FF2B5EF4-FFF2-40B4-BE49-F238E27FC236}">
                <a16:creationId xmlns:a16="http://schemas.microsoft.com/office/drawing/2014/main" xmlns="" id="{F2C4930E-5F78-4746-80C9-6A0631C58C88}"/>
              </a:ext>
            </a:extLst>
          </p:cNvPr>
          <p:cNvSpPr>
            <a:spLocks noGrp="1"/>
          </p:cNvSpPr>
          <p:nvPr>
            <p:ph idx="1"/>
          </p:nvPr>
        </p:nvSpPr>
        <p:spPr/>
        <p:txBody>
          <a:bodyPr>
            <a:normAutofit fontScale="92500" lnSpcReduction="20000"/>
          </a:bodyPr>
          <a:lstStyle/>
          <a:p>
            <a:pPr marL="342900" indent="-342900"/>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U </a:t>
            </a:r>
            <a:r>
              <a:rPr lang="sr-Latn-RS">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vrijeme</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a:t>
            </a:r>
            <a:r>
              <a:rPr lang="sr-Latn-RS" dirty="0" err="1">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pandemije</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briga o mentalnom zdravlju jednako je važna kao i briga o fizičkom zdravlju.</a:t>
            </a:r>
            <a:endParaRPr lang="en-U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endParaRPr>
          </a:p>
          <a:p>
            <a:endPar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endParaRPr>
          </a:p>
          <a:p>
            <a:pPr marL="342900" indent="-342900"/>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Ovo je nova situacija za sve, koja je </a:t>
            </a:r>
            <a:r>
              <a:rPr lang="sr-Latn-RS" dirty="0" err="1">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ugrožavajuća</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i </a:t>
            </a:r>
            <a:r>
              <a:rPr lang="sr-Latn-RS" dirty="0" err="1">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prijetnja</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je za zdravlje, pa i život</a:t>
            </a:r>
            <a:r>
              <a:rPr lang="en-U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a:t>
            </a:r>
            <a:endParaRPr lang="hr-HR"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endParaRPr>
          </a:p>
          <a:p>
            <a:pPr marL="342900" indent="-342900"/>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Pored anksioznosti,</a:t>
            </a:r>
            <a:r>
              <a:rPr lang="en-U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javljaju se i tuga, ljutnja</a:t>
            </a:r>
            <a:r>
              <a:rPr lang="en-U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koje su izazvane i potencirane doživljajem bespomoćnosti, </a:t>
            </a:r>
            <a:r>
              <a:rPr lang="sr-Latn-RS" dirty="0" err="1">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nedostat</a:t>
            </a:r>
            <a:r>
              <a:rPr lang="en-U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k</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om kontrole nad situacijom, beznadežnošću</a:t>
            </a:r>
            <a:r>
              <a:rPr lang="en-U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a:t>
            </a:r>
          </a:p>
          <a:p>
            <a:pPr marL="342900" indent="-342900"/>
            <a:endParaRPr lang="en-U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endParaRPr>
          </a:p>
          <a:p>
            <a:pPr marL="342900" indent="-342900"/>
            <a:r>
              <a:rPr lang="en-U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P</a:t>
            </a:r>
            <a:r>
              <a:rPr lang="sr-Latn-RS" dirty="0" err="1">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ored</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postojanja virusa, tu su i epidemiološke </a:t>
            </a:r>
            <a:r>
              <a:rPr lang="sr-Latn-RS" dirty="0" err="1">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mjere</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kojih se moramo pridržavati – izolacija i samoizolacija, a koje se bitno razlikuju od našeg dosadašnjeg načina života</a:t>
            </a:r>
            <a:r>
              <a:rPr lang="en-U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a:t>
            </a:r>
          </a:p>
          <a:p>
            <a:endPar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endParaRPr>
          </a:p>
          <a:p>
            <a:pPr marL="342900" indent="-342900"/>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Ipak, bez obzira na novonastalu situaciju, uvek postoji nešto što možemo napraviti za sebe u cilju očuvanja mentalnog zdravlja.</a:t>
            </a:r>
            <a:endParaRPr lang="en-U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endParaRPr>
          </a:p>
          <a:p>
            <a:pPr marL="342900" indent="-342900"/>
            <a:endParaRPr lang="en-US" sz="2400"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endParaRPr>
          </a:p>
          <a:p>
            <a:pPr marL="342900" indent="-342900"/>
            <a:endParaRPr lang="en-U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endParaRPr>
          </a:p>
          <a:p>
            <a:endParaRPr lang="en-US" sz="2400"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endParaRPr>
          </a:p>
          <a:p>
            <a:endParaRPr lang="hr-HR" dirty="0"/>
          </a:p>
        </p:txBody>
      </p:sp>
    </p:spTree>
    <p:extLst>
      <p:ext uri="{BB962C8B-B14F-4D97-AF65-F5344CB8AC3E}">
        <p14:creationId xmlns:p14="http://schemas.microsoft.com/office/powerpoint/2010/main" val="2982878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D90895E0-F740-4F50-8E84-BE2CD57EACCB}"/>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xmlns="" id="{0C6512F7-8193-4932-BB98-4EF29ADA83BA}"/>
              </a:ext>
            </a:extLst>
          </p:cNvPr>
          <p:cNvSpPr>
            <a:spLocks noGrp="1"/>
          </p:cNvSpPr>
          <p:nvPr>
            <p:ph idx="1"/>
          </p:nvPr>
        </p:nvSpPr>
        <p:spPr/>
        <p:txBody>
          <a:bodyPr/>
          <a:lstStyle/>
          <a:p>
            <a:endParaRPr lang="hr-HR" dirty="0"/>
          </a:p>
        </p:txBody>
      </p:sp>
      <p:sp>
        <p:nvSpPr>
          <p:cNvPr id="4" name="Pravokutnik 3">
            <a:extLst>
              <a:ext uri="{FF2B5EF4-FFF2-40B4-BE49-F238E27FC236}">
                <a16:creationId xmlns:a16="http://schemas.microsoft.com/office/drawing/2014/main" xmlns="" id="{39E4734D-77FF-4541-B37C-985B88D5E5C9}"/>
              </a:ext>
            </a:extLst>
          </p:cNvPr>
          <p:cNvSpPr/>
          <p:nvPr/>
        </p:nvSpPr>
        <p:spPr>
          <a:xfrm>
            <a:off x="956345" y="-356651"/>
            <a:ext cx="8187655" cy="4801314"/>
          </a:xfrm>
          <a:prstGeom prst="rect">
            <a:avLst/>
          </a:prstGeom>
        </p:spPr>
        <p:txBody>
          <a:bodyPr wrap="square">
            <a:spAutoFit/>
          </a:bodyPr>
          <a:lstStyle/>
          <a:p>
            <a:pPr marL="342900" indent="-342900">
              <a:buFont typeface="Arial" panose="020B0604020202020204" pitchFamily="34" charset="0"/>
              <a:buChar char="•"/>
            </a:pPr>
            <a:endPar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endParaRPr>
          </a:p>
          <a:p>
            <a:pPr marL="342900" indent="-342900">
              <a:buFont typeface="Arial" panose="020B0604020202020204" pitchFamily="34" charset="0"/>
              <a:buChar char="•"/>
            </a:pPr>
            <a:endPar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endParaRPr>
          </a:p>
          <a:p>
            <a:pPr marL="342900" indent="-342900">
              <a:buFont typeface="Arial" panose="020B0604020202020204" pitchFamily="34" charset="0"/>
              <a:buChar char="•"/>
            </a:pPr>
            <a:endPar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endParaRPr>
          </a:p>
          <a:p>
            <a:pPr marL="342900" indent="-342900">
              <a:buFont typeface="Arial" panose="020B0604020202020204" pitchFamily="34" charset="0"/>
              <a:buChar char="•"/>
            </a:pPr>
            <a:endPar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endParaRPr>
          </a:p>
          <a:p>
            <a:pPr marL="342900" indent="-342900">
              <a:buFont typeface="Arial" panose="020B0604020202020204" pitchFamily="34" charset="0"/>
              <a:buChar char="•"/>
            </a:pPr>
            <a:endPar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endParaRPr>
          </a:p>
          <a:p>
            <a:pPr marL="342900" indent="-342900">
              <a:buFont typeface="Arial" panose="020B0604020202020204" pitchFamily="34" charset="0"/>
              <a:buChar char="•"/>
            </a:pPr>
            <a:endPar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endParaRPr>
          </a:p>
          <a:p>
            <a:pPr marL="342900" indent="-342900">
              <a:buFont typeface="Arial" panose="020B0604020202020204" pitchFamily="34" charset="0"/>
              <a:buChar char="•"/>
            </a:pPr>
            <a:endPar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endParaRPr>
          </a:p>
          <a:p>
            <a:pPr marL="342900" indent="-342900">
              <a:buFont typeface="Arial" panose="020B0604020202020204" pitchFamily="34" charset="0"/>
              <a:buChar char="•"/>
            </a:pPr>
            <a:endPar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endParaRPr>
          </a:p>
          <a:p>
            <a:pPr marL="342900" indent="-342900">
              <a:buFont typeface="Arial" panose="020B0604020202020204" pitchFamily="34" charset="0"/>
              <a:buChar char="•"/>
            </a:pPr>
            <a:endPar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endParaRPr>
          </a:p>
          <a:p>
            <a:pPr marL="342900" indent="-342900">
              <a:buFont typeface="Arial" panose="020B0604020202020204" pitchFamily="34" charset="0"/>
              <a:buChar char="•"/>
            </a:pP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Svaka emocija ima svoju funkciju </a:t>
            </a:r>
          </a:p>
          <a:p>
            <a:pPr marL="342900" indent="-342900">
              <a:buFont typeface="Arial" panose="020B0604020202020204" pitchFamily="34" charset="0"/>
              <a:buChar char="•"/>
            </a:pP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strah i anksioznost su emocije koje nam signaliziraju da smo u opasnosti i da trebamo poduzeti određene „korake“ kako bismo se zaštitili. </a:t>
            </a:r>
          </a:p>
          <a:p>
            <a:pPr marL="342900" indent="-342900">
              <a:buFont typeface="Arial" panose="020B0604020202020204" pitchFamily="34" charset="0"/>
              <a:buChar char="•"/>
            </a:pP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Tu dolazimo da toga da </a:t>
            </a:r>
            <a:r>
              <a:rPr lang="sr-Latn-RS" b="1" dirty="0">
                <a:solidFill>
                  <a:srgbClr val="0070C0"/>
                </a:solidFill>
                <a:latin typeface="Merriweather" pitchFamily="2" charset="77"/>
                <a:ea typeface="Lato Light" panose="020F0502020204030203" pitchFamily="34" charset="0"/>
                <a:cs typeface="Abhaya Libre SemiBold" panose="02000603000000000000" pitchFamily="2" charset="77"/>
              </a:rPr>
              <a:t>treba razlikovati konstruktivnu (produktivnu) od </a:t>
            </a:r>
            <a:r>
              <a:rPr lang="sr-Latn-RS" b="1" dirty="0" err="1">
                <a:solidFill>
                  <a:srgbClr val="0070C0"/>
                </a:solidFill>
                <a:latin typeface="Merriweather" pitchFamily="2" charset="77"/>
                <a:ea typeface="Lato Light" panose="020F0502020204030203" pitchFamily="34" charset="0"/>
                <a:cs typeface="Abhaya Libre SemiBold" panose="02000603000000000000" pitchFamily="2" charset="77"/>
              </a:rPr>
              <a:t>nekonstruktivne</a:t>
            </a:r>
            <a:r>
              <a:rPr lang="sr-Latn-RS" b="1" dirty="0">
                <a:solidFill>
                  <a:srgbClr val="0070C0"/>
                </a:solidFill>
                <a:latin typeface="Merriweather" pitchFamily="2" charset="77"/>
                <a:ea typeface="Lato Light" panose="020F0502020204030203" pitchFamily="34" charset="0"/>
                <a:cs typeface="Abhaya Libre SemiBold" panose="02000603000000000000" pitchFamily="2" charset="77"/>
              </a:rPr>
              <a:t> (</a:t>
            </a:r>
            <a:r>
              <a:rPr lang="sr-Latn-RS" b="1" dirty="0" err="1">
                <a:solidFill>
                  <a:srgbClr val="0070C0"/>
                </a:solidFill>
                <a:latin typeface="Merriweather" pitchFamily="2" charset="77"/>
                <a:ea typeface="Lato Light" panose="020F0502020204030203" pitchFamily="34" charset="0"/>
                <a:cs typeface="Abhaya Libre SemiBold" panose="02000603000000000000" pitchFamily="2" charset="77"/>
              </a:rPr>
              <a:t>neproduktive</a:t>
            </a:r>
            <a:r>
              <a:rPr lang="sr-Latn-RS" b="1" dirty="0">
                <a:solidFill>
                  <a:srgbClr val="0070C0"/>
                </a:solidFill>
                <a:latin typeface="Merriweather" pitchFamily="2" charset="77"/>
                <a:ea typeface="Lato Light" panose="020F0502020204030203" pitchFamily="34" charset="0"/>
                <a:cs typeface="Abhaya Libre SemiBold" panose="02000603000000000000" pitchFamily="2" charset="77"/>
              </a:rPr>
              <a:t>) brige (anksioznosti).</a:t>
            </a:r>
            <a:r>
              <a:rPr lang="sr-Latn-RS" dirty="0">
                <a:solidFill>
                  <a:srgbClr val="0070C0"/>
                </a:solidFill>
                <a:latin typeface="Merriweather" pitchFamily="2" charset="77"/>
                <a:ea typeface="Lato Light" panose="020F0502020204030203" pitchFamily="34" charset="0"/>
                <a:cs typeface="Abhaya Libre SemiBold" panose="02000603000000000000" pitchFamily="2" charset="77"/>
              </a:rPr>
              <a:t> </a:t>
            </a:r>
          </a:p>
          <a:p>
            <a:pPr marL="342900" indent="-342900">
              <a:buFont typeface="Arial" panose="020B0604020202020204" pitchFamily="34" charset="0"/>
              <a:buChar char="•"/>
            </a:pP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Najbolji način za razlikovanje je postavljanje pitanja „Šta napraviti da </a:t>
            </a:r>
            <a:r>
              <a:rPr lang="sr-Latn-RS" dirty="0" err="1">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spriječim</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da se dogodi to čega se bojim?“</a:t>
            </a:r>
          </a:p>
          <a:p>
            <a:pPr marL="342900" indent="-342900">
              <a:buFont typeface="Arial" panose="020B0604020202020204" pitchFamily="34" charset="0"/>
              <a:buChar char="•"/>
            </a:pP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Ono što se pitamo u ovoj situaciji je </a:t>
            </a:r>
            <a:r>
              <a:rPr lang="sr-Latn-RS" b="1"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„Šta činiti da se ne razbolim?“</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a:t>
            </a:r>
          </a:p>
        </p:txBody>
      </p:sp>
    </p:spTree>
    <p:extLst>
      <p:ext uri="{BB962C8B-B14F-4D97-AF65-F5344CB8AC3E}">
        <p14:creationId xmlns:p14="http://schemas.microsoft.com/office/powerpoint/2010/main" val="1903620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0A00E43D-775D-4FD7-B558-9B445988301C}"/>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xmlns="" id="{90A268EC-677B-4145-8024-4A9CF36FD04C}"/>
              </a:ext>
            </a:extLst>
          </p:cNvPr>
          <p:cNvSpPr>
            <a:spLocks noGrp="1"/>
          </p:cNvSpPr>
          <p:nvPr>
            <p:ph idx="1"/>
          </p:nvPr>
        </p:nvSpPr>
        <p:spPr/>
        <p:txBody>
          <a:bodyPr>
            <a:normAutofit/>
          </a:bodyPr>
          <a:lstStyle/>
          <a:p>
            <a:pPr marL="342900" indent="-342900"/>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Mogu se pridržavati epidemioloških </a:t>
            </a:r>
            <a:r>
              <a:rPr lang="sr-Latn-RS" dirty="0" err="1">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mjera</a:t>
            </a:r>
            <a:endPar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endParaRPr>
          </a:p>
          <a:p>
            <a:pPr marL="800100" lvl="1" indent="-342900"/>
            <a:r>
              <a:rPr lang="sr-Latn-RS" b="1" dirty="0">
                <a:solidFill>
                  <a:srgbClr val="FF0000"/>
                </a:solidFill>
                <a:latin typeface="Merriweather" pitchFamily="2" charset="77"/>
                <a:ea typeface="Lato Light" panose="020F0502020204030203" pitchFamily="34" charset="0"/>
                <a:cs typeface="Abhaya Libre SemiBold" panose="02000603000000000000" pitchFamily="2" charset="77"/>
              </a:rPr>
              <a:t>Redovno perem ruke</a:t>
            </a:r>
            <a:r>
              <a:rPr lang="en-US" b="1" dirty="0">
                <a:solidFill>
                  <a:srgbClr val="FF0000"/>
                </a:solidFill>
                <a:latin typeface="Merriweather" pitchFamily="2" charset="77"/>
                <a:ea typeface="Lato Light" panose="020F0502020204030203" pitchFamily="34" charset="0"/>
                <a:cs typeface="Abhaya Libre SemiBold" panose="02000603000000000000" pitchFamily="2" charset="77"/>
              </a:rPr>
              <a:t>;</a:t>
            </a:r>
            <a:endParaRPr lang="sr-Latn-RS" b="1" dirty="0">
              <a:solidFill>
                <a:srgbClr val="FF0000"/>
              </a:solidFill>
              <a:latin typeface="Merriweather" pitchFamily="2" charset="77"/>
              <a:ea typeface="Lato Light" panose="020F0502020204030203" pitchFamily="34" charset="0"/>
              <a:cs typeface="Abhaya Libre SemiBold" panose="02000603000000000000" pitchFamily="2" charset="77"/>
            </a:endParaRPr>
          </a:p>
          <a:p>
            <a:pPr marL="800100" lvl="1" indent="-342900"/>
            <a:r>
              <a:rPr lang="sr-Latn-RS" b="1" dirty="0">
                <a:solidFill>
                  <a:srgbClr val="FF0000"/>
                </a:solidFill>
                <a:latin typeface="Merriweather" pitchFamily="2" charset="77"/>
                <a:ea typeface="Lato Light" panose="020F0502020204030203" pitchFamily="34" charset="0"/>
                <a:cs typeface="Abhaya Libre SemiBold" panose="02000603000000000000" pitchFamily="2" charset="77"/>
              </a:rPr>
              <a:t>Nosim masku i rukavice kada izlazim iz kuće</a:t>
            </a:r>
            <a:r>
              <a:rPr lang="en-US" b="1" dirty="0">
                <a:solidFill>
                  <a:srgbClr val="FF0000"/>
                </a:solidFill>
                <a:latin typeface="Merriweather" pitchFamily="2" charset="77"/>
                <a:ea typeface="Lato Light" panose="020F0502020204030203" pitchFamily="34" charset="0"/>
                <a:cs typeface="Abhaya Libre SemiBold" panose="02000603000000000000" pitchFamily="2" charset="77"/>
              </a:rPr>
              <a:t>;</a:t>
            </a:r>
            <a:endParaRPr lang="sr-Latn-RS" b="1" dirty="0">
              <a:solidFill>
                <a:srgbClr val="FF0000"/>
              </a:solidFill>
              <a:latin typeface="Merriweather" pitchFamily="2" charset="77"/>
              <a:ea typeface="Lato Light" panose="020F0502020204030203" pitchFamily="34" charset="0"/>
              <a:cs typeface="Abhaya Libre SemiBold" panose="02000603000000000000" pitchFamily="2" charset="77"/>
            </a:endParaRPr>
          </a:p>
          <a:p>
            <a:pPr marL="800100" lvl="1" indent="-342900"/>
            <a:r>
              <a:rPr lang="sr-Latn-RS" b="1" dirty="0">
                <a:solidFill>
                  <a:srgbClr val="FF0000"/>
                </a:solidFill>
                <a:latin typeface="Merriweather" pitchFamily="2" charset="77"/>
                <a:ea typeface="Lato Light" panose="020F0502020204030203" pitchFamily="34" charset="0"/>
                <a:cs typeface="Abhaya Libre SemiBold" panose="02000603000000000000" pitchFamily="2" charset="77"/>
              </a:rPr>
              <a:t>Održavam higijenu </a:t>
            </a:r>
            <a:r>
              <a:rPr lang="sr-Latn-RS" b="1" dirty="0" err="1">
                <a:solidFill>
                  <a:srgbClr val="FF0000"/>
                </a:solidFill>
                <a:latin typeface="Merriweather" pitchFamily="2" charset="77"/>
                <a:ea typeface="Lato Light" panose="020F0502020204030203" pitchFamily="34" charset="0"/>
                <a:cs typeface="Abhaya Libre SemiBold" panose="02000603000000000000" pitchFamily="2" charset="77"/>
              </a:rPr>
              <a:t>tijela</a:t>
            </a:r>
            <a:r>
              <a:rPr lang="sr-Latn-RS" b="1" dirty="0">
                <a:solidFill>
                  <a:srgbClr val="FF0000"/>
                </a:solidFill>
                <a:latin typeface="Merriweather" pitchFamily="2" charset="77"/>
                <a:ea typeface="Lato Light" panose="020F0502020204030203" pitchFamily="34" charset="0"/>
                <a:cs typeface="Abhaya Libre SemiBold" panose="02000603000000000000" pitchFamily="2" charset="77"/>
              </a:rPr>
              <a:t> i životnog prostora</a:t>
            </a:r>
            <a:r>
              <a:rPr lang="en-US" b="1" dirty="0">
                <a:solidFill>
                  <a:srgbClr val="FF0000"/>
                </a:solidFill>
                <a:latin typeface="Merriweather" pitchFamily="2" charset="77"/>
                <a:ea typeface="Lato Light" panose="020F0502020204030203" pitchFamily="34" charset="0"/>
                <a:cs typeface="Abhaya Libre SemiBold" panose="02000603000000000000" pitchFamily="2" charset="77"/>
              </a:rPr>
              <a:t>;</a:t>
            </a:r>
            <a:endParaRPr lang="sr-Latn-RS" b="1" dirty="0">
              <a:solidFill>
                <a:srgbClr val="FF0000"/>
              </a:solidFill>
              <a:latin typeface="Merriweather" pitchFamily="2" charset="77"/>
              <a:ea typeface="Lato Light" panose="020F0502020204030203" pitchFamily="34" charset="0"/>
              <a:cs typeface="Abhaya Libre SemiBold" panose="02000603000000000000" pitchFamily="2" charset="77"/>
            </a:endParaRPr>
          </a:p>
          <a:p>
            <a:pPr marL="800100" lvl="1" indent="-342900"/>
            <a:r>
              <a:rPr lang="sr-Latn-RS" b="1" dirty="0">
                <a:solidFill>
                  <a:srgbClr val="FF0000"/>
                </a:solidFill>
                <a:latin typeface="Merriweather" pitchFamily="2" charset="77"/>
                <a:ea typeface="Lato Light" panose="020F0502020204030203" pitchFamily="34" charset="0"/>
                <a:cs typeface="Abhaya Libre SemiBold" panose="02000603000000000000" pitchFamily="2" charset="77"/>
              </a:rPr>
              <a:t>Poštujem izolaciju</a:t>
            </a:r>
            <a:r>
              <a:rPr lang="en-US" b="1" dirty="0">
                <a:solidFill>
                  <a:srgbClr val="FF0000"/>
                </a:solidFill>
                <a:latin typeface="Merriweather" pitchFamily="2" charset="77"/>
                <a:ea typeface="Lato Light" panose="020F0502020204030203" pitchFamily="34" charset="0"/>
                <a:cs typeface="Abhaya Libre SemiBold" panose="02000603000000000000" pitchFamily="2" charset="77"/>
              </a:rPr>
              <a:t>.</a:t>
            </a:r>
            <a:endParaRPr lang="sr-Latn-RS" b="1" dirty="0">
              <a:solidFill>
                <a:srgbClr val="FF0000"/>
              </a:solidFill>
              <a:latin typeface="Merriweather" pitchFamily="2" charset="77"/>
              <a:ea typeface="Lato Light" panose="020F0502020204030203" pitchFamily="34" charset="0"/>
              <a:cs typeface="Abhaya Libre SemiBold" panose="02000603000000000000" pitchFamily="2" charset="77"/>
            </a:endParaRPr>
          </a:p>
          <a:p>
            <a:pPr marL="800100" lvl="1" indent="-342900"/>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Dakle, ipak </a:t>
            </a:r>
            <a:r>
              <a:rPr lang="sr-Latn-RS" b="1" dirty="0">
                <a:solidFill>
                  <a:srgbClr val="FF0000"/>
                </a:solidFill>
                <a:latin typeface="Merriweather" pitchFamily="2" charset="77"/>
                <a:ea typeface="Lato Light" panose="020F0502020204030203" pitchFamily="34" charset="0"/>
                <a:cs typeface="Abhaya Libre SemiBold" panose="02000603000000000000" pitchFamily="2" charset="77"/>
              </a:rPr>
              <a:t>nisam nemoćan </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i briga oko ovoga je bila konstruktivna.</a:t>
            </a:r>
          </a:p>
          <a:p>
            <a:pPr marL="342900" indent="-342900"/>
            <a:endPar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endParaRPr>
          </a:p>
          <a:p>
            <a:pPr marL="342900" indent="-342900"/>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Ako sam nešto ne mogu napraviti da bi bolest nestala onda je najbolje  to ostaviti i ne brinuti oko toga, već  se prepustiti i </a:t>
            </a:r>
            <a:r>
              <a:rPr lang="sr-Latn-RS" dirty="0" err="1">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vidjeti</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kako će  sve to završiti. </a:t>
            </a:r>
          </a:p>
          <a:p>
            <a:endParaRPr lang="hr-HR" dirty="0"/>
          </a:p>
        </p:txBody>
      </p:sp>
    </p:spTree>
    <p:extLst>
      <p:ext uri="{BB962C8B-B14F-4D97-AF65-F5344CB8AC3E}">
        <p14:creationId xmlns:p14="http://schemas.microsoft.com/office/powerpoint/2010/main" val="339046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ED3F0638-5028-4673-B045-351328E30E5A}"/>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xmlns="" id="{C4024079-C289-4C4F-83EE-22DB97409B01}"/>
              </a:ext>
            </a:extLst>
          </p:cNvPr>
          <p:cNvSpPr>
            <a:spLocks noGrp="1"/>
          </p:cNvSpPr>
          <p:nvPr>
            <p:ph idx="1"/>
          </p:nvPr>
        </p:nvSpPr>
        <p:spPr/>
        <p:txBody>
          <a:bodyPr/>
          <a:lstStyle/>
          <a:p>
            <a:pPr marL="342900" indent="-342900"/>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Suočeni smo sa situacijom u kojoj su virus i bolest koju on izaziva postali dominantna tema naših razgovora, medijskih sadržaja, društvenih mreža kako na domaćoj, tako i na svetskoj sceni.</a:t>
            </a:r>
          </a:p>
          <a:p>
            <a:pPr marL="342900" indent="-342900"/>
            <a:r>
              <a:rPr lang="sr-Latn-RS" dirty="0" err="1">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Vijesti</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iz medija su u ovom trenutku uglavnom negativne – broj </a:t>
            </a:r>
            <a:r>
              <a:rPr lang="sr-Latn-RS" dirty="0" err="1">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oboljelih</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broj preminulih, simptomi, klinička slika, brzo širenje.... Svi ovi sadržaji su svima nama zastrašujući</a:t>
            </a:r>
            <a:r>
              <a:rPr lang="en-U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tj. izazivaju kod nas visok stupanj </a:t>
            </a:r>
            <a:r>
              <a:rPr lang="sr-Latn-RS" dirty="0" err="1">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ankisoznosti</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a:t>
            </a:r>
          </a:p>
          <a:p>
            <a:pPr marL="342900" indent="-342900"/>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Ukoliko smo ovim sadržajima izloženi </a:t>
            </a:r>
            <a:r>
              <a:rPr lang="sr-Latn-RS" dirty="0" err="1">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tjekom</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cijelog dana, cijelog dana ćemo osećati anksioznost, što će izazvati </a:t>
            </a:r>
            <a:r>
              <a:rPr lang="sr-Latn-RS" dirty="0" err="1">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neugodu</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a i </a:t>
            </a:r>
            <a:r>
              <a:rPr lang="sr-Latn-RS" dirty="0" err="1">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negativano</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će </a:t>
            </a:r>
            <a:r>
              <a:rPr lang="sr-Latn-RS" dirty="0" err="1">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utjecati</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na naš imunitet i mentalno zdravlje.</a:t>
            </a:r>
          </a:p>
          <a:p>
            <a:endParaRPr lang="hr-HR" dirty="0"/>
          </a:p>
        </p:txBody>
      </p:sp>
    </p:spTree>
    <p:extLst>
      <p:ext uri="{BB962C8B-B14F-4D97-AF65-F5344CB8AC3E}">
        <p14:creationId xmlns:p14="http://schemas.microsoft.com/office/powerpoint/2010/main" val="1156529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0F87EFCF-7557-4410-9C6C-534D04AB16C4}"/>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xmlns="" id="{7283A4B8-5366-4E90-B10D-B5CB3777DDBD}"/>
              </a:ext>
            </a:extLst>
          </p:cNvPr>
          <p:cNvSpPr>
            <a:spLocks noGrp="1"/>
          </p:cNvSpPr>
          <p:nvPr>
            <p:ph idx="1"/>
          </p:nvPr>
        </p:nvSpPr>
        <p:spPr>
          <a:xfrm>
            <a:off x="1249261" y="2833833"/>
            <a:ext cx="10515600" cy="4351338"/>
          </a:xfrm>
        </p:spPr>
        <p:txBody>
          <a:bodyPr/>
          <a:lstStyle/>
          <a:p>
            <a:pPr marL="342900" indent="-342900"/>
            <a:r>
              <a:rPr lang="hr-HR"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Odredimo vrijeme za brigu</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(npr. samo jedne </a:t>
            </a:r>
            <a:r>
              <a:rPr lang="sr-Latn-RS" dirty="0" err="1">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vijesti</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a:t>
            </a:r>
          </a:p>
          <a:p>
            <a:pPr marL="342900" indent="-342900"/>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-odabrati </a:t>
            </a:r>
            <a:r>
              <a:rPr lang="sr-Latn-RS" b="1" dirty="0">
                <a:solidFill>
                  <a:srgbClr val="C00000"/>
                </a:solidFill>
                <a:latin typeface="Merriweather" pitchFamily="2" charset="77"/>
                <a:ea typeface="Lato Light" panose="020F0502020204030203" pitchFamily="34" charset="0"/>
                <a:cs typeface="Abhaya Libre SemiBold" panose="02000603000000000000" pitchFamily="2" charset="77"/>
              </a:rPr>
              <a:t>izvore informacija </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kojima </a:t>
            </a:r>
            <a:r>
              <a:rPr lang="sr-Latn-RS" dirty="0" err="1">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vjerujemo</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a:t>
            </a:r>
            <a:endParaRPr lang="hr-HR" dirty="0"/>
          </a:p>
        </p:txBody>
      </p:sp>
      <p:pic>
        <p:nvPicPr>
          <p:cNvPr id="2050" name="Picture 2" descr="VIDEO) U Hrvatskoj ukupno 38 oboljelih osoba - Portal grada Kaštela">
            <a:extLst>
              <a:ext uri="{FF2B5EF4-FFF2-40B4-BE49-F238E27FC236}">
                <a16:creationId xmlns:a16="http://schemas.microsoft.com/office/drawing/2014/main" xmlns="" id="{DA5570D4-28A3-412A-AE65-9EEFDB0D0A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5284" y="4517952"/>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12557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23E30D6C-3027-4AE8-8110-BB2A01B550E2}"/>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xmlns="" id="{746FB3C5-5498-4AF9-9DBF-BC795517E129}"/>
              </a:ext>
            </a:extLst>
          </p:cNvPr>
          <p:cNvSpPr>
            <a:spLocks noGrp="1"/>
          </p:cNvSpPr>
          <p:nvPr>
            <p:ph idx="1"/>
          </p:nvPr>
        </p:nvSpPr>
        <p:spPr/>
        <p:txBody>
          <a:bodyPr/>
          <a:lstStyle/>
          <a:p>
            <a:pPr marL="342900" indent="-342900"/>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kada osetite strah ili uznemirenost,</a:t>
            </a:r>
            <a:r>
              <a:rPr lang="sr-Latn-RS" b="1"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a:t>
            </a:r>
            <a:r>
              <a:rPr lang="sr-Latn-RS" b="1" dirty="0">
                <a:solidFill>
                  <a:srgbClr val="FF0000"/>
                </a:solidFill>
                <a:latin typeface="Merriweather" pitchFamily="2" charset="77"/>
                <a:ea typeface="Lato Light" panose="020F0502020204030203" pitchFamily="34" charset="0"/>
                <a:cs typeface="Abhaya Libre SemiBold" panose="02000603000000000000" pitchFamily="2" charset="77"/>
              </a:rPr>
              <a:t>obratite pažnju na svoje misli</a:t>
            </a:r>
            <a:r>
              <a:rPr lang="sr-Latn-RS" dirty="0">
                <a:solidFill>
                  <a:srgbClr val="FF0000"/>
                </a:solidFill>
                <a:latin typeface="Merriweather" pitchFamily="2" charset="77"/>
                <a:ea typeface="Lato Light" panose="020F0502020204030203" pitchFamily="34" charset="0"/>
                <a:cs typeface="Abhaya Libre SemiBold" panose="02000603000000000000" pitchFamily="2" charset="77"/>
              </a:rPr>
              <a:t>. </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Pokušajte  ih analizirati. </a:t>
            </a:r>
          </a:p>
          <a:p>
            <a:pPr marL="342900" indent="-342900"/>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Postavite sebi pitanja: „Da li je moja </a:t>
            </a:r>
            <a:r>
              <a:rPr lang="sr-Latn-RS" dirty="0" err="1">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procijena</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situacije previše katastrofalna?“ </a:t>
            </a:r>
          </a:p>
          <a:p>
            <a:pPr marL="342900" indent="-342900"/>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„Jesu li  moje misli u skladu s činjenicama?“ </a:t>
            </a:r>
          </a:p>
          <a:p>
            <a:pPr marL="342900" indent="-342900"/>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„Mogu li drugačije  sagledati situaciju?“</a:t>
            </a:r>
          </a:p>
          <a:p>
            <a:pPr marL="342900" indent="-342900"/>
            <a:endPar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endParaRPr>
          </a:p>
          <a:p>
            <a:endParaRPr lang="hr-HR" dirty="0"/>
          </a:p>
        </p:txBody>
      </p:sp>
      <p:pic>
        <p:nvPicPr>
          <p:cNvPr id="5" name="Slika 4">
            <a:extLst>
              <a:ext uri="{FF2B5EF4-FFF2-40B4-BE49-F238E27FC236}">
                <a16:creationId xmlns:a16="http://schemas.microsoft.com/office/drawing/2014/main" xmlns="" id="{4F3174F3-7C6D-4A67-90C5-C8CAB1049EF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47185" y="3582099"/>
            <a:ext cx="3006615" cy="2147582"/>
          </a:xfrm>
          <a:prstGeom prst="rect">
            <a:avLst/>
          </a:prstGeom>
        </p:spPr>
      </p:pic>
    </p:spTree>
    <p:extLst>
      <p:ext uri="{BB962C8B-B14F-4D97-AF65-F5344CB8AC3E}">
        <p14:creationId xmlns:p14="http://schemas.microsoft.com/office/powerpoint/2010/main" val="2384252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04F516EF-2F98-4C89-8281-493A0257DC70}"/>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xmlns="" id="{C68E5D70-EC58-4010-8C28-7D7E579ACC2C}"/>
              </a:ext>
            </a:extLst>
          </p:cNvPr>
          <p:cNvSpPr>
            <a:spLocks noGrp="1"/>
          </p:cNvSpPr>
          <p:nvPr>
            <p:ph idx="1"/>
          </p:nvPr>
        </p:nvSpPr>
        <p:spPr/>
        <p:txBody>
          <a:bodyPr>
            <a:normAutofit fontScale="92500" lnSpcReduction="20000"/>
          </a:bodyPr>
          <a:lstStyle/>
          <a:p>
            <a:pPr fontAlgn="t"/>
            <a:r>
              <a:rPr lang="sr-Latn-RS" b="1" dirty="0" err="1"/>
              <a:t>Disfunkcionalne</a:t>
            </a:r>
            <a:r>
              <a:rPr lang="sr-Latn-RS" b="1" dirty="0"/>
              <a:t> misli</a:t>
            </a:r>
            <a:endParaRPr lang="hr-HR" dirty="0"/>
          </a:p>
          <a:p>
            <a:pPr fontAlgn="t"/>
            <a:r>
              <a:rPr lang="sr-Latn-RS" b="1" dirty="0"/>
              <a:t>Manje zastrašujuća i bolja opcija:</a:t>
            </a:r>
            <a:endParaRPr lang="hr-HR" dirty="0"/>
          </a:p>
          <a:p>
            <a:pPr fontAlgn="t"/>
            <a:r>
              <a:rPr lang="sr-Latn-RS" dirty="0"/>
              <a:t>Svi ćemo stradati od ovog virusa.</a:t>
            </a:r>
            <a:endParaRPr lang="hr-HR" dirty="0"/>
          </a:p>
          <a:p>
            <a:pPr marL="0" indent="0" fontAlgn="t">
              <a:buNone/>
            </a:pPr>
            <a:r>
              <a:rPr lang="sr-Latn-RS" dirty="0"/>
              <a:t>       -Većina zaraženih ljudi se oporavila. </a:t>
            </a:r>
          </a:p>
          <a:p>
            <a:pPr fontAlgn="t"/>
            <a:r>
              <a:rPr lang="sr-Latn-RS" dirty="0"/>
              <a:t>Zarobljen sam u kući.</a:t>
            </a:r>
            <a:endParaRPr lang="hr-HR" dirty="0"/>
          </a:p>
          <a:p>
            <a:pPr marL="0" indent="0" fontAlgn="t">
              <a:buNone/>
            </a:pPr>
            <a:r>
              <a:rPr lang="sr-Latn-RS" dirty="0"/>
              <a:t>        -u ovom trenutku sam najsigurniji kod kuće, sa svojom obitelji. </a:t>
            </a:r>
            <a:endParaRPr lang="hr-HR" dirty="0"/>
          </a:p>
          <a:p>
            <a:pPr fontAlgn="t"/>
            <a:r>
              <a:rPr lang="sr-Latn-RS" dirty="0" err="1"/>
              <a:t>Oboljet</a:t>
            </a:r>
            <a:r>
              <a:rPr lang="sr-Latn-RS" dirty="0"/>
              <a:t> ću  sigurno</a:t>
            </a:r>
            <a:endParaRPr lang="hr-HR" dirty="0"/>
          </a:p>
          <a:p>
            <a:pPr marL="0" indent="0" fontAlgn="t">
              <a:buNone/>
            </a:pPr>
            <a:r>
              <a:rPr lang="sr-Latn-RS" dirty="0"/>
              <a:t>         -ako se pridržavam preporuka, šanse da se razbolim su jako male.</a:t>
            </a:r>
            <a:endParaRPr lang="hr-HR" dirty="0"/>
          </a:p>
          <a:p>
            <a:pPr fontAlgn="t"/>
            <a:r>
              <a:rPr lang="sr-Latn-RS" dirty="0"/>
              <a:t>Ovo se nikada neće završiti!</a:t>
            </a:r>
            <a:endParaRPr lang="hr-HR" dirty="0"/>
          </a:p>
          <a:p>
            <a:pPr marL="0" indent="0" fontAlgn="t">
              <a:buNone/>
            </a:pPr>
            <a:r>
              <a:rPr lang="sr-Latn-RS" dirty="0"/>
              <a:t>          -Sve je prolazno. I ovo će proći. </a:t>
            </a:r>
            <a:r>
              <a:rPr lang="sr-Latn-RS" dirty="0" err="1"/>
              <a:t>Pokušat</a:t>
            </a:r>
            <a:r>
              <a:rPr lang="sr-Latn-RS" dirty="0"/>
              <a:t> ću iskoristiti ovu situaciju na najbolji mogući način. </a:t>
            </a:r>
            <a:endParaRPr lang="hr-HR" dirty="0"/>
          </a:p>
          <a:p>
            <a:endParaRPr lang="hr-HR" dirty="0"/>
          </a:p>
        </p:txBody>
      </p:sp>
    </p:spTree>
    <p:extLst>
      <p:ext uri="{BB962C8B-B14F-4D97-AF65-F5344CB8AC3E}">
        <p14:creationId xmlns:p14="http://schemas.microsoft.com/office/powerpoint/2010/main" val="663402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94574033-B1BA-4A0A-B46E-359E16186DB6}"/>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xmlns="" id="{CE764AF0-1439-4361-9D03-45CFB18B7344}"/>
              </a:ext>
            </a:extLst>
          </p:cNvPr>
          <p:cNvSpPr>
            <a:spLocks noGrp="1"/>
          </p:cNvSpPr>
          <p:nvPr>
            <p:ph idx="1"/>
          </p:nvPr>
        </p:nvSpPr>
        <p:spPr>
          <a:xfrm>
            <a:off x="407565" y="1690688"/>
            <a:ext cx="10515600" cy="4351338"/>
          </a:xfrm>
        </p:spPr>
        <p:txBody>
          <a:bodyPr>
            <a:normAutofit/>
          </a:bodyPr>
          <a:lstStyle/>
          <a:p>
            <a:endPar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endParaRPr>
          </a:p>
          <a:p>
            <a:pPr marL="342900" indent="-342900"/>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Ponekad je važno podržati samog sebe, sam sebe pohvaliti, svoje snage i postupke, </a:t>
            </a:r>
          </a:p>
          <a:p>
            <a:pPr marL="342900" indent="-342900"/>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Svima je potrebna podrška. Naučite podržavati i hrabriti samog sebe i ne potcenjivati svoje sposobnosti.</a:t>
            </a:r>
          </a:p>
          <a:p>
            <a:pPr marL="0" indent="0">
              <a:buNone/>
            </a:pPr>
            <a:endParaRPr lang="hr-HR" dirty="0"/>
          </a:p>
        </p:txBody>
      </p:sp>
      <p:pic>
        <p:nvPicPr>
          <p:cNvPr id="1026" name="Picture 2" descr="Pogled u ogledalo - Ostalo">
            <a:extLst>
              <a:ext uri="{FF2B5EF4-FFF2-40B4-BE49-F238E27FC236}">
                <a16:creationId xmlns:a16="http://schemas.microsoft.com/office/drawing/2014/main" xmlns="" id="{490689B5-FB3A-4502-AE73-0F26D89983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32558" y="3961119"/>
            <a:ext cx="2705100"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7944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C34A721D-180A-488D-AB64-D5154FE9EB0D}"/>
              </a:ext>
            </a:extLst>
          </p:cNvPr>
          <p:cNvSpPr>
            <a:spLocks noGrp="1"/>
          </p:cNvSpPr>
          <p:nvPr>
            <p:ph type="title"/>
          </p:nvPr>
        </p:nvSpPr>
        <p:spPr/>
        <p:txBody>
          <a:bodyPr/>
          <a:lstStyle/>
          <a:p>
            <a:r>
              <a:rPr lang="hr-HR" dirty="0"/>
              <a:t>Ravnatelji</a:t>
            </a:r>
          </a:p>
        </p:txBody>
      </p:sp>
      <p:sp>
        <p:nvSpPr>
          <p:cNvPr id="3" name="Rezervirano mjesto sadržaja 2">
            <a:extLst>
              <a:ext uri="{FF2B5EF4-FFF2-40B4-BE49-F238E27FC236}">
                <a16:creationId xmlns:a16="http://schemas.microsoft.com/office/drawing/2014/main" xmlns="" id="{2497C72A-1001-4C74-84F9-EBAB5608438A}"/>
              </a:ext>
            </a:extLst>
          </p:cNvPr>
          <p:cNvSpPr>
            <a:spLocks noGrp="1"/>
          </p:cNvSpPr>
          <p:nvPr>
            <p:ph idx="1"/>
          </p:nvPr>
        </p:nvSpPr>
        <p:spPr/>
        <p:txBody>
          <a:bodyPr>
            <a:normAutofit fontScale="92500" lnSpcReduction="20000"/>
          </a:bodyPr>
          <a:lstStyle/>
          <a:p>
            <a:r>
              <a:rPr lang="hr-HR" dirty="0"/>
              <a:t> upravljaju i rukovode radom ustanove, školski menadžeri. </a:t>
            </a:r>
          </a:p>
          <a:p>
            <a:r>
              <a:rPr lang="hr-HR" dirty="0"/>
              <a:t>Organiziraju rad svih zaposlenih,  da se odvija bez poteškoća i što kvalitetnije</a:t>
            </a:r>
          </a:p>
          <a:p>
            <a:r>
              <a:rPr lang="hr-HR" dirty="0"/>
              <a:t>provode pedagoški nadzor nad radom učitelja i stručnih suradnika (pedagog, psiholog, defektolog), što znači da nadgledaju kvalitetu nastave svakog učitelja</a:t>
            </a:r>
          </a:p>
          <a:p>
            <a:r>
              <a:rPr lang="hr-HR" dirty="0"/>
              <a:t>brinu o financijskom poslovanju škole kao i opremanju škole…</a:t>
            </a:r>
          </a:p>
          <a:p>
            <a:r>
              <a:rPr lang="hr-HR" i="1" dirty="0">
                <a:solidFill>
                  <a:schemeClr val="accent5">
                    <a:lumMod val="75000"/>
                  </a:schemeClr>
                </a:solidFill>
              </a:rPr>
              <a:t>posao ravnatelja uglavnom je uredski. </a:t>
            </a:r>
          </a:p>
          <a:p>
            <a:r>
              <a:rPr lang="hr-HR" i="1" dirty="0">
                <a:solidFill>
                  <a:schemeClr val="accent5">
                    <a:lumMod val="75000"/>
                  </a:schemeClr>
                </a:solidFill>
              </a:rPr>
              <a:t>Nisu izloženi nepovoljnim vremenskim uvjetima i samo iznimno rade u smjenama. Puno vremena provode na raznim sastancima. </a:t>
            </a:r>
          </a:p>
          <a:p>
            <a:r>
              <a:rPr lang="hr-HR" i="1" dirty="0">
                <a:solidFill>
                  <a:schemeClr val="accent5">
                    <a:lumMod val="75000"/>
                  </a:schemeClr>
                </a:solidFill>
              </a:rPr>
              <a:t>Ravnateljski posao rijetko iziskuje putovanja, najčešće su to odlasci u županijske urede za prosvjetu ili na sastanke u ministarstvo. </a:t>
            </a:r>
          </a:p>
          <a:p>
            <a:r>
              <a:rPr lang="hr-HR" i="1" dirty="0">
                <a:solidFill>
                  <a:schemeClr val="accent5">
                    <a:lumMod val="75000"/>
                  </a:schemeClr>
                </a:solidFill>
              </a:rPr>
              <a:t>Kao i svaki drugi upravljački posao, i ravnateljski posao vrlo je odgovoran, zahtijeva visoku razinu koncentracije i </a:t>
            </a:r>
            <a:r>
              <a:rPr lang="hr-HR" i="1" u="sng" dirty="0">
                <a:solidFill>
                  <a:schemeClr val="accent5">
                    <a:lumMod val="75000"/>
                  </a:schemeClr>
                </a:solidFill>
              </a:rPr>
              <a:t>može biti stresan</a:t>
            </a:r>
            <a:r>
              <a:rPr lang="hr-HR" i="1" dirty="0">
                <a:solidFill>
                  <a:schemeClr val="accent5">
                    <a:lumMod val="75000"/>
                  </a:schemeClr>
                </a:solidFill>
              </a:rPr>
              <a:t>.</a:t>
            </a:r>
          </a:p>
          <a:p>
            <a:endParaRPr lang="hr-HR" dirty="0"/>
          </a:p>
        </p:txBody>
      </p:sp>
      <p:pic>
        <p:nvPicPr>
          <p:cNvPr id="5" name="Slika 4">
            <a:extLst>
              <a:ext uri="{FF2B5EF4-FFF2-40B4-BE49-F238E27FC236}">
                <a16:creationId xmlns:a16="http://schemas.microsoft.com/office/drawing/2014/main" xmlns="" id="{F3E3EA98-7360-46AD-85D1-88FE0ED37F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9893" y="59642"/>
            <a:ext cx="1895475" cy="2409825"/>
          </a:xfrm>
          <a:prstGeom prst="rect">
            <a:avLst/>
          </a:prstGeom>
        </p:spPr>
      </p:pic>
    </p:spTree>
    <p:extLst>
      <p:ext uri="{BB962C8B-B14F-4D97-AF65-F5344CB8AC3E}">
        <p14:creationId xmlns:p14="http://schemas.microsoft.com/office/powerpoint/2010/main" val="413408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46D4FD0D-47B9-4BD5-9864-9C47B87D08E8}"/>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xmlns="" id="{38F7D9C6-AE64-4DE3-82BD-2BE24B271751}"/>
              </a:ext>
            </a:extLst>
          </p:cNvPr>
          <p:cNvSpPr>
            <a:spLocks noGrp="1"/>
          </p:cNvSpPr>
          <p:nvPr>
            <p:ph idx="1"/>
          </p:nvPr>
        </p:nvSpPr>
        <p:spPr/>
        <p:txBody>
          <a:bodyPr>
            <a:normAutofit/>
          </a:bodyPr>
          <a:lstStyle/>
          <a:p>
            <a:pPr marL="800100" lvl="1" indent="-342900"/>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Situacija u kojoj se trenutno nalazimo predstavlja izvor visokog stresa. Sebi možemo pomoći tako što ćemo naći način da se </a:t>
            </a:r>
            <a:r>
              <a:rPr lang="sr-Latn-RS" b="1"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relaksiramo</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Relaksacija je dobar način borbe sa stresom i anksioznošću. </a:t>
            </a:r>
          </a:p>
          <a:p>
            <a:pPr marL="800100" lvl="1" indent="-342900"/>
            <a:r>
              <a:rPr lang="sr-Latn-RS" b="1" dirty="0" err="1">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Vježbe</a:t>
            </a:r>
            <a:r>
              <a:rPr lang="sr-Latn-RS" b="1"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disanja </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predstavljaju</a:t>
            </a:r>
            <a:r>
              <a:rPr lang="sr-Latn-RS" b="1"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 </a:t>
            </a:r>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jedan od najlakših načina umanjenja anksioznost i opuštanja. </a:t>
            </a:r>
          </a:p>
          <a:p>
            <a:pPr marL="800100" lvl="1" indent="-342900"/>
            <a:r>
              <a:rPr lang="sr-Latn-RS" dirty="0">
                <a:solidFill>
                  <a:srgbClr val="00B050"/>
                </a:solidFill>
                <a:latin typeface="Merriweather" pitchFamily="2" charset="77"/>
                <a:ea typeface="Lato Light" panose="020F0502020204030203" pitchFamily="34" charset="0"/>
                <a:cs typeface="Abhaya Libre SemiBold" panose="02000603000000000000" pitchFamily="2" charset="77"/>
              </a:rPr>
              <a:t>Udobno se </a:t>
            </a:r>
            <a:r>
              <a:rPr lang="sr-Latn-RS" dirty="0" err="1">
                <a:solidFill>
                  <a:srgbClr val="00B050"/>
                </a:solidFill>
                <a:latin typeface="Merriweather" pitchFamily="2" charset="77"/>
                <a:ea typeface="Lato Light" panose="020F0502020204030203" pitchFamily="34" charset="0"/>
                <a:cs typeface="Abhaya Libre SemiBold" panose="02000603000000000000" pitchFamily="2" charset="77"/>
              </a:rPr>
              <a:t>smjestite</a:t>
            </a:r>
            <a:r>
              <a:rPr lang="sr-Latn-RS" dirty="0">
                <a:solidFill>
                  <a:srgbClr val="00B050"/>
                </a:solidFill>
                <a:latin typeface="Merriweather" pitchFamily="2" charset="77"/>
                <a:ea typeface="Lato Light" panose="020F0502020204030203" pitchFamily="34" charset="0"/>
                <a:cs typeface="Abhaya Libre SemiBold" panose="02000603000000000000" pitchFamily="2" charset="77"/>
              </a:rPr>
              <a:t> i zatvorite oči. Udahnite zrak na nos tako da napunite pluća, ali da to ne bude bolno. Zadržite zrak 5 sekundi. Zatim polako izdišite zrak na usta 10 sekundi. Veoma je važno da izdisaj traje toliko dugo. Napravite to najmanje 10 puta zaredom. Vežbe bi bilo dobro raditi tri puta na dan. </a:t>
            </a:r>
          </a:p>
          <a:p>
            <a:pPr marL="800100" lvl="1" indent="-342900"/>
            <a:r>
              <a:rPr lang="sr-Latn-RS" dirty="0">
                <a:solidFill>
                  <a:schemeClr val="tx1">
                    <a:lumMod val="75000"/>
                    <a:lumOff val="25000"/>
                  </a:schemeClr>
                </a:solidFill>
                <a:latin typeface="Merriweather" pitchFamily="2" charset="77"/>
                <a:ea typeface="Lato Light" panose="020F0502020204030203" pitchFamily="34" charset="0"/>
                <a:cs typeface="Abhaya Libre SemiBold" panose="02000603000000000000" pitchFamily="2" charset="77"/>
              </a:rPr>
              <a:t>Razmislite o tome šta Vas opušta i to koristite</a:t>
            </a:r>
          </a:p>
          <a:p>
            <a:endParaRPr lang="hr-HR" dirty="0"/>
          </a:p>
        </p:txBody>
      </p:sp>
    </p:spTree>
    <p:extLst>
      <p:ext uri="{BB962C8B-B14F-4D97-AF65-F5344CB8AC3E}">
        <p14:creationId xmlns:p14="http://schemas.microsoft.com/office/powerpoint/2010/main" val="2136679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6E2E9BD5-07CA-4F69-B5DE-6D74E3E8041E}"/>
              </a:ext>
            </a:extLst>
          </p:cNvPr>
          <p:cNvSpPr>
            <a:spLocks noGrp="1"/>
          </p:cNvSpPr>
          <p:nvPr>
            <p:ph type="title"/>
          </p:nvPr>
        </p:nvSpPr>
        <p:spPr/>
        <p:txBody>
          <a:bodyPr/>
          <a:lstStyle/>
          <a:p>
            <a:r>
              <a:rPr lang="hr-HR" dirty="0"/>
              <a:t>PREVENTIVNE AKCIJE:</a:t>
            </a:r>
          </a:p>
        </p:txBody>
      </p:sp>
      <p:sp>
        <p:nvSpPr>
          <p:cNvPr id="3" name="Rezervirano mjesto sadržaja 2">
            <a:extLst>
              <a:ext uri="{FF2B5EF4-FFF2-40B4-BE49-F238E27FC236}">
                <a16:creationId xmlns:a16="http://schemas.microsoft.com/office/drawing/2014/main" xmlns="" id="{B7F2C162-2D66-4941-A2CF-03C7074FA03C}"/>
              </a:ext>
            </a:extLst>
          </p:cNvPr>
          <p:cNvSpPr>
            <a:spLocks noGrp="1"/>
          </p:cNvSpPr>
          <p:nvPr>
            <p:ph idx="1"/>
          </p:nvPr>
        </p:nvSpPr>
        <p:spPr/>
        <p:txBody>
          <a:bodyPr>
            <a:normAutofit fontScale="92500" lnSpcReduction="20000"/>
          </a:bodyPr>
          <a:lstStyle/>
          <a:p>
            <a:r>
              <a:rPr lang="hr-HR" dirty="0"/>
              <a:t>Priznajte sebi da previše radite </a:t>
            </a:r>
          </a:p>
          <a:p>
            <a:r>
              <a:rPr lang="hr-HR" dirty="0"/>
              <a:t>Utvrdite granice vlastite odgovornosti </a:t>
            </a:r>
          </a:p>
          <a:p>
            <a:r>
              <a:rPr lang="hr-HR" dirty="0"/>
              <a:t>Borite se za svoja prava </a:t>
            </a:r>
          </a:p>
          <a:p>
            <a:r>
              <a:rPr lang="hr-HR" dirty="0"/>
              <a:t>Naučite reći “NE” </a:t>
            </a:r>
          </a:p>
          <a:p>
            <a:r>
              <a:rPr lang="hr-HR" dirty="0"/>
              <a:t>Ne očekujte zahvalnost za svoj trud </a:t>
            </a:r>
          </a:p>
          <a:p>
            <a:r>
              <a:rPr lang="hr-HR" dirty="0"/>
              <a:t>Ne “pilite piljevinu” </a:t>
            </a:r>
          </a:p>
          <a:p>
            <a:r>
              <a:rPr lang="hr-HR" dirty="0"/>
              <a:t>Postavite dugoročne prioritete u životu</a:t>
            </a:r>
          </a:p>
          <a:p>
            <a:r>
              <a:rPr lang="hr-HR" dirty="0"/>
              <a:t>Odvojite vrijeme bar jednom tjedno za razgovor s nekim koga volite</a:t>
            </a:r>
          </a:p>
          <a:p>
            <a:r>
              <a:rPr lang="hr-HR" dirty="0"/>
              <a:t>Pripazite na prehranu </a:t>
            </a:r>
          </a:p>
          <a:p>
            <a:r>
              <a:rPr lang="hr-HR" dirty="0"/>
              <a:t>Njegujte bliskost s ljudima oko sebe  </a:t>
            </a:r>
          </a:p>
          <a:p>
            <a:r>
              <a:rPr lang="hr-HR" dirty="0"/>
              <a:t>Sačuvajte osjećaj za humor</a:t>
            </a:r>
          </a:p>
        </p:txBody>
      </p:sp>
    </p:spTree>
    <p:extLst>
      <p:ext uri="{BB962C8B-B14F-4D97-AF65-F5344CB8AC3E}">
        <p14:creationId xmlns:p14="http://schemas.microsoft.com/office/powerpoint/2010/main" val="22931770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5EF62D82-4F75-4163-AD27-BAFA02D0F8D6}"/>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xmlns="" id="{D246EF88-7546-4A22-BDDF-B27120D744E1}"/>
              </a:ext>
            </a:extLst>
          </p:cNvPr>
          <p:cNvSpPr>
            <a:spLocks noGrp="1"/>
          </p:cNvSpPr>
          <p:nvPr>
            <p:ph idx="1"/>
          </p:nvPr>
        </p:nvSpPr>
        <p:spPr/>
        <p:txBody>
          <a:bodyPr/>
          <a:lstStyle/>
          <a:p>
            <a:r>
              <a:rPr lang="sr-Latn-RS" dirty="0">
                <a:solidFill>
                  <a:srgbClr val="FF0000"/>
                </a:solidFill>
                <a:latin typeface="Arial Black" panose="020B0A04020102020204" pitchFamily="34" charset="0"/>
                <a:ea typeface="Lato Light" panose="020F0502020204030203" pitchFamily="34" charset="0"/>
                <a:cs typeface="Abhaya Libre SemiBold" panose="02000603000000000000" pitchFamily="2" charset="77"/>
              </a:rPr>
              <a:t>Ljudske emocije u </a:t>
            </a:r>
            <a:r>
              <a:rPr lang="sr-Latn-RS" dirty="0" err="1">
                <a:solidFill>
                  <a:srgbClr val="FF0000"/>
                </a:solidFill>
                <a:latin typeface="Arial Black" panose="020B0A04020102020204" pitchFamily="34" charset="0"/>
                <a:ea typeface="Lato Light" panose="020F0502020204030203" pitchFamily="34" charset="0"/>
                <a:cs typeface="Abhaya Libre SemiBold" panose="02000603000000000000" pitchFamily="2" charset="77"/>
              </a:rPr>
              <a:t>prosjeku</a:t>
            </a:r>
            <a:r>
              <a:rPr lang="sr-Latn-RS" dirty="0">
                <a:solidFill>
                  <a:srgbClr val="FF0000"/>
                </a:solidFill>
                <a:latin typeface="Arial Black" panose="020B0A04020102020204" pitchFamily="34" charset="0"/>
                <a:ea typeface="Lato Light" panose="020F0502020204030203" pitchFamily="34" charset="0"/>
                <a:cs typeface="Abhaya Libre SemiBold" panose="02000603000000000000" pitchFamily="2" charset="77"/>
              </a:rPr>
              <a:t> traju relativno kratko (</a:t>
            </a:r>
            <a:r>
              <a:rPr lang="sr-Latn-RS" dirty="0" err="1">
                <a:solidFill>
                  <a:srgbClr val="FF0000"/>
                </a:solidFill>
                <a:latin typeface="Arial Black" panose="020B0A04020102020204" pitchFamily="34" charset="0"/>
                <a:ea typeface="Lato Light" panose="020F0502020204030203" pitchFamily="34" charset="0"/>
                <a:cs typeface="Abhaya Libre SemiBold" panose="02000603000000000000" pitchFamily="2" charset="77"/>
              </a:rPr>
              <a:t>mjeri</a:t>
            </a:r>
            <a:r>
              <a:rPr lang="sr-Latn-RS" dirty="0">
                <a:solidFill>
                  <a:srgbClr val="FF0000"/>
                </a:solidFill>
                <a:latin typeface="Arial Black" panose="020B0A04020102020204" pitchFamily="34" charset="0"/>
                <a:ea typeface="Lato Light" panose="020F0502020204030203" pitchFamily="34" charset="0"/>
                <a:cs typeface="Abhaya Libre SemiBold" panose="02000603000000000000" pitchFamily="2" charset="77"/>
              </a:rPr>
              <a:t> se u </a:t>
            </a:r>
            <a:r>
              <a:rPr lang="sr-Latn-RS" dirty="0" err="1">
                <a:solidFill>
                  <a:srgbClr val="FF0000"/>
                </a:solidFill>
                <a:latin typeface="Arial Black" panose="020B0A04020102020204" pitchFamily="34" charset="0"/>
                <a:ea typeface="Lato Light" panose="020F0502020204030203" pitchFamily="34" charset="0"/>
                <a:cs typeface="Abhaya Libre SemiBold" panose="02000603000000000000" pitchFamily="2" charset="77"/>
              </a:rPr>
              <a:t>minutama</a:t>
            </a:r>
            <a:r>
              <a:rPr lang="sr-Latn-RS" dirty="0">
                <a:solidFill>
                  <a:srgbClr val="FF0000"/>
                </a:solidFill>
                <a:latin typeface="Arial Black" panose="020B0A04020102020204" pitchFamily="34" charset="0"/>
                <a:ea typeface="Lato Light" panose="020F0502020204030203" pitchFamily="34" charset="0"/>
                <a:cs typeface="Abhaya Libre SemiBold" panose="02000603000000000000" pitchFamily="2" charset="77"/>
              </a:rPr>
              <a:t>). Ne beskonačno.</a:t>
            </a:r>
            <a:r>
              <a:rPr lang="sr-Latn-RS" dirty="0">
                <a:solidFill>
                  <a:schemeClr val="tx1">
                    <a:lumMod val="75000"/>
                    <a:lumOff val="25000"/>
                  </a:schemeClr>
                </a:solidFill>
                <a:latin typeface="Arial Black" panose="020B0A04020102020204" pitchFamily="34" charset="0"/>
                <a:ea typeface="Lato Light" panose="020F0502020204030203" pitchFamily="34" charset="0"/>
                <a:cs typeface="Abhaya Libre SemiBold" panose="02000603000000000000" pitchFamily="2" charset="77"/>
              </a:rPr>
              <a:t> Imajte to na umu!</a:t>
            </a:r>
          </a:p>
          <a:p>
            <a:endParaRPr lang="hr-HR" dirty="0"/>
          </a:p>
        </p:txBody>
      </p:sp>
    </p:spTree>
    <p:extLst>
      <p:ext uri="{BB962C8B-B14F-4D97-AF65-F5344CB8AC3E}">
        <p14:creationId xmlns:p14="http://schemas.microsoft.com/office/powerpoint/2010/main" val="38466557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DC837364-F96B-4EC9-9232-D5D0141147C8}"/>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xmlns="" id="{8E58460B-59FF-452E-9048-12A785433198}"/>
              </a:ext>
            </a:extLst>
          </p:cNvPr>
          <p:cNvSpPr>
            <a:spLocks noGrp="1"/>
          </p:cNvSpPr>
          <p:nvPr>
            <p:ph idx="1"/>
          </p:nvPr>
        </p:nvSpPr>
        <p:spPr>
          <a:xfrm>
            <a:off x="336544" y="1919431"/>
            <a:ext cx="10515600" cy="4351338"/>
          </a:xfrm>
        </p:spPr>
        <p:txBody>
          <a:bodyPr/>
          <a:lstStyle/>
          <a:p>
            <a:r>
              <a:rPr lang="sr-Latn-RS" b="1" dirty="0">
                <a:solidFill>
                  <a:srgbClr val="FF0000"/>
                </a:solidFill>
                <a:latin typeface="Merriweather" pitchFamily="2" charset="77"/>
                <a:ea typeface="Lato Light" panose="020F0502020204030203" pitchFamily="34" charset="0"/>
                <a:cs typeface="Abhaya Libre SemiBold" panose="02000603000000000000" pitchFamily="2" charset="77"/>
              </a:rPr>
              <a:t>Napravite plan za svaki dan. Izaberite makar jednu aktivnost za svaki dan u kojoj uživate.</a:t>
            </a:r>
          </a:p>
          <a:p>
            <a:pPr algn="ctr"/>
            <a:r>
              <a:rPr lang="sr-Latn-RS" b="1" dirty="0">
                <a:solidFill>
                  <a:schemeClr val="tx2"/>
                </a:solidFill>
                <a:latin typeface="Merriweather" pitchFamily="2" charset="77"/>
                <a:ea typeface="Nunito Bold" charset="0"/>
                <a:cs typeface="Arima Madurai Black" pitchFamily="2" charset="77"/>
              </a:rPr>
              <a:t>I na kraju ne zaboravite...</a:t>
            </a:r>
          </a:p>
          <a:p>
            <a:pPr algn="ctr"/>
            <a:r>
              <a:rPr lang="sr-Latn-RS" b="1" dirty="0">
                <a:solidFill>
                  <a:schemeClr val="tx2"/>
                </a:solidFill>
                <a:latin typeface="Merriweather" pitchFamily="2" charset="77"/>
                <a:ea typeface="Nunito Bold" charset="0"/>
                <a:cs typeface="Arima Madurai Black" pitchFamily="2" charset="77"/>
              </a:rPr>
              <a:t>Koliko god bilo teško, znajte da će sigurno proći......</a:t>
            </a:r>
          </a:p>
          <a:p>
            <a:pPr algn="ctr"/>
            <a:r>
              <a:rPr lang="sr-Latn-RS" b="1" dirty="0">
                <a:solidFill>
                  <a:schemeClr val="tx2"/>
                </a:solidFill>
                <a:latin typeface="Merriweather" pitchFamily="2" charset="77"/>
                <a:ea typeface="Nunito Bold" charset="0"/>
                <a:cs typeface="Arima Madurai Black" pitchFamily="2" charset="77"/>
              </a:rPr>
              <a:t>I zato, pronađite u ovom danu trenutak za uživanje!</a:t>
            </a:r>
          </a:p>
          <a:p>
            <a:pPr algn="ctr"/>
            <a:r>
              <a:rPr lang="hr-HR" dirty="0"/>
              <a:t> </a:t>
            </a:r>
            <a:r>
              <a:rPr lang="hr-HR" dirty="0">
                <a:hlinkClick r:id="rId2"/>
              </a:rPr>
              <a:t>https://www.youtube.com/watch?v=D-k7I2eP3mk</a:t>
            </a:r>
            <a:endParaRPr lang="hr-HR" dirty="0"/>
          </a:p>
          <a:p>
            <a:pPr algn="ctr"/>
            <a:endParaRPr lang="en-US" b="1" dirty="0">
              <a:solidFill>
                <a:schemeClr val="tx2"/>
              </a:solidFill>
              <a:latin typeface="Merriweather" pitchFamily="2" charset="77"/>
              <a:ea typeface="Nunito Bold" charset="0"/>
              <a:cs typeface="Arima Madurai Black" pitchFamily="2" charset="77"/>
            </a:endParaRPr>
          </a:p>
          <a:p>
            <a:endParaRPr lang="sr-Latn-RS" b="1" dirty="0">
              <a:solidFill>
                <a:srgbClr val="FF0000"/>
              </a:solidFill>
              <a:latin typeface="Merriweather" pitchFamily="2" charset="77"/>
              <a:ea typeface="Lato Light" panose="020F0502020204030203" pitchFamily="34" charset="0"/>
              <a:cs typeface="Abhaya Libre SemiBold" panose="02000603000000000000" pitchFamily="2" charset="77"/>
            </a:endParaRPr>
          </a:p>
          <a:p>
            <a:pPr marL="0" indent="0">
              <a:buNone/>
            </a:pPr>
            <a:r>
              <a:rPr lang="hr-HR" dirty="0"/>
              <a:t>                 </a:t>
            </a:r>
          </a:p>
        </p:txBody>
      </p:sp>
      <p:pic>
        <p:nvPicPr>
          <p:cNvPr id="5" name="Slika 4">
            <a:extLst>
              <a:ext uri="{FF2B5EF4-FFF2-40B4-BE49-F238E27FC236}">
                <a16:creationId xmlns:a16="http://schemas.microsoft.com/office/drawing/2014/main" xmlns="" id="{B4A65902-133F-49AA-86E4-517BE1BF5F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24558" y="4248586"/>
            <a:ext cx="2143125" cy="2143125"/>
          </a:xfrm>
          <a:prstGeom prst="rect">
            <a:avLst/>
          </a:prstGeom>
        </p:spPr>
      </p:pic>
      <p:pic>
        <p:nvPicPr>
          <p:cNvPr id="3074" name="Picture 2" descr="O plesu - PLES - ZG">
            <a:extLst>
              <a:ext uri="{FF2B5EF4-FFF2-40B4-BE49-F238E27FC236}">
                <a16:creationId xmlns:a16="http://schemas.microsoft.com/office/drawing/2014/main" xmlns="" id="{767B7117-A7D7-4B86-86A8-8FA7A0C98BE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09762" y="4530622"/>
            <a:ext cx="1990725" cy="229552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Pjevanje - Hobiji">
            <a:extLst>
              <a:ext uri="{FF2B5EF4-FFF2-40B4-BE49-F238E27FC236}">
                <a16:creationId xmlns:a16="http://schemas.microsoft.com/office/drawing/2014/main" xmlns="" id="{8175F033-FCDE-4D42-8958-789C14A16C5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2992" y="4380756"/>
            <a:ext cx="2552700"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25237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3FA0BE36-9DB6-4CC7-94E5-A30D56E3598B}"/>
              </a:ext>
            </a:extLst>
          </p:cNvPr>
          <p:cNvSpPr>
            <a:spLocks noGrp="1"/>
          </p:cNvSpPr>
          <p:nvPr>
            <p:ph type="title"/>
          </p:nvPr>
        </p:nvSpPr>
        <p:spPr/>
        <p:txBody>
          <a:bodyPr/>
          <a:lstStyle/>
          <a:p>
            <a:r>
              <a:rPr lang="hr-HR" dirty="0"/>
              <a:t>Literatura:</a:t>
            </a:r>
          </a:p>
        </p:txBody>
      </p:sp>
      <p:sp>
        <p:nvSpPr>
          <p:cNvPr id="3" name="Rezervirano mjesto sadržaja 2">
            <a:extLst>
              <a:ext uri="{FF2B5EF4-FFF2-40B4-BE49-F238E27FC236}">
                <a16:creationId xmlns:a16="http://schemas.microsoft.com/office/drawing/2014/main" xmlns="" id="{CF9D6993-8ABA-4CB4-A0D2-D7CFD6452359}"/>
              </a:ext>
            </a:extLst>
          </p:cNvPr>
          <p:cNvSpPr>
            <a:spLocks noGrp="1"/>
          </p:cNvSpPr>
          <p:nvPr>
            <p:ph idx="1"/>
          </p:nvPr>
        </p:nvSpPr>
        <p:spPr/>
        <p:txBody>
          <a:bodyPr/>
          <a:lstStyle/>
          <a:p>
            <a:r>
              <a:rPr lang="hr-HR" dirty="0"/>
              <a:t>Miljković: Upravljanje školom - upravljanjem sobom, </a:t>
            </a:r>
            <a:r>
              <a:rPr lang="hr-HR" dirty="0" err="1"/>
              <a:t>ppt</a:t>
            </a:r>
            <a:r>
              <a:rPr lang="hr-HR" dirty="0"/>
              <a:t>.</a:t>
            </a:r>
          </a:p>
          <a:p>
            <a:r>
              <a:rPr lang="hr-HR" dirty="0" err="1"/>
              <a:t>Mitrović,Pavić</a:t>
            </a:r>
            <a:r>
              <a:rPr lang="hr-HR" dirty="0"/>
              <a:t>: Strah, anksioznost i panika u doba korone, </a:t>
            </a:r>
            <a:r>
              <a:rPr lang="hr-HR" dirty="0" err="1"/>
              <a:t>ppt</a:t>
            </a:r>
            <a:r>
              <a:rPr lang="hr-HR" dirty="0"/>
              <a:t>.</a:t>
            </a:r>
          </a:p>
          <a:p>
            <a:r>
              <a:rPr lang="hr-HR" dirty="0"/>
              <a:t>Rukavina i </a:t>
            </a:r>
            <a:r>
              <a:rPr lang="hr-HR" dirty="0" err="1"/>
              <a:t>dr</a:t>
            </a:r>
            <a:r>
              <a:rPr lang="hr-HR" dirty="0"/>
              <a:t>: Adolescenti i školski stres</a:t>
            </a:r>
          </a:p>
          <a:p>
            <a:r>
              <a:rPr lang="hr-HR" dirty="0"/>
              <a:t>Babić i </a:t>
            </a:r>
            <a:r>
              <a:rPr lang="hr-HR" dirty="0" err="1"/>
              <a:t>dr</a:t>
            </a:r>
            <a:r>
              <a:rPr lang="hr-HR" dirty="0"/>
              <a:t>: Kako se sačuvati od stresa za vrijeme </a:t>
            </a:r>
            <a:r>
              <a:rPr lang="hr-HR" dirty="0" err="1"/>
              <a:t>pandemije</a:t>
            </a:r>
            <a:r>
              <a:rPr lang="hr-HR" dirty="0"/>
              <a:t> koronom</a:t>
            </a:r>
          </a:p>
        </p:txBody>
      </p:sp>
    </p:spTree>
    <p:extLst>
      <p:ext uri="{BB962C8B-B14F-4D97-AF65-F5344CB8AC3E}">
        <p14:creationId xmlns:p14="http://schemas.microsoft.com/office/powerpoint/2010/main" val="3722403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FC6F6FE2-00FF-4B8B-A5C4-3D1C12669A4F}"/>
              </a:ext>
            </a:extLst>
          </p:cNvPr>
          <p:cNvSpPr>
            <a:spLocks noGrp="1"/>
          </p:cNvSpPr>
          <p:nvPr>
            <p:ph type="title"/>
          </p:nvPr>
        </p:nvSpPr>
        <p:spPr/>
        <p:txBody>
          <a:bodyPr/>
          <a:lstStyle/>
          <a:p>
            <a:r>
              <a:rPr lang="hr-HR" b="1" i="1" dirty="0"/>
              <a:t>Poželjne osobine</a:t>
            </a:r>
            <a:br>
              <a:rPr lang="hr-HR" b="1" i="1" dirty="0"/>
            </a:br>
            <a:endParaRPr lang="hr-HR" dirty="0"/>
          </a:p>
        </p:txBody>
      </p:sp>
      <p:sp>
        <p:nvSpPr>
          <p:cNvPr id="3" name="Rezervirano mjesto sadržaja 2">
            <a:extLst>
              <a:ext uri="{FF2B5EF4-FFF2-40B4-BE49-F238E27FC236}">
                <a16:creationId xmlns:a16="http://schemas.microsoft.com/office/drawing/2014/main" xmlns="" id="{66F6C0E6-401D-4DA6-8754-4DF6235DF10E}"/>
              </a:ext>
            </a:extLst>
          </p:cNvPr>
          <p:cNvSpPr>
            <a:spLocks noGrp="1"/>
          </p:cNvSpPr>
          <p:nvPr>
            <p:ph idx="1"/>
          </p:nvPr>
        </p:nvSpPr>
        <p:spPr/>
        <p:txBody>
          <a:bodyPr/>
          <a:lstStyle/>
          <a:p>
            <a:r>
              <a:rPr lang="hr-HR" dirty="0"/>
              <a:t>razvijene komunikacijske vještine, </a:t>
            </a:r>
          </a:p>
          <a:p>
            <a:r>
              <a:rPr lang="hr-HR" dirty="0"/>
              <a:t>empatiju za probleme drugih i strpljivost u odnosu s njima, </a:t>
            </a:r>
          </a:p>
          <a:p>
            <a:r>
              <a:rPr lang="hr-HR" dirty="0"/>
              <a:t>sposobnost kvalitetnog planiranja, </a:t>
            </a:r>
          </a:p>
          <a:p>
            <a:r>
              <a:rPr lang="hr-HR" dirty="0"/>
              <a:t>odlučnost, sposobnost donošenja odluka</a:t>
            </a:r>
          </a:p>
          <a:p>
            <a:r>
              <a:rPr lang="hr-HR" dirty="0"/>
              <a:t>objektivnost, </a:t>
            </a:r>
          </a:p>
          <a:p>
            <a:r>
              <a:rPr lang="hr-HR" dirty="0"/>
              <a:t>odgovornost </a:t>
            </a:r>
          </a:p>
          <a:p>
            <a:r>
              <a:rPr lang="hr-HR" dirty="0"/>
              <a:t>lakoća usmenog i pismenog izražavanja…</a:t>
            </a:r>
          </a:p>
          <a:p>
            <a:r>
              <a:rPr lang="hr-HR" dirty="0"/>
              <a:t>Sposobnost delegiranja</a:t>
            </a:r>
          </a:p>
          <a:p>
            <a:endParaRPr lang="hr-HR" dirty="0"/>
          </a:p>
        </p:txBody>
      </p:sp>
      <p:pic>
        <p:nvPicPr>
          <p:cNvPr id="5" name="Slika 4">
            <a:extLst>
              <a:ext uri="{FF2B5EF4-FFF2-40B4-BE49-F238E27FC236}">
                <a16:creationId xmlns:a16="http://schemas.microsoft.com/office/drawing/2014/main" xmlns="" id="{C78D1ECA-9F3A-4303-B53B-15FCD024B2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8006" y="3519050"/>
            <a:ext cx="3028950" cy="1514475"/>
          </a:xfrm>
          <a:prstGeom prst="rect">
            <a:avLst/>
          </a:prstGeom>
        </p:spPr>
      </p:pic>
    </p:spTree>
    <p:extLst>
      <p:ext uri="{BB962C8B-B14F-4D97-AF65-F5344CB8AC3E}">
        <p14:creationId xmlns:p14="http://schemas.microsoft.com/office/powerpoint/2010/main" val="798654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1DAFE21D-D18C-4047-BE8D-5AF373ACA95D}"/>
              </a:ext>
            </a:extLst>
          </p:cNvPr>
          <p:cNvSpPr>
            <a:spLocks noGrp="1"/>
          </p:cNvSpPr>
          <p:nvPr>
            <p:ph type="title"/>
          </p:nvPr>
        </p:nvSpPr>
        <p:spPr/>
        <p:txBody>
          <a:bodyPr/>
          <a:lstStyle/>
          <a:p>
            <a:r>
              <a:rPr lang="hr-HR" dirty="0"/>
              <a:t>   Tužbe i korona</a:t>
            </a:r>
          </a:p>
        </p:txBody>
      </p:sp>
      <p:sp>
        <p:nvSpPr>
          <p:cNvPr id="3" name="Rezervirano mjesto sadržaja 2">
            <a:extLst>
              <a:ext uri="{FF2B5EF4-FFF2-40B4-BE49-F238E27FC236}">
                <a16:creationId xmlns:a16="http://schemas.microsoft.com/office/drawing/2014/main" xmlns="" id="{A97A1310-CD01-4B46-9A55-7941D460851F}"/>
              </a:ext>
            </a:extLst>
          </p:cNvPr>
          <p:cNvSpPr>
            <a:spLocks noGrp="1"/>
          </p:cNvSpPr>
          <p:nvPr>
            <p:ph idx="1"/>
          </p:nvPr>
        </p:nvSpPr>
        <p:spPr/>
        <p:txBody>
          <a:bodyPr>
            <a:normAutofit lnSpcReduction="10000"/>
          </a:bodyPr>
          <a:lstStyle/>
          <a:p>
            <a:r>
              <a:rPr lang="hr-HR" dirty="0"/>
              <a:t>novi „izazov” za ravnatelja</a:t>
            </a:r>
          </a:p>
          <a:p>
            <a:r>
              <a:rPr lang="hr-HR" dirty="0"/>
              <a:t>Tužbe-potpuna odgovornost ravnatelja(pisanje odgovora na tužbu, kontrola tužbe, odlasci na sud, izračun zateznih kamata…-odsustvo pomoći od svih institucija)</a:t>
            </a:r>
          </a:p>
          <a:p>
            <a:r>
              <a:rPr lang="hr-HR" dirty="0"/>
              <a:t>organizacija rada u skladu s epidemiološkim mjerama</a:t>
            </a:r>
          </a:p>
          <a:p>
            <a:r>
              <a:rPr lang="hr-HR" dirty="0"/>
              <a:t>Procjena po kojem modelu će rad biti najuspješniji s obzirom na broj bolesnih i „</a:t>
            </a:r>
            <a:r>
              <a:rPr lang="hr-HR" dirty="0" err="1"/>
              <a:t>samoizoliranih</a:t>
            </a:r>
            <a:r>
              <a:rPr lang="hr-HR" dirty="0"/>
              <a:t>”</a:t>
            </a:r>
          </a:p>
          <a:p>
            <a:r>
              <a:rPr lang="hr-HR" dirty="0"/>
              <a:t>suočavanje s nezadovoljstvom učitelja i roditelja bez obzira na odluku</a:t>
            </a:r>
          </a:p>
          <a:p>
            <a:r>
              <a:rPr lang="hr-HR" dirty="0"/>
              <a:t>svi su u stresu: učenici, roditelji, učitelji</a:t>
            </a:r>
          </a:p>
          <a:p>
            <a:r>
              <a:rPr lang="hr-HR" i="1" dirty="0">
                <a:solidFill>
                  <a:schemeClr val="accent5">
                    <a:lumMod val="75000"/>
                  </a:schemeClr>
                </a:solidFill>
              </a:rPr>
              <a:t>Od ravnatelja se očekuje pomoć i podrška</a:t>
            </a:r>
          </a:p>
          <a:p>
            <a:r>
              <a:rPr lang="hr-HR" i="1" u="sng" dirty="0">
                <a:solidFill>
                  <a:schemeClr val="accent5">
                    <a:lumMod val="75000"/>
                  </a:schemeClr>
                </a:solidFill>
              </a:rPr>
              <a:t>I  ravnatelji </a:t>
            </a:r>
            <a:r>
              <a:rPr lang="hr-HR" i="1" u="sng" dirty="0">
                <a:solidFill>
                  <a:srgbClr val="FF0000"/>
                </a:solidFill>
              </a:rPr>
              <a:t>mogu</a:t>
            </a:r>
            <a:r>
              <a:rPr lang="hr-HR" i="1" u="sng" dirty="0">
                <a:solidFill>
                  <a:schemeClr val="accent5">
                    <a:lumMod val="75000"/>
                  </a:schemeClr>
                </a:solidFill>
              </a:rPr>
              <a:t> biti pod stresom</a:t>
            </a:r>
          </a:p>
          <a:p>
            <a:pPr marL="0" indent="0">
              <a:buNone/>
            </a:pPr>
            <a:endParaRPr lang="hr-HR" dirty="0"/>
          </a:p>
        </p:txBody>
      </p:sp>
      <p:pic>
        <p:nvPicPr>
          <p:cNvPr id="5" name="Slika 4">
            <a:extLst>
              <a:ext uri="{FF2B5EF4-FFF2-40B4-BE49-F238E27FC236}">
                <a16:creationId xmlns:a16="http://schemas.microsoft.com/office/drawing/2014/main" xmlns="" id="{E20A9A2F-FAB2-4DC5-A74B-5782C9D437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10818" y="5007047"/>
            <a:ext cx="2305181" cy="1533993"/>
          </a:xfrm>
          <a:prstGeom prst="rect">
            <a:avLst/>
          </a:prstGeom>
        </p:spPr>
      </p:pic>
    </p:spTree>
    <p:extLst>
      <p:ext uri="{BB962C8B-B14F-4D97-AF65-F5344CB8AC3E}">
        <p14:creationId xmlns:p14="http://schemas.microsoft.com/office/powerpoint/2010/main" val="2212237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C98559DF-C529-435E-AE04-57A763FB0E69}"/>
              </a:ext>
            </a:extLst>
          </p:cNvPr>
          <p:cNvSpPr>
            <a:spLocks noGrp="1"/>
          </p:cNvSpPr>
          <p:nvPr>
            <p:ph type="title"/>
          </p:nvPr>
        </p:nvSpPr>
        <p:spPr/>
        <p:txBody>
          <a:bodyPr/>
          <a:lstStyle/>
          <a:p>
            <a:r>
              <a:rPr lang="hr-HR" dirty="0"/>
              <a:t>A što je stres?</a:t>
            </a:r>
          </a:p>
        </p:txBody>
      </p:sp>
      <p:sp>
        <p:nvSpPr>
          <p:cNvPr id="3" name="Rezervirano mjesto sadržaja 2">
            <a:extLst>
              <a:ext uri="{FF2B5EF4-FFF2-40B4-BE49-F238E27FC236}">
                <a16:creationId xmlns:a16="http://schemas.microsoft.com/office/drawing/2014/main" xmlns="" id="{4D356838-63A7-47A7-8D7C-1F4397B937FB}"/>
              </a:ext>
            </a:extLst>
          </p:cNvPr>
          <p:cNvSpPr>
            <a:spLocks noGrp="1"/>
          </p:cNvSpPr>
          <p:nvPr>
            <p:ph idx="1"/>
          </p:nvPr>
        </p:nvSpPr>
        <p:spPr/>
        <p:txBody>
          <a:bodyPr>
            <a:normAutofit/>
          </a:bodyPr>
          <a:lstStyle/>
          <a:p>
            <a:r>
              <a:rPr lang="hr-HR" dirty="0"/>
              <a:t>stres na poslu se javlja kada dođe do neravnoteže između zahtjeva posla i mogućnosti pojedinca da na te zahtjeve odgovori. </a:t>
            </a:r>
          </a:p>
        </p:txBody>
      </p:sp>
      <p:pic>
        <p:nvPicPr>
          <p:cNvPr id="5" name="Slika 4">
            <a:extLst>
              <a:ext uri="{FF2B5EF4-FFF2-40B4-BE49-F238E27FC236}">
                <a16:creationId xmlns:a16="http://schemas.microsoft.com/office/drawing/2014/main" xmlns="" id="{2BC46370-9909-42BF-A3C9-CB70490529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5521" y="3201194"/>
            <a:ext cx="2857500" cy="1600200"/>
          </a:xfrm>
          <a:prstGeom prst="rect">
            <a:avLst/>
          </a:prstGeom>
        </p:spPr>
      </p:pic>
    </p:spTree>
    <p:extLst>
      <p:ext uri="{BB962C8B-B14F-4D97-AF65-F5344CB8AC3E}">
        <p14:creationId xmlns:p14="http://schemas.microsoft.com/office/powerpoint/2010/main" val="1185478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53D0DD0A-29BE-4847-A197-0051553A7DC7}"/>
              </a:ext>
            </a:extLst>
          </p:cNvPr>
          <p:cNvSpPr>
            <a:spLocks noGrp="1"/>
          </p:cNvSpPr>
          <p:nvPr>
            <p:ph type="title"/>
          </p:nvPr>
        </p:nvSpPr>
        <p:spPr/>
        <p:txBody>
          <a:bodyPr/>
          <a:lstStyle/>
          <a:p>
            <a:r>
              <a:rPr lang="hr-HR" dirty="0"/>
              <a:t>Izvori stresa (stresori)</a:t>
            </a:r>
          </a:p>
        </p:txBody>
      </p:sp>
      <p:sp>
        <p:nvSpPr>
          <p:cNvPr id="3" name="Rezervirano mjesto sadržaja 2">
            <a:extLst>
              <a:ext uri="{FF2B5EF4-FFF2-40B4-BE49-F238E27FC236}">
                <a16:creationId xmlns:a16="http://schemas.microsoft.com/office/drawing/2014/main" xmlns="" id="{9A0D8CAD-53D1-44DD-A852-F8FA946C8B96}"/>
              </a:ext>
            </a:extLst>
          </p:cNvPr>
          <p:cNvSpPr>
            <a:spLocks noGrp="1"/>
          </p:cNvSpPr>
          <p:nvPr>
            <p:ph idx="1"/>
          </p:nvPr>
        </p:nvSpPr>
        <p:spPr>
          <a:xfrm>
            <a:off x="620086" y="2141537"/>
            <a:ext cx="10515600" cy="4351338"/>
          </a:xfrm>
        </p:spPr>
        <p:txBody>
          <a:bodyPr>
            <a:normAutofit/>
          </a:bodyPr>
          <a:lstStyle/>
          <a:p>
            <a:r>
              <a:rPr lang="hr-HR" dirty="0"/>
              <a:t>POTEŠKOĆE KOJE PROIZLAZE IZ OBRAZOVNOG SUSTAVA</a:t>
            </a:r>
          </a:p>
          <a:p>
            <a:r>
              <a:rPr lang="hr-HR" dirty="0"/>
              <a:t>preopterećenost „beskorisnim“ administrativnim zahtjevima </a:t>
            </a:r>
          </a:p>
          <a:p>
            <a:r>
              <a:rPr lang="hr-HR" dirty="0"/>
              <a:t>učestalo mijenjanje obrazovnih politika </a:t>
            </a:r>
          </a:p>
          <a:p>
            <a:r>
              <a:rPr lang="pl-PL" dirty="0"/>
              <a:t>- nedostaci nastavnog plana i programa </a:t>
            </a:r>
          </a:p>
          <a:p>
            <a:r>
              <a:rPr lang="pl-PL" dirty="0"/>
              <a:t>- nezaštićenost nastavnika i naglasak na izvedbi </a:t>
            </a:r>
          </a:p>
          <a:p>
            <a:r>
              <a:rPr lang="pl-PL" dirty="0"/>
              <a:t>- nedostatna educiranost za rad s djecom s posebnim potrebama </a:t>
            </a:r>
          </a:p>
          <a:p>
            <a:r>
              <a:rPr lang="pl-PL" dirty="0"/>
              <a:t>- neadekvatni materijalni uvjeti rada i niska plaća </a:t>
            </a:r>
          </a:p>
          <a:p>
            <a:r>
              <a:rPr lang="hr-HR" dirty="0"/>
              <a:t>- nedostatak sankcija u školstvu </a:t>
            </a:r>
          </a:p>
          <a:p>
            <a:r>
              <a:rPr lang="hr-HR" dirty="0"/>
              <a:t>- nedostatno stručno usavršavanje i stručna podrška u radu </a:t>
            </a:r>
          </a:p>
          <a:p>
            <a:r>
              <a:rPr lang="pl-PL" dirty="0"/>
              <a:t>- negativna selekcija i feminizacija profesije 	</a:t>
            </a:r>
          </a:p>
          <a:p>
            <a:endParaRPr lang="hr-HR" dirty="0"/>
          </a:p>
        </p:txBody>
      </p:sp>
      <p:pic>
        <p:nvPicPr>
          <p:cNvPr id="1026" name="Picture 2" descr="IZVORI STRESA | Tetka Saveta">
            <a:extLst>
              <a:ext uri="{FF2B5EF4-FFF2-40B4-BE49-F238E27FC236}">
                <a16:creationId xmlns:a16="http://schemas.microsoft.com/office/drawing/2014/main" xmlns="" id="{C49BA6D6-B7A0-4A5C-9C94-1D4B2D1B2A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22548" y="421751"/>
            <a:ext cx="235267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0617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BD589AFD-3A88-461D-9AAA-E27FB465FA22}"/>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xmlns="" id="{F47388A3-0668-4034-90C6-673F1B441394}"/>
              </a:ext>
            </a:extLst>
          </p:cNvPr>
          <p:cNvSpPr>
            <a:spLocks noGrp="1"/>
          </p:cNvSpPr>
          <p:nvPr>
            <p:ph idx="1"/>
          </p:nvPr>
        </p:nvSpPr>
        <p:spPr/>
        <p:txBody>
          <a:bodyPr>
            <a:normAutofit fontScale="70000" lnSpcReduction="20000"/>
          </a:bodyPr>
          <a:lstStyle/>
          <a:p>
            <a:r>
              <a:rPr lang="hr-HR" b="1" dirty="0"/>
              <a:t>POTEŠKOĆE KOJE PROIZLAZE IZ RADA S UČENICIMA</a:t>
            </a:r>
          </a:p>
          <a:p>
            <a:r>
              <a:rPr lang="hr-HR" dirty="0"/>
              <a:t>- nedostatak „kućnog odgoja“ današnje djece </a:t>
            </a:r>
          </a:p>
          <a:p>
            <a:r>
              <a:rPr lang="hr-HR" dirty="0"/>
              <a:t>- specifičnosti današnjih generacija </a:t>
            </a:r>
          </a:p>
          <a:p>
            <a:r>
              <a:rPr lang="hr-HR" dirty="0"/>
              <a:t>- rad s učenicima po individualiziranom i prilagođenom programu 	</a:t>
            </a:r>
          </a:p>
          <a:p>
            <a:r>
              <a:rPr lang="hr-HR" b="1" dirty="0"/>
              <a:t>POTEŠKOĆE KOJE PROIZLAZE IZ ODNOSA S RODITELJIMA </a:t>
            </a:r>
            <a:r>
              <a:rPr lang="hr-HR" dirty="0"/>
              <a:t>	</a:t>
            </a:r>
          </a:p>
          <a:p>
            <a:r>
              <a:rPr lang="hr-HR" dirty="0"/>
              <a:t>- pritisak na učitelje za davanjem visokih ocjena </a:t>
            </a:r>
          </a:p>
          <a:p>
            <a:r>
              <a:rPr lang="hr-HR" dirty="0"/>
              <a:t>- zadiranje u rad učitelja </a:t>
            </a:r>
          </a:p>
          <a:p>
            <a:r>
              <a:rPr lang="hr-HR" dirty="0"/>
              <a:t>- iskrivljena percepcija objektivnih mogućnosti vlastitog djeteta </a:t>
            </a:r>
          </a:p>
          <a:p>
            <a:r>
              <a:rPr lang="hr-HR" dirty="0"/>
              <a:t>- oslobađanje djece od odgovornosti za vlastito ponašanje 	</a:t>
            </a:r>
          </a:p>
          <a:p>
            <a:r>
              <a:rPr lang="hr-HR" b="1" dirty="0"/>
              <a:t>POTEŠKOĆE KOJE PROIZLAZE IZ KOLEKTIVA </a:t>
            </a:r>
            <a:r>
              <a:rPr lang="hr-HR" dirty="0"/>
              <a:t>	</a:t>
            </a:r>
          </a:p>
          <a:p>
            <a:r>
              <a:rPr lang="hr-HR" dirty="0"/>
              <a:t>- nestručni, neprofesionalni i nemotivirani učitelji </a:t>
            </a:r>
          </a:p>
          <a:p>
            <a:r>
              <a:rPr lang="hr-HR" dirty="0"/>
              <a:t>- loši međuljudski odnosi u kolektivu i nedovoljna podrška stručne službe </a:t>
            </a:r>
          </a:p>
          <a:p>
            <a:r>
              <a:rPr lang="hr-HR" dirty="0"/>
              <a:t>- nestručno i loše vodstvo škole 	</a:t>
            </a:r>
          </a:p>
          <a:p>
            <a:endParaRPr lang="hr-HR" dirty="0"/>
          </a:p>
        </p:txBody>
      </p:sp>
      <p:pic>
        <p:nvPicPr>
          <p:cNvPr id="2052" name="Picture 4" descr="Osnovna škola dr. Ante Starčevića Zagreb - Kutak za učitelje - Novi  pravilnik o načinu praćenja i ocjenjivanja učenika u osnovnoj i srednjoj  školi">
            <a:extLst>
              <a:ext uri="{FF2B5EF4-FFF2-40B4-BE49-F238E27FC236}">
                <a16:creationId xmlns:a16="http://schemas.microsoft.com/office/drawing/2014/main" xmlns="" id="{CB15F8A6-18BB-4142-9B1F-ED4DE432C3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05846" y="3901314"/>
            <a:ext cx="2600325" cy="176212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5" name="Slika 4">
            <a:extLst>
              <a:ext uri="{FF2B5EF4-FFF2-40B4-BE49-F238E27FC236}">
                <a16:creationId xmlns:a16="http://schemas.microsoft.com/office/drawing/2014/main" xmlns="" id="{8076DF77-ABCB-431D-A6E9-F35AB675DC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57935" y="2085148"/>
            <a:ext cx="2619375" cy="1743075"/>
          </a:xfrm>
          <a:prstGeom prst="rect">
            <a:avLst/>
          </a:prstGeom>
        </p:spPr>
      </p:pic>
      <p:pic>
        <p:nvPicPr>
          <p:cNvPr id="2050" name="Picture 2" descr="Vaš mališan udara i grize drugu djecu? Kako mu skrenuti pažnju i odviknuti  ga od toga – Net.hr">
            <a:extLst>
              <a:ext uri="{FF2B5EF4-FFF2-40B4-BE49-F238E27FC236}">
                <a16:creationId xmlns:a16="http://schemas.microsoft.com/office/drawing/2014/main" xmlns="" id="{F4EB47E3-F8C3-45D7-B710-7871CB90B70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81607" y="439552"/>
            <a:ext cx="2381250" cy="1924050"/>
          </a:xfrm>
          <a:prstGeom prst="rect">
            <a:avLst/>
          </a:prstGeom>
          <a:noFill/>
          <a:extLst>
            <a:ext uri="{909E8E84-426E-40DD-AFC4-6F175D3DCCD1}">
              <a14:hiddenFill xmlns:a14="http://schemas.microsoft.com/office/drawing/2010/main">
                <a:solidFill>
                  <a:srgbClr val="FFFFFF"/>
                </a:solidFill>
              </a14:hiddenFill>
            </a:ext>
          </a:extLst>
        </p:spPr>
      </p:pic>
      <p:pic>
        <p:nvPicPr>
          <p:cNvPr id="7" name="Slika 6">
            <a:extLst>
              <a:ext uri="{FF2B5EF4-FFF2-40B4-BE49-F238E27FC236}">
                <a16:creationId xmlns:a16="http://schemas.microsoft.com/office/drawing/2014/main" xmlns="" id="{A179F638-3A84-4F07-A855-944560EFD3F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92624" y="2418459"/>
            <a:ext cx="1358164" cy="1358164"/>
          </a:xfrm>
          <a:prstGeom prst="rect">
            <a:avLst/>
          </a:prstGeom>
        </p:spPr>
      </p:pic>
    </p:spTree>
    <p:extLst>
      <p:ext uri="{BB962C8B-B14F-4D97-AF65-F5344CB8AC3E}">
        <p14:creationId xmlns:p14="http://schemas.microsoft.com/office/powerpoint/2010/main" val="16741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B46B87B6-01F7-4EAF-9082-0D08BF2E2D01}"/>
              </a:ext>
            </a:extLst>
          </p:cNvPr>
          <p:cNvSpPr>
            <a:spLocks noGrp="1"/>
          </p:cNvSpPr>
          <p:nvPr>
            <p:ph type="title"/>
          </p:nvPr>
        </p:nvSpPr>
        <p:spPr/>
        <p:txBody>
          <a:bodyPr/>
          <a:lstStyle/>
          <a:p>
            <a:r>
              <a:rPr lang="hr-HR" b="1" dirty="0">
                <a:solidFill>
                  <a:srgbClr val="000000"/>
                </a:solidFill>
                <a:latin typeface="Times New Roman" panose="02020603050405020304" pitchFamily="18" charset="0"/>
              </a:rPr>
              <a:t>ISHODI STRESA</a:t>
            </a:r>
            <a:r>
              <a:rPr lang="hr-HR" dirty="0">
                <a:solidFill>
                  <a:srgbClr val="000000"/>
                </a:solidFill>
                <a:latin typeface="Times New Roman" panose="02020603050405020304" pitchFamily="18" charset="0"/>
              </a:rPr>
              <a:t/>
            </a:r>
            <a:br>
              <a:rPr lang="hr-HR" dirty="0">
                <a:solidFill>
                  <a:srgbClr val="000000"/>
                </a:solidFill>
                <a:latin typeface="Times New Roman" panose="02020603050405020304" pitchFamily="18" charset="0"/>
              </a:rPr>
            </a:br>
            <a:endParaRPr lang="hr-HR" dirty="0"/>
          </a:p>
        </p:txBody>
      </p:sp>
      <p:sp>
        <p:nvSpPr>
          <p:cNvPr id="3" name="Rezervirano mjesto sadržaja 2">
            <a:extLst>
              <a:ext uri="{FF2B5EF4-FFF2-40B4-BE49-F238E27FC236}">
                <a16:creationId xmlns:a16="http://schemas.microsoft.com/office/drawing/2014/main" xmlns="" id="{C8190282-C127-4A65-9B23-844E5DFBE07E}"/>
              </a:ext>
            </a:extLst>
          </p:cNvPr>
          <p:cNvSpPr>
            <a:spLocks noGrp="1"/>
          </p:cNvSpPr>
          <p:nvPr>
            <p:ph idx="1"/>
          </p:nvPr>
        </p:nvSpPr>
        <p:spPr>
          <a:xfrm>
            <a:off x="939566" y="1426128"/>
            <a:ext cx="10414233" cy="4750835"/>
          </a:xfrm>
        </p:spPr>
        <p:txBody>
          <a:bodyPr>
            <a:normAutofit fontScale="77500" lnSpcReduction="20000"/>
          </a:bodyPr>
          <a:lstStyle/>
          <a:p>
            <a:r>
              <a:rPr lang="hr-HR" sz="2000" b="1" dirty="0">
                <a:solidFill>
                  <a:srgbClr val="000000"/>
                </a:solidFill>
                <a:latin typeface="Times New Roman" panose="02020603050405020304" pitchFamily="18" charset="0"/>
              </a:rPr>
              <a:t>KRATKOROČNE POSLJEDICE</a:t>
            </a:r>
          </a:p>
          <a:p>
            <a:r>
              <a:rPr lang="hr-HR" sz="2000" dirty="0">
                <a:solidFill>
                  <a:srgbClr val="000000"/>
                </a:solidFill>
                <a:latin typeface="Times New Roman" panose="02020603050405020304" pitchFamily="18" charset="0"/>
              </a:rPr>
              <a:t>psihološke poteškoće (uzbuđenost,razdražljivost,dekoncentriranost,konfuznost,strah,nemoć</a:t>
            </a:r>
          </a:p>
          <a:p>
            <a:r>
              <a:rPr lang="hr-HR" sz="2000" dirty="0">
                <a:solidFill>
                  <a:srgbClr val="000000"/>
                </a:solidFill>
                <a:latin typeface="Times New Roman" panose="02020603050405020304" pitchFamily="18" charset="0"/>
              </a:rPr>
              <a:t>ponašajne poteškoće (nepromišljene i instinktivne radnje, </a:t>
            </a:r>
            <a:r>
              <a:rPr lang="hr-HR" sz="2000" dirty="0" err="1">
                <a:solidFill>
                  <a:srgbClr val="000000"/>
                </a:solidFill>
                <a:latin typeface="Times New Roman" panose="02020603050405020304" pitchFamily="18" charset="0"/>
              </a:rPr>
              <a:t>agresivnost,destruktivnost,asocijalnost,zloupotreba</a:t>
            </a:r>
            <a:r>
              <a:rPr lang="hr-HR" sz="2000" dirty="0">
                <a:solidFill>
                  <a:srgbClr val="000000"/>
                </a:solidFill>
                <a:latin typeface="Times New Roman" panose="02020603050405020304" pitchFamily="18" charset="0"/>
              </a:rPr>
              <a:t> opijata…</a:t>
            </a:r>
          </a:p>
          <a:p>
            <a:r>
              <a:rPr lang="hr-HR" sz="2000" dirty="0">
                <a:solidFill>
                  <a:srgbClr val="000000"/>
                </a:solidFill>
                <a:latin typeface="Times New Roman" panose="02020603050405020304" pitchFamily="18" charset="0"/>
              </a:rPr>
              <a:t>fiziološke poteškoće (ubrzan rad </a:t>
            </a:r>
            <a:r>
              <a:rPr lang="hr-HR" sz="2000" dirty="0" err="1">
                <a:solidFill>
                  <a:srgbClr val="000000"/>
                </a:solidFill>
                <a:latin typeface="Times New Roman" panose="02020603050405020304" pitchFamily="18" charset="0"/>
              </a:rPr>
              <a:t>srca,ubrzabi</a:t>
            </a:r>
            <a:r>
              <a:rPr lang="hr-HR" sz="2000" dirty="0">
                <a:solidFill>
                  <a:srgbClr val="000000"/>
                </a:solidFill>
                <a:latin typeface="Times New Roman" panose="02020603050405020304" pitchFamily="18" charset="0"/>
              </a:rPr>
              <a:t> </a:t>
            </a:r>
            <a:r>
              <a:rPr lang="hr-HR" sz="2000" dirty="0" err="1">
                <a:solidFill>
                  <a:srgbClr val="000000"/>
                </a:solidFill>
                <a:latin typeface="Times New Roman" panose="02020603050405020304" pitchFamily="18" charset="0"/>
              </a:rPr>
              <a:t>disanje,drhtanje,znojenje,povišeni</a:t>
            </a:r>
            <a:r>
              <a:rPr lang="hr-HR" sz="2000" dirty="0">
                <a:solidFill>
                  <a:srgbClr val="000000"/>
                </a:solidFill>
                <a:latin typeface="Times New Roman" panose="02020603050405020304" pitchFamily="18" charset="0"/>
              </a:rPr>
              <a:t> krvni </a:t>
            </a:r>
            <a:r>
              <a:rPr lang="hr-HR" sz="2000" dirty="0" err="1">
                <a:solidFill>
                  <a:srgbClr val="000000"/>
                </a:solidFill>
                <a:latin typeface="Times New Roman" panose="02020603050405020304" pitchFamily="18" charset="0"/>
              </a:rPr>
              <a:t>tlak,poteškoće</a:t>
            </a:r>
            <a:r>
              <a:rPr lang="hr-HR" sz="2000" dirty="0">
                <a:solidFill>
                  <a:srgbClr val="000000"/>
                </a:solidFill>
                <a:latin typeface="Times New Roman" panose="02020603050405020304" pitchFamily="18" charset="0"/>
              </a:rPr>
              <a:t> probave…)</a:t>
            </a:r>
          </a:p>
          <a:p>
            <a:r>
              <a:rPr lang="hr-HR" sz="2000" b="1" dirty="0">
                <a:solidFill>
                  <a:srgbClr val="000000"/>
                </a:solidFill>
                <a:latin typeface="Times New Roman" panose="02020603050405020304" pitchFamily="18" charset="0"/>
              </a:rPr>
              <a:t>DUGOROČNE POSLJEDICE</a:t>
            </a:r>
          </a:p>
          <a:p>
            <a:r>
              <a:rPr lang="hr-HR" sz="1800" b="1" dirty="0">
                <a:solidFill>
                  <a:srgbClr val="000000"/>
                </a:solidFill>
                <a:latin typeface="Times New Roman" panose="02020603050405020304" pitchFamily="18" charset="0"/>
              </a:rPr>
              <a:t>VEZANE ZA POJEDINCA</a:t>
            </a:r>
          </a:p>
          <a:p>
            <a:r>
              <a:rPr lang="hr-HR" sz="2000" dirty="0">
                <a:solidFill>
                  <a:srgbClr val="000000"/>
                </a:solidFill>
                <a:latin typeface="Times New Roman" panose="02020603050405020304" pitchFamily="18" charset="0"/>
              </a:rPr>
              <a:t>narušeno tjelesno zdravlje (glavobolje, </a:t>
            </a:r>
            <a:r>
              <a:rPr lang="hr-HR" sz="2000" dirty="0" err="1">
                <a:solidFill>
                  <a:srgbClr val="000000"/>
                </a:solidFill>
                <a:latin typeface="Times New Roman" panose="02020603050405020304" pitchFamily="18" charset="0"/>
              </a:rPr>
              <a:t>migrene,hipertenzija,dijabetes,kronični</a:t>
            </a:r>
            <a:r>
              <a:rPr lang="hr-HR" sz="2000" dirty="0">
                <a:solidFill>
                  <a:srgbClr val="000000"/>
                </a:solidFill>
                <a:latin typeface="Times New Roman" panose="02020603050405020304" pitchFamily="18" charset="0"/>
              </a:rPr>
              <a:t> </a:t>
            </a:r>
            <a:r>
              <a:rPr lang="hr-HR" sz="2000" dirty="0" err="1">
                <a:solidFill>
                  <a:srgbClr val="000000"/>
                </a:solidFill>
                <a:latin typeface="Times New Roman" panose="02020603050405020304" pitchFamily="18" charset="0"/>
              </a:rPr>
              <a:t>umor,hipertireoza,dermatitis</a:t>
            </a:r>
            <a:r>
              <a:rPr lang="hr-HR" sz="2000" dirty="0">
                <a:solidFill>
                  <a:srgbClr val="000000"/>
                </a:solidFill>
                <a:latin typeface="Times New Roman" panose="02020603050405020304" pitchFamily="18" charset="0"/>
              </a:rPr>
              <a:t>…)</a:t>
            </a:r>
          </a:p>
          <a:p>
            <a:r>
              <a:rPr lang="hr-HR" sz="2000" dirty="0">
                <a:solidFill>
                  <a:srgbClr val="000000"/>
                </a:solidFill>
                <a:latin typeface="Times New Roman" panose="02020603050405020304" pitchFamily="18" charset="0"/>
              </a:rPr>
              <a:t>narušeno psihičko zdravlje (</a:t>
            </a:r>
            <a:r>
              <a:rPr lang="hr-HR" sz="2000" dirty="0" err="1">
                <a:solidFill>
                  <a:srgbClr val="000000"/>
                </a:solidFill>
                <a:latin typeface="Times New Roman" panose="02020603050405020304" pitchFamily="18" charset="0"/>
              </a:rPr>
              <a:t>anksioznost,depresija,sagorijevanje</a:t>
            </a:r>
            <a:r>
              <a:rPr lang="hr-HR" sz="2000" dirty="0">
                <a:solidFill>
                  <a:srgbClr val="000000"/>
                </a:solidFill>
                <a:latin typeface="Times New Roman" panose="02020603050405020304" pitchFamily="18" charset="0"/>
              </a:rPr>
              <a:t> na poslu)</a:t>
            </a:r>
          </a:p>
          <a:p>
            <a:r>
              <a:rPr lang="hr-HR" sz="2000" dirty="0">
                <a:solidFill>
                  <a:srgbClr val="000000"/>
                </a:solidFill>
                <a:latin typeface="Times New Roman" panose="02020603050405020304" pitchFamily="18" charset="0"/>
              </a:rPr>
              <a:t>promjene u radnom ponašanju (nezadovoljstvo poslom, puno izostajanja, odlazak na bolovanje…)</a:t>
            </a:r>
          </a:p>
          <a:p>
            <a:r>
              <a:rPr lang="hr-HR" sz="1800" b="1" dirty="0">
                <a:solidFill>
                  <a:srgbClr val="000000"/>
                </a:solidFill>
                <a:latin typeface="Times New Roman" panose="02020603050405020304" pitchFamily="18" charset="0"/>
              </a:rPr>
              <a:t>VEZANE ZA ORGANIZACIJU</a:t>
            </a:r>
          </a:p>
          <a:p>
            <a:r>
              <a:rPr lang="hr-HR" sz="2000" dirty="0">
                <a:solidFill>
                  <a:srgbClr val="000000"/>
                </a:solidFill>
                <a:latin typeface="Times New Roman" panose="02020603050405020304" pitchFamily="18" charset="0"/>
              </a:rPr>
              <a:t>niska učinkovitost</a:t>
            </a:r>
          </a:p>
          <a:p>
            <a:r>
              <a:rPr lang="hr-HR" sz="2000" dirty="0">
                <a:solidFill>
                  <a:srgbClr val="000000"/>
                </a:solidFill>
                <a:latin typeface="Times New Roman" panose="02020603050405020304" pitchFamily="18" charset="0"/>
              </a:rPr>
              <a:t>financijski trošak</a:t>
            </a:r>
          </a:p>
          <a:p>
            <a:r>
              <a:rPr lang="hr-HR" sz="2000" dirty="0">
                <a:solidFill>
                  <a:srgbClr val="000000"/>
                </a:solidFill>
                <a:latin typeface="Times New Roman" panose="02020603050405020304" pitchFamily="18" charset="0"/>
              </a:rPr>
              <a:t>napuštanje organizacije</a:t>
            </a:r>
          </a:p>
          <a:p>
            <a:r>
              <a:rPr lang="hr-HR" sz="2000" dirty="0">
                <a:solidFill>
                  <a:srgbClr val="000000"/>
                </a:solidFill>
                <a:latin typeface="Times New Roman" panose="02020603050405020304" pitchFamily="18" charset="0"/>
              </a:rPr>
              <a:t>snižavanje ugleda same ustanove</a:t>
            </a:r>
          </a:p>
        </p:txBody>
      </p:sp>
      <p:pic>
        <p:nvPicPr>
          <p:cNvPr id="5" name="Slika 4">
            <a:extLst>
              <a:ext uri="{FF2B5EF4-FFF2-40B4-BE49-F238E27FC236}">
                <a16:creationId xmlns:a16="http://schemas.microsoft.com/office/drawing/2014/main" xmlns="" id="{19C7C37E-6191-4666-AE2D-25D538FFFE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92299" y="4651477"/>
            <a:ext cx="1995512" cy="1131683"/>
          </a:xfrm>
          <a:prstGeom prst="rect">
            <a:avLst/>
          </a:prstGeom>
        </p:spPr>
      </p:pic>
      <p:pic>
        <p:nvPicPr>
          <p:cNvPr id="6" name="Slika 5">
            <a:extLst>
              <a:ext uri="{FF2B5EF4-FFF2-40B4-BE49-F238E27FC236}">
                <a16:creationId xmlns:a16="http://schemas.microsoft.com/office/drawing/2014/main" xmlns="" id="{DEE5BA9F-604D-43B4-AC6B-A6D60E664A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28820" y="624110"/>
            <a:ext cx="2334675" cy="1400805"/>
          </a:xfrm>
          <a:prstGeom prst="rect">
            <a:avLst/>
          </a:prstGeom>
        </p:spPr>
      </p:pic>
    </p:spTree>
    <p:extLst>
      <p:ext uri="{BB962C8B-B14F-4D97-AF65-F5344CB8AC3E}">
        <p14:creationId xmlns:p14="http://schemas.microsoft.com/office/powerpoint/2010/main" val="1735827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xmlns="" id="{6346BC4A-6905-48A7-A68B-1C0B69800BFC}"/>
              </a:ext>
            </a:extLst>
          </p:cNvPr>
          <p:cNvSpPr>
            <a:spLocks noGrp="1"/>
          </p:cNvSpPr>
          <p:nvPr>
            <p:ph type="title"/>
          </p:nvPr>
        </p:nvSpPr>
        <p:spPr/>
        <p:txBody>
          <a:bodyPr/>
          <a:lstStyle/>
          <a:p>
            <a:r>
              <a:rPr lang="hr-HR" dirty="0"/>
              <a:t>Dužnost ravnatelja (očekivanja)</a:t>
            </a:r>
          </a:p>
        </p:txBody>
      </p:sp>
      <p:sp>
        <p:nvSpPr>
          <p:cNvPr id="3" name="Rezervirano mjesto sadržaja 2">
            <a:extLst>
              <a:ext uri="{FF2B5EF4-FFF2-40B4-BE49-F238E27FC236}">
                <a16:creationId xmlns:a16="http://schemas.microsoft.com/office/drawing/2014/main" xmlns="" id="{E1BF81F0-CBA4-4C69-824F-894E856D3C98}"/>
              </a:ext>
            </a:extLst>
          </p:cNvPr>
          <p:cNvSpPr>
            <a:spLocks noGrp="1"/>
          </p:cNvSpPr>
          <p:nvPr>
            <p:ph idx="1"/>
          </p:nvPr>
        </p:nvSpPr>
        <p:spPr/>
        <p:txBody>
          <a:bodyPr/>
          <a:lstStyle/>
          <a:p>
            <a:r>
              <a:rPr lang="hr-HR" dirty="0"/>
              <a:t>posvetiti pažnju i na prevenciju i redukciju pojavnosti stresora</a:t>
            </a:r>
          </a:p>
          <a:p>
            <a:endParaRPr lang="hr-HR" dirty="0"/>
          </a:p>
          <a:p>
            <a:pPr marL="0" indent="0">
              <a:buNone/>
            </a:pPr>
            <a:endParaRPr lang="hr-HR" dirty="0"/>
          </a:p>
        </p:txBody>
      </p:sp>
    </p:spTree>
    <p:extLst>
      <p:ext uri="{BB962C8B-B14F-4D97-AF65-F5344CB8AC3E}">
        <p14:creationId xmlns:p14="http://schemas.microsoft.com/office/powerpoint/2010/main" val="3913722299"/>
      </p:ext>
    </p:extLst>
  </p:cSld>
  <p:clrMapOvr>
    <a:masterClrMapping/>
  </p:clrMapOvr>
</p:sld>
</file>

<file path=ppt/theme/theme1.xml><?xml version="1.0" encoding="utf-8"?>
<a:theme xmlns:a="http://schemas.openxmlformats.org/drawingml/2006/main" name="Pramen">
  <a:themeElements>
    <a:clrScheme name="Prame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Prame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ame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810</TotalTime>
  <Words>1352</Words>
  <Application>Microsoft Office PowerPoint</Application>
  <PresentationFormat>Široki zaslon</PresentationFormat>
  <Paragraphs>165</Paragraphs>
  <Slides>24</Slides>
  <Notes>0</Notes>
  <HiddenSlides>0</HiddenSlides>
  <MMClips>0</MMClips>
  <ScaleCrop>false</ScaleCrop>
  <HeadingPairs>
    <vt:vector size="6" baseType="variant">
      <vt:variant>
        <vt:lpstr>Korišteni fontovi</vt:lpstr>
      </vt:variant>
      <vt:variant>
        <vt:i4>10</vt:i4>
      </vt:variant>
      <vt:variant>
        <vt:lpstr>Tema</vt:lpstr>
      </vt:variant>
      <vt:variant>
        <vt:i4>1</vt:i4>
      </vt:variant>
      <vt:variant>
        <vt:lpstr>Naslovi slajdova</vt:lpstr>
      </vt:variant>
      <vt:variant>
        <vt:i4>24</vt:i4>
      </vt:variant>
    </vt:vector>
  </HeadingPairs>
  <TitlesOfParts>
    <vt:vector size="35" baseType="lpstr">
      <vt:lpstr>Abhaya Libre SemiBold</vt:lpstr>
      <vt:lpstr>Arial</vt:lpstr>
      <vt:lpstr>Arial Black</vt:lpstr>
      <vt:lpstr>Arima Madurai Black</vt:lpstr>
      <vt:lpstr>Century Gothic</vt:lpstr>
      <vt:lpstr>Lato Light</vt:lpstr>
      <vt:lpstr>Merriweather</vt:lpstr>
      <vt:lpstr>Nunito Bold</vt:lpstr>
      <vt:lpstr>Times New Roman</vt:lpstr>
      <vt:lpstr>Wingdings 3</vt:lpstr>
      <vt:lpstr>Pramen</vt:lpstr>
      <vt:lpstr>RAVNATELJ U DOBA KORONE</vt:lpstr>
      <vt:lpstr>Ravnatelji</vt:lpstr>
      <vt:lpstr>Poželjne osobine </vt:lpstr>
      <vt:lpstr>   Tužbe i korona</vt:lpstr>
      <vt:lpstr>A što je stres?</vt:lpstr>
      <vt:lpstr>Izvori stresa (stresori)</vt:lpstr>
      <vt:lpstr>PowerPointova prezentacija</vt:lpstr>
      <vt:lpstr>ISHODI STRESA </vt:lpstr>
      <vt:lpstr>Dužnost ravnatelja (očekivanja)</vt:lpstr>
      <vt:lpstr>ORGANIZACIJSKE RAZINE UPRAVLJANJA STRESOM </vt:lpstr>
      <vt:lpstr>PowerPointova prezentacija</vt:lpstr>
      <vt:lpstr>I vratimo se koroni</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PREVENTIVNE AKCIJE:</vt:lpstr>
      <vt:lpstr>PowerPointova prezentacija</vt:lpstr>
      <vt:lpstr>PowerPointova prezentacija</vt:lpstr>
      <vt:lpstr>Literatura: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RAVNATELJ U DOBA KORONE</dc:title>
  <dc:creator>Jadranka Sabljak</dc:creator>
  <cp:lastModifiedBy>Josip Mandurić</cp:lastModifiedBy>
  <cp:revision>49</cp:revision>
  <cp:lastPrinted>2021-05-13T08:06:58Z</cp:lastPrinted>
  <dcterms:created xsi:type="dcterms:W3CDTF">2021-05-04T11:07:44Z</dcterms:created>
  <dcterms:modified xsi:type="dcterms:W3CDTF">2021-05-20T07:09:28Z</dcterms:modified>
</cp:coreProperties>
</file>