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0" r:id="rId2"/>
    <p:sldId id="289" r:id="rId3"/>
    <p:sldId id="271" r:id="rId4"/>
    <p:sldId id="278" r:id="rId5"/>
    <p:sldId id="279" r:id="rId6"/>
    <p:sldId id="284" r:id="rId7"/>
    <p:sldId id="280" r:id="rId8"/>
    <p:sldId id="281" r:id="rId9"/>
    <p:sldId id="282" r:id="rId10"/>
    <p:sldId id="286" r:id="rId11"/>
    <p:sldId id="283" r:id="rId12"/>
    <p:sldId id="285" r:id="rId13"/>
    <p:sldId id="287" r:id="rId14"/>
    <p:sldId id="273" r:id="rId15"/>
    <p:sldId id="275" r:id="rId16"/>
    <p:sldId id="290" r:id="rId17"/>
    <p:sldId id="292" r:id="rId18"/>
    <p:sldId id="291" r:id="rId19"/>
    <p:sldId id="277" r:id="rId20"/>
    <p:sldId id="276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C21F59-FE6C-4CB0-9509-CA5FC1F390F8}">
          <p14:sldIdLst>
            <p14:sldId id="270"/>
            <p14:sldId id="289"/>
            <p14:sldId id="271"/>
            <p14:sldId id="278"/>
            <p14:sldId id="279"/>
            <p14:sldId id="284"/>
            <p14:sldId id="280"/>
            <p14:sldId id="281"/>
            <p14:sldId id="282"/>
            <p14:sldId id="286"/>
            <p14:sldId id="283"/>
            <p14:sldId id="285"/>
            <p14:sldId id="287"/>
            <p14:sldId id="273"/>
            <p14:sldId id="275"/>
            <p14:sldId id="290"/>
            <p14:sldId id="292"/>
            <p14:sldId id="291"/>
            <p14:sldId id="277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5137F-F7B9-41CF-AF59-355F1F2EC372}" v="8" dt="2023-05-08T11:42:57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992" autoAdjust="0"/>
  </p:normalViewPr>
  <p:slideViewPr>
    <p:cSldViewPr snapToGrid="0">
      <p:cViewPr varScale="1">
        <p:scale>
          <a:sx n="145" d="100"/>
          <a:sy n="145" d="100"/>
        </p:scale>
        <p:origin x="9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islav Rožić" userId="5bc93263-47e7-482a-966d-ec6f11cca01f" providerId="ADAL" clId="{D5A5137F-F7B9-41CF-AF59-355F1F2EC372}"/>
    <pc:docChg chg="undo custSel addSld delSld modSld addSection delSection modSection">
      <pc:chgData name="Tomislav Rožić" userId="5bc93263-47e7-482a-966d-ec6f11cca01f" providerId="ADAL" clId="{D5A5137F-F7B9-41CF-AF59-355F1F2EC372}" dt="2023-05-08T11:43:39.253" v="1739" actId="20577"/>
      <pc:docMkLst>
        <pc:docMk/>
      </pc:docMkLst>
      <pc:sldChg chg="addSp delSp modSp mod">
        <pc:chgData name="Tomislav Rožić" userId="5bc93263-47e7-482a-966d-ec6f11cca01f" providerId="ADAL" clId="{D5A5137F-F7B9-41CF-AF59-355F1F2EC372}" dt="2023-05-04T11:00:52.045" v="903" actId="1037"/>
        <pc:sldMkLst>
          <pc:docMk/>
          <pc:sldMk cId="1336719298" sldId="270"/>
        </pc:sldMkLst>
        <pc:spChg chg="add del mod">
          <ac:chgData name="Tomislav Rožić" userId="5bc93263-47e7-482a-966d-ec6f11cca01f" providerId="ADAL" clId="{D5A5137F-F7B9-41CF-AF59-355F1F2EC372}" dt="2023-05-04T10:44:49.825" v="12" actId="20577"/>
          <ac:spMkLst>
            <pc:docMk/>
            <pc:sldMk cId="1336719298" sldId="270"/>
            <ac:spMk id="5" creationId="{DAD7F2EE-E90E-BFC5-587E-2341B0D1A383}"/>
          </ac:spMkLst>
        </pc:spChg>
        <pc:spChg chg="mod">
          <ac:chgData name="Tomislav Rožić" userId="5bc93263-47e7-482a-966d-ec6f11cca01f" providerId="ADAL" clId="{D5A5137F-F7B9-41CF-AF59-355F1F2EC372}" dt="2023-05-04T11:00:52.045" v="903" actId="1037"/>
          <ac:spMkLst>
            <pc:docMk/>
            <pc:sldMk cId="1336719298" sldId="270"/>
            <ac:spMk id="6" creationId="{20EF9DD8-3DA9-C3BD-BE83-46F6D995CD9B}"/>
          </ac:spMkLst>
        </pc:spChg>
      </pc:sldChg>
      <pc:sldChg chg="modSp mod">
        <pc:chgData name="Tomislav Rožić" userId="5bc93263-47e7-482a-966d-ec6f11cca01f" providerId="ADAL" clId="{D5A5137F-F7B9-41CF-AF59-355F1F2EC372}" dt="2023-05-04T10:54:05.705" v="168" actId="20577"/>
        <pc:sldMkLst>
          <pc:docMk/>
          <pc:sldMk cId="994329986" sldId="271"/>
        </pc:sldMkLst>
        <pc:spChg chg="mod">
          <ac:chgData name="Tomislav Rožić" userId="5bc93263-47e7-482a-966d-ec6f11cca01f" providerId="ADAL" clId="{D5A5137F-F7B9-41CF-AF59-355F1F2EC372}" dt="2023-05-04T10:53:14.330" v="131" actId="20577"/>
          <ac:spMkLst>
            <pc:docMk/>
            <pc:sldMk cId="994329986" sldId="271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4:05.705" v="168" actId="20577"/>
          <ac:spMkLst>
            <pc:docMk/>
            <pc:sldMk cId="994329986" sldId="271"/>
            <ac:spMk id="3" creationId="{6D5C1847-2DA4-1BE4-6413-20C627979D83}"/>
          </ac:spMkLst>
        </pc:spChg>
      </pc:sldChg>
      <pc:sldChg chg="del">
        <pc:chgData name="Tomislav Rožić" userId="5bc93263-47e7-482a-966d-ec6f11cca01f" providerId="ADAL" clId="{D5A5137F-F7B9-41CF-AF59-355F1F2EC372}" dt="2023-05-04T10:50:25.119" v="68" actId="2696"/>
        <pc:sldMkLst>
          <pc:docMk/>
          <pc:sldMk cId="4125686054" sldId="272"/>
        </pc:sldMkLst>
      </pc:sldChg>
      <pc:sldChg chg="del">
        <pc:chgData name="Tomislav Rožić" userId="5bc93263-47e7-482a-966d-ec6f11cca01f" providerId="ADAL" clId="{D5A5137F-F7B9-41CF-AF59-355F1F2EC372}" dt="2023-05-04T10:56:32.189" v="343" actId="2696"/>
        <pc:sldMkLst>
          <pc:docMk/>
          <pc:sldMk cId="1981261755" sldId="274"/>
        </pc:sldMkLst>
      </pc:sldChg>
      <pc:sldChg chg="modSp mod">
        <pc:chgData name="Tomislav Rožić" userId="5bc93263-47e7-482a-966d-ec6f11cca01f" providerId="ADAL" clId="{D5A5137F-F7B9-41CF-AF59-355F1F2EC372}" dt="2023-05-04T10:59:59.523" v="741" actId="20577"/>
        <pc:sldMkLst>
          <pc:docMk/>
          <pc:sldMk cId="2492146867" sldId="275"/>
        </pc:sldMkLst>
        <pc:spChg chg="mod">
          <ac:chgData name="Tomislav Rožić" userId="5bc93263-47e7-482a-966d-ec6f11cca01f" providerId="ADAL" clId="{D5A5137F-F7B9-41CF-AF59-355F1F2EC372}" dt="2023-05-04T10:59:59.523" v="741" actId="20577"/>
          <ac:spMkLst>
            <pc:docMk/>
            <pc:sldMk cId="2492146867" sldId="275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9:21.737" v="667" actId="20577"/>
          <ac:spMkLst>
            <pc:docMk/>
            <pc:sldMk cId="2492146867" sldId="275"/>
            <ac:spMk id="3" creationId="{6D5C1847-2DA4-1BE4-6413-20C627979D83}"/>
          </ac:spMkLst>
        </pc:spChg>
      </pc:sldChg>
      <pc:sldChg chg="modSp mod">
        <pc:chgData name="Tomislav Rožić" userId="5bc93263-47e7-482a-966d-ec6f11cca01f" providerId="ADAL" clId="{D5A5137F-F7B9-41CF-AF59-355F1F2EC372}" dt="2023-05-04T10:50:05.091" v="67" actId="20577"/>
        <pc:sldMkLst>
          <pc:docMk/>
          <pc:sldMk cId="957380916" sldId="278"/>
        </pc:sldMkLst>
        <pc:spChg chg="mod">
          <ac:chgData name="Tomislav Rožić" userId="5bc93263-47e7-482a-966d-ec6f11cca01f" providerId="ADAL" clId="{D5A5137F-F7B9-41CF-AF59-355F1F2EC372}" dt="2023-05-04T10:50:05.091" v="67" actId="20577"/>
          <ac:spMkLst>
            <pc:docMk/>
            <pc:sldMk cId="957380916" sldId="278"/>
            <ac:spMk id="2" creationId="{190B5319-7C98-27D5-0834-87802447EFB3}"/>
          </ac:spMkLst>
        </pc:spChg>
      </pc:sldChg>
      <pc:sldChg chg="del">
        <pc:chgData name="Tomislav Rožić" userId="5bc93263-47e7-482a-966d-ec6f11cca01f" providerId="ADAL" clId="{D5A5137F-F7B9-41CF-AF59-355F1F2EC372}" dt="2023-05-04T10:51:00.077" v="69" actId="2696"/>
        <pc:sldMkLst>
          <pc:docMk/>
          <pc:sldMk cId="437927955" sldId="288"/>
        </pc:sldMkLst>
      </pc:sldChg>
      <pc:sldChg chg="modSp mod">
        <pc:chgData name="Tomislav Rožić" userId="5bc93263-47e7-482a-966d-ec6f11cca01f" providerId="ADAL" clId="{D5A5137F-F7B9-41CF-AF59-355F1F2EC372}" dt="2023-05-04T10:49:34.530" v="64" actId="6549"/>
        <pc:sldMkLst>
          <pc:docMk/>
          <pc:sldMk cId="1235824054" sldId="289"/>
        </pc:sldMkLst>
        <pc:spChg chg="mod">
          <ac:chgData name="Tomislav Rožić" userId="5bc93263-47e7-482a-966d-ec6f11cca01f" providerId="ADAL" clId="{D5A5137F-F7B9-41CF-AF59-355F1F2EC372}" dt="2023-05-04T10:49:34.530" v="64" actId="6549"/>
          <ac:spMkLst>
            <pc:docMk/>
            <pc:sldMk cId="1235824054" sldId="289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45:03.245" v="26" actId="20577"/>
          <ac:spMkLst>
            <pc:docMk/>
            <pc:sldMk cId="1235824054" sldId="289"/>
            <ac:spMk id="3" creationId="{6D5C1847-2DA4-1BE4-6413-20C627979D83}"/>
          </ac:spMkLst>
        </pc:spChg>
      </pc:sldChg>
      <pc:sldChg chg="modSp add mod">
        <pc:chgData name="Tomislav Rožić" userId="5bc93263-47e7-482a-966d-ec6f11cca01f" providerId="ADAL" clId="{D5A5137F-F7B9-41CF-AF59-355F1F2EC372}" dt="2023-05-08T11:39:10.628" v="1606" actId="2710"/>
        <pc:sldMkLst>
          <pc:docMk/>
          <pc:sldMk cId="1083081189" sldId="290"/>
        </pc:sldMkLst>
        <pc:spChg chg="mod">
          <ac:chgData name="Tomislav Rožić" userId="5bc93263-47e7-482a-966d-ec6f11cca01f" providerId="ADAL" clId="{D5A5137F-F7B9-41CF-AF59-355F1F2EC372}" dt="2023-05-08T11:39:10.628" v="1606" actId="2710"/>
          <ac:spMkLst>
            <pc:docMk/>
            <pc:sldMk cId="1083081189" sldId="290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8T09:21:18.633" v="946" actId="20577"/>
          <ac:spMkLst>
            <pc:docMk/>
            <pc:sldMk cId="1083081189" sldId="290"/>
            <ac:spMk id="3" creationId="{6D5C1847-2DA4-1BE4-6413-20C627979D83}"/>
          </ac:spMkLst>
        </pc:spChg>
      </pc:sldChg>
      <pc:sldChg chg="addSp delSp modSp add mod">
        <pc:chgData name="Tomislav Rožić" userId="5bc93263-47e7-482a-966d-ec6f11cca01f" providerId="ADAL" clId="{D5A5137F-F7B9-41CF-AF59-355F1F2EC372}" dt="2023-05-08T11:43:30.254" v="1738" actId="14100"/>
        <pc:sldMkLst>
          <pc:docMk/>
          <pc:sldMk cId="2757786922" sldId="291"/>
        </pc:sldMkLst>
        <pc:spChg chg="del">
          <ac:chgData name="Tomislav Rožić" userId="5bc93263-47e7-482a-966d-ec6f11cca01f" providerId="ADAL" clId="{D5A5137F-F7B9-41CF-AF59-355F1F2EC372}" dt="2023-05-08T09:35:14.909" v="1594" actId="478"/>
          <ac:spMkLst>
            <pc:docMk/>
            <pc:sldMk cId="2757786922" sldId="291"/>
            <ac:spMk id="2" creationId="{190B5319-7C98-27D5-0834-87802447EFB3}"/>
          </ac:spMkLst>
        </pc:spChg>
        <pc:spChg chg="add mod">
          <ac:chgData name="Tomislav Rožić" userId="5bc93263-47e7-482a-966d-ec6f11cca01f" providerId="ADAL" clId="{D5A5137F-F7B9-41CF-AF59-355F1F2EC372}" dt="2023-05-08T11:43:30.254" v="1738" actId="14100"/>
          <ac:spMkLst>
            <pc:docMk/>
            <pc:sldMk cId="2757786922" sldId="291"/>
            <ac:spMk id="2" creationId="{4CC7150C-F341-C37F-07CB-DBB0994176F2}"/>
          </ac:spMkLst>
        </pc:spChg>
        <pc:spChg chg="del">
          <ac:chgData name="Tomislav Rožić" userId="5bc93263-47e7-482a-966d-ec6f11cca01f" providerId="ADAL" clId="{D5A5137F-F7B9-41CF-AF59-355F1F2EC372}" dt="2023-05-08T09:35:16.546" v="1595" actId="478"/>
          <ac:spMkLst>
            <pc:docMk/>
            <pc:sldMk cId="2757786922" sldId="291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09:35:17.803" v="1596" actId="478"/>
          <ac:spMkLst>
            <pc:docMk/>
            <pc:sldMk cId="2757786922" sldId="291"/>
            <ac:spMk id="6" creationId="{B1E2F246-468A-A62B-1BB0-F223F59BE0FA}"/>
          </ac:spMkLst>
        </pc:spChg>
        <pc:spChg chg="add del mod">
          <ac:chgData name="Tomislav Rožić" userId="5bc93263-47e7-482a-966d-ec6f11cca01f" providerId="ADAL" clId="{D5A5137F-F7B9-41CF-AF59-355F1F2EC372}" dt="2023-05-08T09:35:20.419" v="1597" actId="478"/>
          <ac:spMkLst>
            <pc:docMk/>
            <pc:sldMk cId="2757786922" sldId="291"/>
            <ac:spMk id="8" creationId="{6DA368B1-922D-3531-D883-5B31703E8881}"/>
          </ac:spMkLst>
        </pc:spChg>
        <pc:graphicFrameChg chg="add mod">
          <ac:chgData name="Tomislav Rožić" userId="5bc93263-47e7-482a-966d-ec6f11cca01f" providerId="ADAL" clId="{D5A5137F-F7B9-41CF-AF59-355F1F2EC372}" dt="2023-05-08T11:43:26.516" v="1735" actId="1038"/>
          <ac:graphicFrameMkLst>
            <pc:docMk/>
            <pc:sldMk cId="2757786922" sldId="291"/>
            <ac:graphicFrameMk id="9" creationId="{715A38D7-BECD-2800-E0F8-76DCFFAA401B}"/>
          </ac:graphicFrameMkLst>
        </pc:graphicFrameChg>
        <pc:picChg chg="del">
          <ac:chgData name="Tomislav Rožić" userId="5bc93263-47e7-482a-966d-ec6f11cca01f" providerId="ADAL" clId="{D5A5137F-F7B9-41CF-AF59-355F1F2EC372}" dt="2023-05-08T11:37:53.281" v="1602" actId="478"/>
          <ac:picMkLst>
            <pc:docMk/>
            <pc:sldMk cId="2757786922" sldId="291"/>
            <ac:picMk id="10" creationId="{946E09C4-645E-3FDF-87DB-41A711999A4C}"/>
          </ac:picMkLst>
        </pc:picChg>
        <pc:picChg chg="del">
          <ac:chgData name="Tomislav Rožić" userId="5bc93263-47e7-482a-966d-ec6f11cca01f" providerId="ADAL" clId="{D5A5137F-F7B9-41CF-AF59-355F1F2EC372}" dt="2023-05-08T11:37:51.983" v="1600" actId="478"/>
          <ac:picMkLst>
            <pc:docMk/>
            <pc:sldMk cId="2757786922" sldId="291"/>
            <ac:picMk id="11" creationId="{B3AF7460-EEFC-BF9D-8D0A-3434ACCE7516}"/>
          </ac:picMkLst>
        </pc:picChg>
        <pc:picChg chg="del">
          <ac:chgData name="Tomislav Rožić" userId="5bc93263-47e7-482a-966d-ec6f11cca01f" providerId="ADAL" clId="{D5A5137F-F7B9-41CF-AF59-355F1F2EC372}" dt="2023-05-08T11:37:52.638" v="1601" actId="478"/>
          <ac:picMkLst>
            <pc:docMk/>
            <pc:sldMk cId="2757786922" sldId="291"/>
            <ac:picMk id="12" creationId="{84AAE469-7B21-EBAF-DDB6-AAC363208C71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3" creationId="{0E63A10D-0B2F-3852-4991-9B8259420C6C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4" creationId="{DD96FAE6-4163-21E9-A739-21818077850B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5" creationId="{231DC705-8C92-24D1-E9ED-54A1BDB5C3C6}"/>
          </ac:picMkLst>
        </pc:picChg>
      </pc:sldChg>
      <pc:sldChg chg="addSp delSp modSp add mod">
        <pc:chgData name="Tomislav Rožić" userId="5bc93263-47e7-482a-966d-ec6f11cca01f" providerId="ADAL" clId="{D5A5137F-F7B9-41CF-AF59-355F1F2EC372}" dt="2023-05-08T11:43:39.253" v="1739" actId="20577"/>
        <pc:sldMkLst>
          <pc:docMk/>
          <pc:sldMk cId="3218875840" sldId="292"/>
        </pc:sldMkLst>
        <pc:spChg chg="del">
          <ac:chgData name="Tomislav Rožić" userId="5bc93263-47e7-482a-966d-ec6f11cca01f" providerId="ADAL" clId="{D5A5137F-F7B9-41CF-AF59-355F1F2EC372}" dt="2023-05-08T11:41:53.451" v="1614" actId="478"/>
          <ac:spMkLst>
            <pc:docMk/>
            <pc:sldMk cId="3218875840" sldId="292"/>
            <ac:spMk id="2" creationId="{190B5319-7C98-27D5-0834-87802447EFB3}"/>
          </ac:spMkLst>
        </pc:spChg>
        <pc:spChg chg="del">
          <ac:chgData name="Tomislav Rožić" userId="5bc93263-47e7-482a-966d-ec6f11cca01f" providerId="ADAL" clId="{D5A5137F-F7B9-41CF-AF59-355F1F2EC372}" dt="2023-05-08T11:41:55.694" v="1615" actId="478"/>
          <ac:spMkLst>
            <pc:docMk/>
            <pc:sldMk cId="3218875840" sldId="292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11:41:56.574" v="1616"/>
          <ac:spMkLst>
            <pc:docMk/>
            <pc:sldMk cId="3218875840" sldId="292"/>
            <ac:spMk id="6" creationId="{8CAFB4BB-DEAF-C26A-9FC9-A819B43B8FF5}"/>
          </ac:spMkLst>
        </pc:spChg>
        <pc:spChg chg="add del mod">
          <ac:chgData name="Tomislav Rožić" userId="5bc93263-47e7-482a-966d-ec6f11cca01f" providerId="ADAL" clId="{D5A5137F-F7B9-41CF-AF59-355F1F2EC372}" dt="2023-05-08T11:42:05.084" v="1620" actId="478"/>
          <ac:spMkLst>
            <pc:docMk/>
            <pc:sldMk cId="3218875840" sldId="292"/>
            <ac:spMk id="8" creationId="{60C8726D-94CF-3BFB-C5DE-C4AADD62850C}"/>
          </ac:spMkLst>
        </pc:spChg>
        <pc:spChg chg="add mod">
          <ac:chgData name="Tomislav Rožić" userId="5bc93263-47e7-482a-966d-ec6f11cca01f" providerId="ADAL" clId="{D5A5137F-F7B9-41CF-AF59-355F1F2EC372}" dt="2023-05-08T11:43:39.253" v="1739" actId="20577"/>
          <ac:spMkLst>
            <pc:docMk/>
            <pc:sldMk cId="3218875840" sldId="292"/>
            <ac:spMk id="14" creationId="{C9F2110B-B64A-A047-8DB2-56B823989B37}"/>
          </ac:spMkLst>
        </pc:spChg>
        <pc:picChg chg="add mod">
          <ac:chgData name="Tomislav Rožić" userId="5bc93263-47e7-482a-966d-ec6f11cca01f" providerId="ADAL" clId="{D5A5137F-F7B9-41CF-AF59-355F1F2EC372}" dt="2023-05-08T11:42:15.851" v="1639" actId="1036"/>
          <ac:picMkLst>
            <pc:docMk/>
            <pc:sldMk cId="3218875840" sldId="292"/>
            <ac:picMk id="13" creationId="{9E340752-0CFF-49A0-FD6E-5118AED1DAF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1B785-4D91-4227-9149-D6068481C80B}" type="datetimeFigureOut">
              <a:rPr lang="hr-HR" smtClean="0"/>
              <a:t>8.5.2023.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EDA61-CADD-4056-A747-9787AA7011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25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872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590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468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26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062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UPUTE ZA PREDAVAČE:</a:t>
            </a:r>
            <a:endParaRPr lang="en-US"/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err="1">
                <a:sym typeface="Calibri"/>
              </a:rPr>
              <a:t>Ukratko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izložiti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što</a:t>
            </a:r>
            <a:r>
              <a:rPr lang="en-US" b="0" i="0" u="none" strike="noStrike" cap="none">
                <a:sym typeface="Calibri"/>
              </a:rPr>
              <a:t> se </a:t>
            </a:r>
            <a:r>
              <a:rPr lang="hr-HR" b="0" i="0" u="none" strike="noStrike" cap="none">
                <a:sym typeface="Calibri"/>
              </a:rPr>
              <a:t>mrežnim seminarom (</a:t>
            </a:r>
            <a:r>
              <a:rPr lang="en-US" b="0" i="1" u="none" strike="noStrike" cap="none" err="1">
                <a:sym typeface="Calibri"/>
              </a:rPr>
              <a:t>webinarom</a:t>
            </a:r>
            <a:r>
              <a:rPr lang="hr-HR" b="0" i="0" u="none" strike="noStrike" cap="none">
                <a:sym typeface="Calibri"/>
              </a:rPr>
              <a:t>)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postići</a:t>
            </a:r>
            <a:r>
              <a:rPr lang="en-US" b="0" i="0" u="none" strike="noStrike" cap="none">
                <a:sym typeface="Calibri"/>
              </a:rPr>
              <a:t> i koji </a:t>
            </a:r>
            <a:r>
              <a:rPr lang="en-US" b="0" i="0" u="none" strike="noStrike" cap="none" err="1">
                <a:sym typeface="Calibri"/>
              </a:rPr>
              <a:t>su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željeni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ishodi</a:t>
            </a:r>
            <a:r>
              <a:rPr lang="en-US" b="0" i="0" u="none" strike="noStrike" cap="none">
                <a:sym typeface="Calibri"/>
              </a:rPr>
              <a:t>.</a:t>
            </a:r>
            <a:endParaRPr lang="en-US"/>
          </a:p>
          <a:p>
            <a:endParaRPr lang="en-US">
              <a:sym typeface="Calibri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BILJEŠKA ZA PREDAVAČE:</a:t>
            </a:r>
            <a:endParaRPr lang="en-US"/>
          </a:p>
          <a:p>
            <a:r>
              <a:rPr lang="en-US" err="1">
                <a:sym typeface="Calibri"/>
              </a:rPr>
              <a:t>Sudionici</a:t>
            </a:r>
            <a:r>
              <a:rPr lang="en-US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će</a:t>
            </a:r>
            <a:r>
              <a:rPr lang="hr-HR" b="0" i="0" u="none" strike="noStrike" cap="none">
                <a:sym typeface="Calibri"/>
              </a:rPr>
              <a:t> se upoznati s</a:t>
            </a:r>
            <a:r>
              <a:rPr lang="en-US">
                <a:sym typeface="Calibri"/>
              </a:rPr>
              <a:t>: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načinom rada i osnovnim funkcionalnostima administracijskoga sučelja Nacionalnog informacijskog sustava za prijavu i upise u srednje škole (</a:t>
            </a:r>
            <a:r>
              <a:rPr lang="hr-HR" sz="1200" err="1"/>
              <a:t>NISpuSŠ</a:t>
            </a:r>
            <a:r>
              <a:rPr lang="hr-HR" sz="1200"/>
              <a:t>),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ulogama korisnika i njihovim nadležnostima unutar sustava,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zadaćama koje trebaju odraditi i njihovim rokovima.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679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262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297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7560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984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49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3567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66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33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147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88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75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498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131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22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rdd.gov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7446-23A4-475B-9FCC-3BFA43C88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pic>
        <p:nvPicPr>
          <p:cNvPr id="4" name="Google Shape;105;p2" descr="by-nc-sa">
            <a:extLst>
              <a:ext uri="{FF2B5EF4-FFF2-40B4-BE49-F238E27FC236}">
                <a16:creationId xmlns:a16="http://schemas.microsoft.com/office/drawing/2014/main" id="{3B2881FE-67F8-43DE-985C-33006E32900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4036812" y="4962652"/>
            <a:ext cx="1272801" cy="4352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752963-FD0D-44CF-9835-98D6473D4879}"/>
              </a:ext>
            </a:extLst>
          </p:cNvPr>
          <p:cNvSpPr txBox="1"/>
          <p:nvPr userDrawn="1"/>
        </p:nvSpPr>
        <p:spPr>
          <a:xfrm>
            <a:off x="5309613" y="4949467"/>
            <a:ext cx="7135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/>
              <a:t>Ovo je djelo dano na korištenje pod licencom Creative </a:t>
            </a:r>
            <a:r>
              <a:rPr lang="hr-HR" sz="1200" err="1"/>
              <a:t>Commons</a:t>
            </a:r>
            <a:r>
              <a:rPr lang="hr-HR" sz="1200"/>
              <a:t> Imenovanje-Nekomercijalno-Dijeli pod istim uvjetima 4.0 međunarodna.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EF44F-8971-43B3-B93B-773000FA5772}"/>
              </a:ext>
            </a:extLst>
          </p:cNvPr>
          <p:cNvSpPr txBox="1"/>
          <p:nvPr userDrawn="1"/>
        </p:nvSpPr>
        <p:spPr>
          <a:xfrm>
            <a:off x="294443" y="445278"/>
            <a:ext cx="116031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400" b="0" i="0" u="none" strike="noStrike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Organizacija događanja financirana je u okviru Operativnog programa Učinkoviti ljudski potencijali 2014. – 2020. iz Europskog socijalnog fonda. </a:t>
            </a:r>
            <a:r>
              <a:rPr lang="hr-HR" sz="1400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​</a:t>
            </a:r>
            <a:endParaRPr lang="hr-HR" sz="1400"/>
          </a:p>
        </p:txBody>
      </p:sp>
    </p:spTree>
    <p:extLst>
      <p:ext uri="{BB962C8B-B14F-4D97-AF65-F5344CB8AC3E}">
        <p14:creationId xmlns:p14="http://schemas.microsoft.com/office/powerpoint/2010/main" val="422326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B9F7-BA74-4065-B8C2-1546FE2C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5CF0DAF-5455-476C-BE19-374BF5318C2D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82382235"/>
              </p:ext>
            </p:extLst>
          </p:nvPr>
        </p:nvGraphicFramePr>
        <p:xfrm>
          <a:off x="985421" y="1825625"/>
          <a:ext cx="10368379" cy="351715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60629">
                  <a:extLst>
                    <a:ext uri="{9D8B030D-6E8A-4147-A177-3AD203B41FA5}">
                      <a16:colId xmlns:a16="http://schemas.microsoft.com/office/drawing/2014/main" val="987312346"/>
                    </a:ext>
                  </a:extLst>
                </a:gridCol>
                <a:gridCol w="9107750">
                  <a:extLst>
                    <a:ext uri="{9D8B030D-6E8A-4147-A177-3AD203B41FA5}">
                      <a16:colId xmlns:a16="http://schemas.microsoft.com/office/drawing/2014/main" val="551396765"/>
                    </a:ext>
                  </a:extLst>
                </a:gridCol>
              </a:tblGrid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Trajanje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Sadržaj, aktivnosti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17616"/>
                  </a:ext>
                </a:extLst>
              </a:tr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/>
                        <a:t>Uvod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71579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599638"/>
                  </a:ext>
                </a:extLst>
              </a:tr>
              <a:tr h="384954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6463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25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607914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2631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4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D223-021A-4793-AF48-2E435886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305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20D-B7B0-407A-AC53-AD358641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917FA-58A3-44F0-B471-2562BBC79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B15DA-664E-460E-BAEE-D8745132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4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69826-8501-4B6C-BD2D-F5DD8BEC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25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F7FA-9654-43DB-8989-4258C36F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FEB5-9CB4-4E6C-B45C-BA5BB0992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348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5907C-7F5F-4A35-9465-6CAF64BD6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58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CE4B-F600-441A-9427-5FF71196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C8F1F-1D2A-47AD-80A0-889E38B53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0868F-7793-4C9C-8026-B976A792C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26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Hvala!</a:t>
            </a:r>
          </a:p>
        </p:txBody>
      </p:sp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ovog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100831" y="1837678"/>
            <a:ext cx="1025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Korisnička podrška: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CARNET-ova Podrška obrazovnom sustavu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E-pošta: helpdesk@skole.hr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01 6661 500 (radnim danom od 8:00 do 20:00)</a:t>
            </a:r>
          </a:p>
        </p:txBody>
      </p:sp>
    </p:spTree>
    <p:extLst>
      <p:ext uri="{BB962C8B-B14F-4D97-AF65-F5344CB8AC3E}">
        <p14:creationId xmlns:p14="http://schemas.microsoft.com/office/powerpoint/2010/main" val="4433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hr-HR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emitiranog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088305" y="1374215"/>
            <a:ext cx="1025296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err="1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Korisnik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1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Središnji državni ured za razvoj digitalnog društva</a:t>
            </a:r>
            <a:endParaRPr lang="en-US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hr-HR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Adresa: Ulica Ivana Lučića 8, 10 000 Zagreb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Mrežno sjedište: 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  <a:hlinkClick r:id="rId3"/>
              </a:rPr>
              <a:t>https://rdd.gov.hr</a:t>
            </a:r>
            <a:r>
              <a:rPr lang="en-US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 </a:t>
            </a: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+385 1 4400 840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0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939870A-F327-431D-B690-167D514331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r="76605"/>
          <a:stretch/>
        </p:blipFill>
        <p:spPr>
          <a:xfrm>
            <a:off x="9370683" y="1035209"/>
            <a:ext cx="2819400" cy="500067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41C76-E3DB-42A8-B155-14EF1615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E5A80-5675-4C9B-B284-344760895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2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hr-HR"/>
          </a:p>
          <a:p>
            <a:pPr lvl="3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94432F-053C-8BA5-EB16-D5FF1E8F2412}"/>
              </a:ext>
            </a:extLst>
          </p:cNvPr>
          <p:cNvSpPr/>
          <p:nvPr userDrawn="1"/>
        </p:nvSpPr>
        <p:spPr>
          <a:xfrm>
            <a:off x="3423577" y="6632381"/>
            <a:ext cx="4082473" cy="213564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00" b="0">
                <a:solidFill>
                  <a:schemeClr val="tx1"/>
                </a:solidFill>
              </a:rPr>
              <a:t>Projekt je sufinancirala Europska unija iz Europskog socijalnog fonda</a:t>
            </a:r>
            <a:r>
              <a:rPr lang="hr-HR" sz="800" b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CECD41-3BF7-1B42-900C-EDF5F0F8D455}"/>
              </a:ext>
            </a:extLst>
          </p:cNvPr>
          <p:cNvSpPr/>
          <p:nvPr userDrawn="1"/>
        </p:nvSpPr>
        <p:spPr>
          <a:xfrm>
            <a:off x="6914199" y="6070272"/>
            <a:ext cx="1237673" cy="41529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043894A-EF1B-FAB1-8994-9FD8AF35DD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7178" b="22969"/>
          <a:stretch/>
        </p:blipFill>
        <p:spPr>
          <a:xfrm>
            <a:off x="6810068" y="6157790"/>
            <a:ext cx="1391964" cy="415298"/>
          </a:xfrm>
          <a:prstGeom prst="rect">
            <a:avLst/>
          </a:prstGeom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22B8ED4F-8941-5B19-3B93-13BB9FF2D764}"/>
              </a:ext>
            </a:extLst>
          </p:cNvPr>
          <p:cNvSpPr/>
          <p:nvPr userDrawn="1"/>
        </p:nvSpPr>
        <p:spPr>
          <a:xfrm>
            <a:off x="8425287" y="6070272"/>
            <a:ext cx="1391964" cy="43595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65122CD2-6E81-B1F6-B317-3E559A33B54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282" y="6192275"/>
            <a:ext cx="1486070" cy="350810"/>
          </a:xfrm>
          <a:prstGeom prst="rect">
            <a:avLst/>
          </a:prstGeom>
        </p:spPr>
      </p:pic>
      <p:pic>
        <p:nvPicPr>
          <p:cNvPr id="11" name="Graphic 9">
            <a:extLst>
              <a:ext uri="{FF2B5EF4-FFF2-40B4-BE49-F238E27FC236}">
                <a16:creationId xmlns:a16="http://schemas.microsoft.com/office/drawing/2014/main" id="{68208D03-FC55-2E3C-A091-A3AE4097ECB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48163" y="5894342"/>
            <a:ext cx="2275638" cy="942194"/>
          </a:xfrm>
          <a:prstGeom prst="rect">
            <a:avLst/>
          </a:prstGeom>
        </p:spPr>
      </p:pic>
      <p:pic>
        <p:nvPicPr>
          <p:cNvPr id="12" name="Graphic 13">
            <a:extLst>
              <a:ext uri="{FF2B5EF4-FFF2-40B4-BE49-F238E27FC236}">
                <a16:creationId xmlns:a16="http://schemas.microsoft.com/office/drawing/2014/main" id="{31A34823-8CD7-B062-5AAC-F9656E87EEA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584641" y="5973296"/>
            <a:ext cx="680926" cy="609249"/>
          </a:xfrm>
          <a:prstGeom prst="rect">
            <a:avLst/>
          </a:prstGeom>
        </p:spPr>
      </p:pic>
      <p:pic>
        <p:nvPicPr>
          <p:cNvPr id="14" name="Graphic 15">
            <a:extLst>
              <a:ext uri="{FF2B5EF4-FFF2-40B4-BE49-F238E27FC236}">
                <a16:creationId xmlns:a16="http://schemas.microsoft.com/office/drawing/2014/main" id="{21C770D7-E383-9F0A-FCD9-81BE1ACF812B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488905" y="6019515"/>
            <a:ext cx="1327462" cy="461726"/>
          </a:xfrm>
          <a:prstGeom prst="rect">
            <a:avLst/>
          </a:prstGeom>
        </p:spPr>
      </p:pic>
      <p:pic>
        <p:nvPicPr>
          <p:cNvPr id="15" name="Graphic 17">
            <a:extLst>
              <a:ext uri="{FF2B5EF4-FFF2-40B4-BE49-F238E27FC236}">
                <a16:creationId xmlns:a16="http://schemas.microsoft.com/office/drawing/2014/main" id="{F072330D-3C78-7E8A-1706-C7B2E24EBE8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040816" y="5973296"/>
            <a:ext cx="614765" cy="644040"/>
          </a:xfrm>
          <a:prstGeom prst="rect">
            <a:avLst/>
          </a:prstGeom>
        </p:spPr>
      </p:pic>
      <p:pic>
        <p:nvPicPr>
          <p:cNvPr id="19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6E4AA63A-0FD6-3AE1-3177-AD5B29937B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36" b="32544"/>
          <a:stretch/>
        </p:blipFill>
        <p:spPr bwMode="auto">
          <a:xfrm>
            <a:off x="10059501" y="6189693"/>
            <a:ext cx="1173329" cy="4023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551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7.sv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s://www.zakon.hr/cms.htm?id=27327" TargetMode="External"/><Relationship Id="rId7" Type="http://schemas.openxmlformats.org/officeDocument/2006/relationships/hyperlink" Target="https://meduza.carnet.h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rednje.e-upisi.hr/#/Manual" TargetMode="External"/><Relationship Id="rId11" Type="http://schemas.openxmlformats.org/officeDocument/2006/relationships/image" Target="../media/image18.png"/><Relationship Id="rId5" Type="http://schemas.openxmlformats.org/officeDocument/2006/relationships/hyperlink" Target="https://srednje.e-upisi.hr/files/Upute%20za%20u%C4%8Denike.pdf" TargetMode="External"/><Relationship Id="rId10" Type="http://schemas.openxmlformats.org/officeDocument/2006/relationships/image" Target="../media/image17.svg"/><Relationship Id="rId4" Type="http://schemas.openxmlformats.org/officeDocument/2006/relationships/hyperlink" Target="https://srednje.e-upisi.hr/#/Faq" TargetMode="External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5" name="Potpis">
            <a:extLst>
              <a:ext uri="{FF2B5EF4-FFF2-40B4-BE49-F238E27FC236}">
                <a16:creationId xmlns:a16="http://schemas.microsoft.com/office/drawing/2014/main" id="{DAD7F2EE-E90E-BFC5-587E-2341B0D1A383}"/>
              </a:ext>
            </a:extLst>
          </p:cNvPr>
          <p:cNvSpPr txBox="1"/>
          <p:nvPr/>
        </p:nvSpPr>
        <p:spPr>
          <a:xfrm>
            <a:off x="163581" y="5951108"/>
            <a:ext cx="280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Source Sans Pro" panose="020B0503030403020204" pitchFamily="34" charset="0"/>
                <a:ea typeface="Source Sans Pro" panose="020B0503030403020204" pitchFamily="34" charset="0"/>
              </a:rPr>
              <a:t>CARNET 2023.</a:t>
            </a:r>
          </a:p>
        </p:txBody>
      </p:sp>
      <p:sp>
        <p:nvSpPr>
          <p:cNvPr id="6" name="Naslov">
            <a:extLst>
              <a:ext uri="{FF2B5EF4-FFF2-40B4-BE49-F238E27FC236}">
                <a16:creationId xmlns:a16="http://schemas.microsoft.com/office/drawing/2014/main" id="{20EF9DD8-3DA9-C3BD-BE83-46F6D995CD9B}"/>
              </a:ext>
            </a:extLst>
          </p:cNvPr>
          <p:cNvSpPr txBox="1"/>
          <p:nvPr/>
        </p:nvSpPr>
        <p:spPr>
          <a:xfrm>
            <a:off x="2448421" y="3249348"/>
            <a:ext cx="6755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srednje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škole</a:t>
            </a:r>
          </a:p>
        </p:txBody>
      </p:sp>
      <p:pic>
        <p:nvPicPr>
          <p:cNvPr id="7" name="MZO">
            <a:extLst>
              <a:ext uri="{FF2B5EF4-FFF2-40B4-BE49-F238E27FC236}">
                <a16:creationId xmlns:a16="http://schemas.microsoft.com/office/drawing/2014/main" id="{264418A9-37DB-9183-7702-CC1CDA463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8" name="CARNET">
            <a:extLst>
              <a:ext uri="{FF2B5EF4-FFF2-40B4-BE49-F238E27FC236}">
                <a16:creationId xmlns:a16="http://schemas.microsoft.com/office/drawing/2014/main" id="{4FCE6715-0A57-2564-F299-0B62F4B815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9" name="e-Upisi">
            <a:extLst>
              <a:ext uri="{FF2B5EF4-FFF2-40B4-BE49-F238E27FC236}">
                <a16:creationId xmlns:a16="http://schemas.microsoft.com/office/drawing/2014/main" id="{8ED1B2EE-B075-B6D5-6D23-3219E16BE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3671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372769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07" y="2316100"/>
            <a:ext cx="8107490" cy="39643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 startAt="3"/>
            </a:pPr>
            <a:endParaRPr lang="en-US" sz="160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živi uz samohranoga roditelja (roditelj koji nije u braku i ne živi u izvanbračnoj zajednici, a sam se skrbi o svome djetetu i uzdržava ga) koji je korisnik socijalne skrbi sukladno zakonu koji uređuje socijalnu skrb i posjeduje rješenje ili drugi upravni akt centra za socijalnu skrb ili nadležnoga tijela u jedinici lokalne ili područne (regionalne) jedinice i Grada Zagreba o pravu samohranoga roditelja kao korisnika socijalne skrbi;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o korištenju socijalne pomoći; rješenje ili drugi upravni akt centra za socijalnu skrb ili nadležnoga tijela u jedinici lokalne ili područne (regionalne) jedinice i Grada Zagreba o pravu samohranoga roditelja u statusu socijalne skrbi izdanih od ovlaštenih službi u zdravstvu, socijalnoj skrbi i za zapošljavanje;</a:t>
            </a:r>
            <a:endParaRPr lang="en-US" sz="1600" b="1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mu je jedan roditelj preminuo;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isprav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iz matice umrlih ili smrtni list koje je izdalo nadležno tijelo u jedinici lokalne ili područne (regionalne) jedinice ili Grada Zagreba;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70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55681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pripadnici romske nacionalne manjine i kandidati bez roditeljske skrbi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44252"/>
            <a:ext cx="7956187" cy="29606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pripadnici romske nacionalne manjine (2 boda)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pripadnosti romskoj nacionalnoj manjini (rodni list učenika ili rodni list jednog od roditelja/skrbnika ili izvadak iz popisa birača za roditelja/skrbnika)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bez roditeljske skrbi (1 bod)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</a:rPr>
              <a:t>Prilog</a:t>
            </a:r>
            <a:r>
              <a:rPr lang="en-US" sz="1600">
                <a:effectLst/>
                <a:ea typeface="Calibri" panose="020F0502020204030204" pitchFamily="34" charset="0"/>
              </a:rPr>
              <a:t>: </a:t>
            </a:r>
            <a:r>
              <a:rPr lang="hr-HR" sz="1600">
                <a:effectLst/>
                <a:ea typeface="Calibri" panose="020F0502020204030204" pitchFamily="34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</a:rPr>
              <a:t> nadležnog centra za socijalnu skrb da je kandidat dijete bez roditelja ili odgovarajuće roditeljske skrbi.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Vrednuje se najpovoljnije pravo!</a:t>
            </a:r>
          </a:p>
        </p:txBody>
      </p:sp>
    </p:spTree>
    <p:extLst>
      <p:ext uri="{BB962C8B-B14F-4D97-AF65-F5344CB8AC3E}">
        <p14:creationId xmlns:p14="http://schemas.microsoft.com/office/powerpoint/2010/main" val="1689993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s teškoćama u razvoju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4276284"/>
          </a:xfrm>
        </p:spPr>
        <p:txBody>
          <a:bodyPr>
            <a:normAutofit/>
          </a:bodyPr>
          <a:lstStyle/>
          <a:p>
            <a:pPr marL="342900" indent="-342900">
              <a:buAutoNum type="arabicParenBoth"/>
            </a:pP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Kandidat s teškoćama u razvoju, odnosno težim zdravstvenim teškoćama, a koje su utjecale na postizanje rezultata tijekom prethodnog obrazovanja i/ili mu značajno sužavaju mogući izbor programa obrazovanja i zanimanja, je kandidat koji je osnovnu školu ili dio osnovnoškolskog obrazovanja završio prema rješenju nadležnog upravnog tijela županije, odnosno Grada Zagreba (u daljnjem tekstu: Ured) o primjerenom programu obrazovanja.</a:t>
            </a:r>
            <a:endParaRPr lang="en-US" sz="1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arenBoth"/>
            </a:pPr>
            <a:r>
              <a:rPr lang="hr-HR" sz="1600">
                <a:cs typeface="Times New Roman" panose="02020603050405020304" pitchFamily="18" charset="0"/>
              </a:rPr>
              <a:t>Kandidati iz stavka 1. ovoga članka rangiraju se na zasebnim ljestvicama poretka, a temeljem ostvarenog ukupnog broja bodova utvrđenog tijekom postupka vrednovanja, u programima obrazovanja za koje posjeduju stručno mišljenje službe za profesionalno usmjeravanje Hrvatskoga zavoda za zapošljavanje.</a:t>
            </a:r>
            <a:endParaRPr lang="en-US" sz="1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>
              <a:cs typeface="Times New Roman" panose="02020603050405020304" pitchFamily="18" charset="0"/>
            </a:endParaRP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Zasebno rangiranje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Mogu prijaviti samo programe za koje su dobili stručno mišljenje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Kvote određene Državnim pedagoškim standardom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Prijavljuju programe kod nadležnih upravnih tijela županije u za to propisanom roku</a:t>
            </a: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7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2059360"/>
          </a:xfrm>
        </p:spPr>
        <p:txBody>
          <a:bodyPr>
            <a:normAutofit/>
          </a:bodyPr>
          <a:lstStyle/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Kalendar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Struktura upisa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Objavljuje se u pravilu u svibnju</a:t>
            </a: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01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969344" cy="4037185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obrazovnih materijala: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</a:p>
          <a:p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Prateći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materijali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615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Prijava programa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Unos dokumentacije za dodatne bodove i prava prednosti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Praćenje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rasporeda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Izlazak na dodatne provjere (ako su takvi programi prijavljeni)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Praćenje ljestvica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poretka</a:t>
            </a: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Ispis i prijenos u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pisnica na sustav</a:t>
            </a:r>
          </a:p>
          <a:p>
            <a:pPr marL="800100" lvl="1" indent="-342900">
              <a:buFont typeface="+mj-lt"/>
              <a:buAutoNum type="alphaLcPeriod"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lvl="1" indent="0">
              <a:buNone/>
            </a:pP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Upisnica je dokument kojim kandidat i roditelj/skrbnik potvrđuju svoj upis u školu i program u koje su ostvarili pravo upisa. Upisnicu moraju na sustav prenijeti </a:t>
            </a:r>
            <a:r>
              <a:rPr lang="en-US" sz="1600" i="1" u="sng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svi</a:t>
            </a: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kandidati. Upisnica mora biti potpisana od strane kandidata i roditelja/skrbnika.</a:t>
            </a:r>
            <a:endParaRPr lang="en-US" sz="1600" i="1">
              <a:solidFill>
                <a:srgbClr val="FF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oslov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 kandidate i roditelje/skrbnike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2146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 se prijavi na 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Gumb s poveznicom Upisnica pojavljuje se na kartici “Moji rezultati” nakon objave konačnih ljestvica poretka - </a:t>
            </a: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to je jedini ispravni obrazac upisnice.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Roditelj/skrbnik i kandidati preuzimaju upisnicu, ispisuju je i potpisuju.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Potpisanu upisnicu učitavaju nazad na sustav na istoj kartici.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Nakon što je upisnica učitana, ako je sve u redu, srednja škola će je verificirati do datuma propisanog Odlukom.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83081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Content Placeholder 1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340752-0CFF-49A0-FD6E-5118AED1D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51" y="1983501"/>
            <a:ext cx="9123297" cy="4030663"/>
          </a:xfrm>
        </p:spPr>
      </p:pic>
      <p:sp>
        <p:nvSpPr>
          <p:cNvPr id="14" name="Title 3">
            <a:extLst>
              <a:ext uri="{FF2B5EF4-FFF2-40B4-BE49-F238E27FC236}">
                <a16:creationId xmlns:a16="http://schemas.microsoft.com/office/drawing/2014/main" id="{C9F2110B-B64A-A047-8DB2-56B823989B37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10515600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75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15A38D7-BECD-2800-E0F8-76DCFFAA4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335614"/>
              </p:ext>
            </p:extLst>
          </p:nvPr>
        </p:nvGraphicFramePr>
        <p:xfrm>
          <a:off x="4943241" y="1106040"/>
          <a:ext cx="4038874" cy="5715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5667178" imgH="8019733" progId="Acrobat.Document.DC">
                  <p:embed/>
                </p:oleObj>
              </mc:Choice>
              <mc:Fallback>
                <p:oleObj name="Acrobat Document" r:id="rId3" imgW="5667178" imgH="8019733" progId="Acrobat.Document.DC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15A38D7-BECD-2800-E0F8-76DCFFAA40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3241" y="1106040"/>
                        <a:ext cx="4038874" cy="5715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MZO">
            <a:extLst>
              <a:ext uri="{FF2B5EF4-FFF2-40B4-BE49-F238E27FC236}">
                <a16:creationId xmlns:a16="http://schemas.microsoft.com/office/drawing/2014/main" id="{0E63A10D-0B2F-3852-4991-9B8259420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4" name="CARNET">
            <a:extLst>
              <a:ext uri="{FF2B5EF4-FFF2-40B4-BE49-F238E27FC236}">
                <a16:creationId xmlns:a16="http://schemas.microsoft.com/office/drawing/2014/main" id="{DD96FAE6-4163-21E9-A739-2181807785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5" name="e-Upisi">
            <a:extLst>
              <a:ext uri="{FF2B5EF4-FFF2-40B4-BE49-F238E27FC236}">
                <a16:creationId xmlns:a16="http://schemas.microsoft.com/office/drawing/2014/main" id="{231DC705-8C92-24D1-E9ED-54A1BDB5C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3">
            <a:extLst>
              <a:ext uri="{FF2B5EF4-FFF2-40B4-BE49-F238E27FC236}">
                <a16:creationId xmlns:a16="http://schemas.microsoft.com/office/drawing/2014/main" id="{4CC7150C-F341-C37F-07CB-DBB0994176F2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4531054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Izgled upisnice dobivene sa https://srednje.e-upisi.hr: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86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10515600" cy="4037185"/>
          </a:xfrm>
        </p:spPr>
        <p:txBody>
          <a:bodyPr>
            <a:normAutofit/>
          </a:bodyPr>
          <a:lstStyle/>
          <a:p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Nekad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u svibnju ili početkom lipnja,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objava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će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biti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srednje.e-upisi.hr.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ajava webinara za roditelje i kandidate</a:t>
            </a: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338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33106"/>
            <a:ext cx="8232481" cy="2164574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Objasniti elemente i kriterije vrednovanja pri upisu u srednje škole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Pokazati sve prateće materijale pri upisima za kandidate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Odgovaranje na pitanja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9816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Ciljevi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35824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1084"/>
            <a:ext cx="10515600" cy="8558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Pitanja</a:t>
            </a:r>
            <a:r>
              <a:rPr lang="en-US" sz="4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4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4400">
                <a:latin typeface="Source Sans Pro" panose="020B0503030403020204" pitchFamily="34" charset="0"/>
                <a:ea typeface="Source Sans Pro" panose="020B0503030403020204" pitchFamily="34" charset="0"/>
              </a:rPr>
              <a:t> odgovori!</a:t>
            </a:r>
            <a:endParaRPr lang="hr-HR" sz="4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287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604786"/>
            <a:ext cx="8232481" cy="4940106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pratećih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materijala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 (</a:t>
            </a:r>
            <a:r>
              <a:rPr lang="hr-HR" sz="1050">
                <a:hlinkClick r:id="rId3"/>
              </a:rPr>
              <a:t>Pravilnik o elementima i kriterijima za izbor kandidata za upis u I. razred srednje škole – pročišćeni tekst - Zakon.hr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 (</a:t>
            </a:r>
            <a:r>
              <a:rPr lang="hr-HR" sz="1050">
                <a:hlinkClick r:id="rId4"/>
              </a:rPr>
              <a:t>Upisi u srednje škole (e-upisi.hr)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5"/>
              </a:rPr>
              <a:t>Upute za učenike.pdf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roditelje (</a:t>
            </a:r>
            <a:r>
              <a:rPr lang="hr-HR" sz="1100">
                <a:hlinkClick r:id="rId6"/>
              </a:rPr>
              <a:t>Upisi u srednje škole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4"/>
              </a:rPr>
              <a:t>Upisi u srednje škole (e-upisi.hr)</a:t>
            </a:r>
            <a:r>
              <a:rPr lang="en-US" sz="1100"/>
              <a:t>)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Webinar (</a:t>
            </a:r>
            <a:r>
              <a:rPr lang="hr-HR" sz="1100">
                <a:hlinkClick r:id="rId7"/>
              </a:rPr>
              <a:t>CARNET Meduza</a:t>
            </a:r>
            <a:r>
              <a:rPr lang="en-US" sz="110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</a:t>
            </a:r>
            <a:endParaRPr lang="hr-HR" sz="12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92384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Struktura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9432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077194"/>
            <a:ext cx="10515600" cy="4194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Učenici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roditelji/skrbnici: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  <a:hlinkClick r:id="rId3"/>
            </a:endParaRP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@skole.hr računa za kandidate</a:t>
            </a: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vjerodajnica e-Građana za roditelje/skrbnike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srednju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-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poveznice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5738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960368"/>
            <a:ext cx="8087755" cy="482198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0" lvl="0" indent="0">
              <a:buNone/>
            </a:pP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Zajednički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Prosjeci zaključnih ocjena iz svih nastavnih predmeta u posljednja četiri razreda (max. 20 bodova)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u trajanju manjem od tri godine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u posljednja dva razreda iz Hrvatskog, Matematike i prvog stranog jezika (max. 50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od najmanje tri godine i program vezanih obrta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iz triju nastavnih predmeta važnih za nastavak obrazovanja u pojedinim programima – dva propisana Pravilnikom i o jednom odlučuje srednja škola (max. 80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Gimnazijski programi i strukovni program u trajanju najmanje četiri godine</a:t>
            </a:r>
          </a:p>
          <a:p>
            <a:pPr marL="800100" lvl="1" indent="-342900">
              <a:buFont typeface="+mj-lt"/>
              <a:buAutoNum type="alphaLcPeriod" startAt="2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Provjera posebnih znanja, vještina, sposobnosti i darovitosti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u znanju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školskih sportskih društava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bodovi za upis u sportske odjele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2A465E5E-2AF9-5FCF-670F-0CCB1B568913}"/>
              </a:ext>
            </a:extLst>
          </p:cNvPr>
          <p:cNvSpPr txBox="1">
            <a:spLocks/>
          </p:cNvSpPr>
          <p:nvPr/>
        </p:nvSpPr>
        <p:spPr>
          <a:xfrm>
            <a:off x="430169" y="1211123"/>
            <a:ext cx="10515600" cy="685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0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22" y="2189793"/>
            <a:ext cx="8163815" cy="30795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457200" lvl="1" indent="0">
              <a:buNone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Poseban element vrednovanja </a:t>
            </a:r>
            <a:r>
              <a:rPr lang="en-US" sz="1600" i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(Pravo prednosti)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sa zdravstvenim teškoćama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Vrednovanje kandidata pripadnika romske nacionalne manjine i kandidata bez roditeljske skrbi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pripadnici romske nacionalne manjine – 2 boda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bez roditeljske skrbi – 1 bod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7834F46B-DDC0-1F10-1291-66D9E6F71AED}"/>
              </a:ext>
            </a:extLst>
          </p:cNvPr>
          <p:cNvSpPr txBox="1">
            <a:spLocks/>
          </p:cNvSpPr>
          <p:nvPr/>
        </p:nvSpPr>
        <p:spPr>
          <a:xfrm>
            <a:off x="430169" y="1230857"/>
            <a:ext cx="10515600" cy="781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0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890F1D-7A8D-C8B9-275A-3C019E22D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17275"/>
              </p:ext>
            </p:extLst>
          </p:nvPr>
        </p:nvGraphicFramePr>
        <p:xfrm>
          <a:off x="616131" y="2450358"/>
          <a:ext cx="10959738" cy="3303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13196964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246102550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658366604"/>
                    </a:ext>
                  </a:extLst>
                </a:gridCol>
              </a:tblGrid>
              <a:tr h="87655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Državna/međunarodna natjecanja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Prvo, drugo ili treće osvojeno mjesto kao pojedinac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Izravan upis (pod uvjetom da zadovolje na ispitu sposobnosti i darovitosti u školama u kojima je to uvjet za upis)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374377527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4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7859717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Drugo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334401179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Treće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591175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Sudjelovanje kao pojedinac ili član skupine u 5., 6., 7. ili 8. razredu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920976889"/>
                  </a:ext>
                </a:extLst>
              </a:tr>
            </a:tbl>
          </a:graphicData>
        </a:graphic>
      </p:graphicFrame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1688372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Natjecanja iz znanja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Sportska natjecanja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127833-1003-DA20-E096-A8E70C247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173608"/>
              </p:ext>
            </p:extLst>
          </p:nvPr>
        </p:nvGraphicFramePr>
        <p:xfrm>
          <a:off x="975360" y="2316100"/>
          <a:ext cx="9682479" cy="3149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493">
                  <a:extLst>
                    <a:ext uri="{9D8B030D-6E8A-4147-A177-3AD203B41FA5}">
                      <a16:colId xmlns:a16="http://schemas.microsoft.com/office/drawing/2014/main" val="28301673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443449344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2024096301"/>
                    </a:ext>
                  </a:extLst>
                </a:gridCol>
              </a:tblGrid>
              <a:tr h="104999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Natjecanja školskih </a:t>
                      </a:r>
                      <a:br>
                        <a:rPr lang="hr-HR" sz="1200">
                          <a:effectLst/>
                        </a:rPr>
                      </a:br>
                      <a:r>
                        <a:rPr lang="hr-HR" sz="1200">
                          <a:effectLst/>
                        </a:rPr>
                        <a:t>sportskih društava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prvo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21985964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drugo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984907039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treće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2787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579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81995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23195"/>
            <a:ext cx="8160118" cy="321715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Zdravstvene teškoće </a:t>
            </a:r>
          </a:p>
          <a:p>
            <a:pPr lvl="2"/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stručno mišljenje Službe za profesionalno usmjeravanje Hrvatskog zavoda za zapošljavanje za najmanje 3, a u pravilu 6 programa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jednoga i/ili oba roditelja s dugotrajnom teškom bolesti;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liječnička potvrda o dugotrajnoj težoj bolesti jednoga i/ili oba roditelja;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oba roditelja koji se prema zakonu koji regulira poticanje zapošljavanja smatraju dugotrajno nezaposlenim osobama;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potvrda nadležnoga područnoga ureda Hrvatskoga zavoda za zapošljavanje o dugotrajnoj nezaposlenosti oba roditelja;</a:t>
            </a: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717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A8DE"/>
      </a:accent1>
      <a:accent2>
        <a:srgbClr val="2A265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1494</Words>
  <Application>Microsoft Office PowerPoint</Application>
  <PresentationFormat>Widescreen</PresentationFormat>
  <Paragraphs>259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Open Sans</vt:lpstr>
      <vt:lpstr>Segoe UI</vt:lpstr>
      <vt:lpstr>Source Sans Pro</vt:lpstr>
      <vt:lpstr>1_Office Theme</vt:lpstr>
      <vt:lpstr>Acrobat Document</vt:lpstr>
      <vt:lpstr>PowerPoint Presentation</vt:lpstr>
      <vt:lpstr>Ciljevi prezentacije</vt:lpstr>
      <vt:lpstr>Struktura prezentacije</vt:lpstr>
      <vt:lpstr>Upisi u srednju - poveznice</vt:lpstr>
      <vt:lpstr>PowerPoint Presentation</vt:lpstr>
      <vt:lpstr>PowerPoint Presentation</vt:lpstr>
      <vt:lpstr>Pravilnik o elementima i kriterijima vrednovanja - Natjecanja iz znanja</vt:lpstr>
      <vt:lpstr>Pravilnik o elementima i kriterijima vrednovanja - Sportska natjecanja</vt:lpstr>
      <vt:lpstr>Pravilnik o elementima i kriterijima vrednovanja - Poseban element vrednovanja – Pravo prednosti</vt:lpstr>
      <vt:lpstr>Pravilnik o elementima i kriterijima vrednovanja - Poseban element vrednovanja – Pravo prednosti</vt:lpstr>
      <vt:lpstr>Pravilnik o elementima i kriterijima vrednovanja - kandidati pripadnici romske nacionalne manjine i kandidati bez roditeljske skrbi</vt:lpstr>
      <vt:lpstr>Pravilnik o elementima i kriterijima vrednovanja - Kandidati s teškoćama u razvoju</vt:lpstr>
      <vt:lpstr>Odluka o upisu</vt:lpstr>
      <vt:lpstr>Prateći materijali za upise – kandidati i roditelji</vt:lpstr>
      <vt:lpstr>Poslovi za kandidate i roditelje/skrbnike</vt:lpstr>
      <vt:lpstr>Postupak preuzimanja i prenošenja upisnice</vt:lpstr>
      <vt:lpstr>PowerPoint Presentation</vt:lpstr>
      <vt:lpstr>PowerPoint Presentation</vt:lpstr>
      <vt:lpstr>Najava webinara za roditelje i kandidate</vt:lpstr>
      <vt:lpstr>Pitanja i odgovori!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Rožić</dc:creator>
  <cp:lastModifiedBy>Tomislav Rožić</cp:lastModifiedBy>
  <cp:revision>17</cp:revision>
  <dcterms:created xsi:type="dcterms:W3CDTF">2023-04-03T10:48:35Z</dcterms:created>
  <dcterms:modified xsi:type="dcterms:W3CDTF">2023-05-08T11:43:44Z</dcterms:modified>
</cp:coreProperties>
</file>