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6" r:id="rId12"/>
    <p:sldId id="268" r:id="rId13"/>
    <p:sldId id="265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Tuesday, April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6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17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Tuesday, April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1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0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6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5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9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0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Tuesday, April 30,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2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Tuesday, April 30,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07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28" r:id="rId6"/>
    <p:sldLayoutId id="2147483724" r:id="rId7"/>
    <p:sldLayoutId id="2147483725" r:id="rId8"/>
    <p:sldLayoutId id="2147483726" r:id="rId9"/>
    <p:sldLayoutId id="2147483727" r:id="rId10"/>
    <p:sldLayoutId id="2147483729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1304375@N07/281889144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publicdomainpictures.net/en/view-image.php?image=308781&amp;picture=earth-in-space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hyperlink" Target="https://wordwall.net/resource/14831995" TargetMode="Externa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smile-smiley-wink-ok-correctly-2352472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zjzle.org.rs/promocija-zdravlja/medunarodni-dan-planete-zemlje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Oops_Stop_Sign_icon.sv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Arrow_symbol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pixabay.com/en/planet-green-natural-earth-ecology-964112/" TargetMode="External"/><Relationship Id="rId7" Type="http://schemas.openxmlformats.org/officeDocument/2006/relationships/slide" Target="slide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Jean-Jacques_Rousseau_(painted_portrait).jpg" TargetMode="External"/><Relationship Id="rId11" Type="http://schemas.openxmlformats.org/officeDocument/2006/relationships/hyperlink" Target="https://en.wikipedia.org/wiki/Free_will_in_antiquity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5.png"/><Relationship Id="rId4" Type="http://schemas.openxmlformats.org/officeDocument/2006/relationships/slide" Target="slide3.xml"/><Relationship Id="rId9" Type="http://schemas.openxmlformats.org/officeDocument/2006/relationships/hyperlink" Target="https://commons.wikimedia.org/wiki/File:Platon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lbert_Einstein_Head.jpg" TargetMode="External"/><Relationship Id="rId3" Type="http://schemas.openxmlformats.org/officeDocument/2006/relationships/hyperlink" Target="https://www.pressenza.com/2019/08/earth-4c-hotter/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.wikipedia.org/wiki/Nikola_Tesla" TargetMode="External"/><Relationship Id="rId5" Type="http://schemas.openxmlformats.org/officeDocument/2006/relationships/image" Target="../media/image7.JPG"/><Relationship Id="rId10" Type="http://schemas.openxmlformats.org/officeDocument/2006/relationships/hyperlink" Target="https://blog.dnevnik.hr/prokleta-od-daljina/2019/03/1632224942/faust-vrancic.html" TargetMode="External"/><Relationship Id="rId4" Type="http://schemas.openxmlformats.org/officeDocument/2006/relationships/slide" Target="slide4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andstoriesofmyheart.blogspot.com/2018/08/resena-el-dedo-magico-de-roald-dahl.html" TargetMode="External"/><Relationship Id="rId3" Type="http://schemas.openxmlformats.org/officeDocument/2006/relationships/hyperlink" Target="https://www.peakpx.com/645779/nature-forest-sunshine-landscape-tree-forest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wikipedia.org/wiki/William_Shakespeare" TargetMode="External"/><Relationship Id="rId5" Type="http://schemas.openxmlformats.org/officeDocument/2006/relationships/image" Target="../media/image11.jpeg"/><Relationship Id="rId10" Type="http://schemas.openxmlformats.org/officeDocument/2006/relationships/hyperlink" Target="https://afanporsaber.com/tag/jules-verne" TargetMode="External"/><Relationship Id="rId4" Type="http://schemas.openxmlformats.org/officeDocument/2006/relationships/slide" Target="slide5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hyperlink" Target="https://hr.m.wikipedia.org/wiki/Ivan_Ku%C5%A1an" TargetMode="External"/><Relationship Id="rId3" Type="http://schemas.openxmlformats.org/officeDocument/2006/relationships/hyperlink" Target="https://pixabay.com/en/ocean-surface-sunset-waves-sea-918998/" TargetMode="External"/><Relationship Id="rId7" Type="http://schemas.openxmlformats.org/officeDocument/2006/relationships/slide" Target="slide6.xml"/><Relationship Id="rId12" Type="http://schemas.openxmlformats.org/officeDocument/2006/relationships/image" Target="../media/image18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wikipedia.org/wiki/Miroslav_Krle%C5%BEa" TargetMode="External"/><Relationship Id="rId11" Type="http://schemas.openxmlformats.org/officeDocument/2006/relationships/hyperlink" Target="http://www.dubrovnik-online.net/english/famous_citizens4.php" TargetMode="External"/><Relationship Id="rId5" Type="http://schemas.openxmlformats.org/officeDocument/2006/relationships/image" Target="../media/image15.jpg"/><Relationship Id="rId10" Type="http://schemas.openxmlformats.org/officeDocument/2006/relationships/image" Target="../media/image17.jpg"/><Relationship Id="rId4" Type="http://schemas.openxmlformats.org/officeDocument/2006/relationships/slide" Target="slide13.xml"/><Relationship Id="rId9" Type="http://schemas.openxmlformats.org/officeDocument/2006/relationships/hyperlink" Target="http://www.lektire.eu/lektira/gozba-dragutin-tadijanovic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fshoq.com/free-photos/p/289/man-in-the-wild-among-nature-river-and-mountains" TargetMode="External"/><Relationship Id="rId7" Type="http://schemas.openxmlformats.org/officeDocument/2006/relationships/slide" Target="slide7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xxzmagazin.com/gustav-krklec-blaga-dusa-literarnih-matineja" TargetMode="External"/><Relationship Id="rId11" Type="http://schemas.openxmlformats.org/officeDocument/2006/relationships/hyperlink" Target="http://www.krizevci.net/hr/html/ilirci.html" TargetMode="External"/><Relationship Id="rId5" Type="http://schemas.openxmlformats.org/officeDocument/2006/relationships/image" Target="../media/image20.jpg"/><Relationship Id="rId10" Type="http://schemas.openxmlformats.org/officeDocument/2006/relationships/image" Target="../media/image22.jpg"/><Relationship Id="rId4" Type="http://schemas.openxmlformats.org/officeDocument/2006/relationships/slide" Target="slide13.xml"/><Relationship Id="rId9" Type="http://schemas.openxmlformats.org/officeDocument/2006/relationships/hyperlink" Target="http://hr.wikipedia.org/wiki/Matko_Pei%C4%87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hr.wikipedia.org/wiki/Marija_Juri%C4%87_Zagorka" TargetMode="External"/><Relationship Id="rId13" Type="http://schemas.openxmlformats.org/officeDocument/2006/relationships/hyperlink" Target="https://www.poezijanoci.com/domaca/vesna-parun-pesme.html" TargetMode="External"/><Relationship Id="rId3" Type="http://schemas.openxmlformats.org/officeDocument/2006/relationships/hyperlink" Target="https://pixnio.com/hr/biljke/cvijece/divlje-cvijece/priroda-zuti-cvijet-zeleni-list-ljeto-biljka-ljetno-vanjski-trava-vrt" TargetMode="External"/><Relationship Id="rId7" Type="http://schemas.openxmlformats.org/officeDocument/2006/relationships/image" Target="../media/image25.jpg"/><Relationship Id="rId12" Type="http://schemas.openxmlformats.org/officeDocument/2006/relationships/image" Target="../media/image27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hyperlink" Target="https://hr.wikipedia.org/wiki/Ivana_Brli%C4%87-Ma%C5%BEurani%C4%87" TargetMode="External"/><Relationship Id="rId5" Type="http://schemas.openxmlformats.org/officeDocument/2006/relationships/hyperlink" Target="https://www.hippopx.com/hr/field-of-flowers-springtime-garden-blooming-fields-yellow-flowers-flower-background-spring-background-140165" TargetMode="External"/><Relationship Id="rId10" Type="http://schemas.openxmlformats.org/officeDocument/2006/relationships/image" Target="../media/image26.jpg"/><Relationship Id="rId4" Type="http://schemas.openxmlformats.org/officeDocument/2006/relationships/image" Target="../media/image24.jp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hr.wikipedia.org/wiki/Ivana_Brli%C4%87-Ma%C5%BEurani%C4%87" TargetMode="External"/><Relationship Id="rId13" Type="http://schemas.openxmlformats.org/officeDocument/2006/relationships/image" Target="../media/image16.jpg"/><Relationship Id="rId18" Type="http://schemas.openxmlformats.org/officeDocument/2006/relationships/hyperlink" Target="https://contrainformacion.es/nietzsche-el-musico/" TargetMode="External"/><Relationship Id="rId3" Type="http://schemas.openxmlformats.org/officeDocument/2006/relationships/image" Target="../media/image28.jpg"/><Relationship Id="rId21" Type="http://schemas.openxmlformats.org/officeDocument/2006/relationships/image" Target="../media/image31.jpeg"/><Relationship Id="rId7" Type="http://schemas.openxmlformats.org/officeDocument/2006/relationships/image" Target="../media/image26.jpg"/><Relationship Id="rId12" Type="http://schemas.openxmlformats.org/officeDocument/2006/relationships/hyperlink" Target="https://hr.wikipedia.org/wiki/Miroslav_Krle%C5%BEa" TargetMode="External"/><Relationship Id="rId17" Type="http://schemas.openxmlformats.org/officeDocument/2006/relationships/image" Target="../media/image30.jpg"/><Relationship Id="rId2" Type="http://schemas.openxmlformats.org/officeDocument/2006/relationships/hyperlink" Target="https://wordwall.net/resource/14831230" TargetMode="External"/><Relationship Id="rId16" Type="http://schemas.openxmlformats.org/officeDocument/2006/relationships/hyperlink" Target="https://www.peoplematters.in/blog/blog/how-aristotles-leadership-dyad-can-inform-organization-development-17901" TargetMode="External"/><Relationship Id="rId20" Type="http://schemas.openxmlformats.org/officeDocument/2006/relationships/hyperlink" Target="https://commons.wikimedia.org/wiki/File:Platon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r.wikipedia.org/wiki/Marija_Juri%C4%87_Zagorka" TargetMode="External"/><Relationship Id="rId11" Type="http://schemas.openxmlformats.org/officeDocument/2006/relationships/image" Target="../media/image15.jpg"/><Relationship Id="rId5" Type="http://schemas.openxmlformats.org/officeDocument/2006/relationships/image" Target="../media/image25.jpg"/><Relationship Id="rId15" Type="http://schemas.openxmlformats.org/officeDocument/2006/relationships/image" Target="../media/image29.jpg"/><Relationship Id="rId10" Type="http://schemas.openxmlformats.org/officeDocument/2006/relationships/hyperlink" Target="http://hr.wikipedia.org/wiki/Matko_Pei%C4%87" TargetMode="External"/><Relationship Id="rId19" Type="http://schemas.openxmlformats.org/officeDocument/2006/relationships/image" Target="../media/image4.png"/><Relationship Id="rId4" Type="http://schemas.openxmlformats.org/officeDocument/2006/relationships/hyperlink" Target="https://www.universetoday.com/65588/what-percent-of-earth-is-water/" TargetMode="External"/><Relationship Id="rId9" Type="http://schemas.openxmlformats.org/officeDocument/2006/relationships/image" Target="../media/image21.jpg"/><Relationship Id="rId14" Type="http://schemas.openxmlformats.org/officeDocument/2006/relationships/hyperlink" Target="http://www.lektire.eu/lektira/gozba-dragutin-tadijanovic" TargetMode="External"/><Relationship Id="rId22" Type="http://schemas.openxmlformats.org/officeDocument/2006/relationships/hyperlink" Target="https://en.wikipedia.org/wiki/File:Jean-Jacques_Rousseau_(painted_portrait)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ppopx.com/hr/tulip-field-spring-flowers-yellow-red-flowers-spring-plant-279537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dnevnik.hr/mojakurukshetra/2017/03/1632073538/proljece-proljece-proljece.html" TargetMode="External"/><Relationship Id="rId5" Type="http://schemas.openxmlformats.org/officeDocument/2006/relationships/image" Target="../media/image33.jpg"/><Relationship Id="rId4" Type="http://schemas.openxmlformats.org/officeDocument/2006/relationships/hyperlink" Target="https://wordwall.net/resource/81685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D89EBB-72B3-43C9-BAA0-C3D3A97AD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BA549-E7EA-4091-94B3-7B2B3044E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0808B9B-CD2D-404A-9D2B-49C1A0DBF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9567" y="619199"/>
            <a:ext cx="9492866" cy="576000"/>
          </a:xfrm>
        </p:spPr>
        <p:txBody>
          <a:bodyPr wrap="square" anchor="t">
            <a:normAutofit fontScale="90000"/>
          </a:bodyPr>
          <a:lstStyle/>
          <a:p>
            <a:r>
              <a:rPr lang="hr-HR" sz="3200" dirty="0"/>
              <a:t>„</a:t>
            </a:r>
            <a:r>
              <a:rPr lang="hr-HR" sz="5300" dirty="0"/>
              <a:t>klik” na onu kojoj smo posvetili ovaj dan i započni </a:t>
            </a:r>
            <a:r>
              <a:rPr lang="hr-HR" sz="5300" dirty="0" err="1"/>
              <a:t>igrU</a:t>
            </a:r>
            <a:r>
              <a:rPr lang="hr-HR" sz="5300" dirty="0"/>
              <a:t> </a:t>
            </a:r>
            <a:endParaRPr lang="hr-HR" sz="32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BE11E82-A135-43A9-9026-9816C57EC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9568" y="1265255"/>
            <a:ext cx="9401290" cy="624633"/>
          </a:xfrm>
        </p:spPr>
        <p:txBody>
          <a:bodyPr wrap="square">
            <a:normAutofit/>
          </a:bodyPr>
          <a:lstStyle/>
          <a:p>
            <a:r>
              <a:rPr lang="hr-HR" sz="3600" dirty="0">
                <a:sym typeface="Wingdings" panose="05000000000000000000" pitchFamily="2" charset="2"/>
              </a:rPr>
              <a:t></a:t>
            </a:r>
            <a:r>
              <a:rPr lang="hr-HR" sz="2400" dirty="0">
                <a:sym typeface="Wingdings" panose="05000000000000000000" pitchFamily="2" charset="2"/>
              </a:rPr>
              <a:t> </a:t>
            </a:r>
            <a:endParaRPr lang="hr-HR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5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0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Slika 4" descr="Slika na kojoj se prikazuje gitara&#10;&#10;Opis je automatski generiran">
            <a:extLst>
              <a:ext uri="{FF2B5EF4-FFF2-40B4-BE49-F238E27FC236}">
                <a16:creationId xmlns:a16="http://schemas.microsoft.com/office/drawing/2014/main" id="{84D9553A-A492-495B-BDC6-16878D96A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9301"/>
          <a:stretch/>
        </p:blipFill>
        <p:spPr>
          <a:xfrm>
            <a:off x="20" y="2839301"/>
            <a:ext cx="12191980" cy="4008527"/>
          </a:xfrm>
          <a:custGeom>
            <a:avLst/>
            <a:gdLst/>
            <a:ahLst/>
            <a:cxnLst/>
            <a:rect l="l" t="t" r="r" b="b"/>
            <a:pathLst>
              <a:path w="12192000" h="4008527">
                <a:moveTo>
                  <a:pt x="4189346" y="67"/>
                </a:moveTo>
                <a:cubicBezTo>
                  <a:pt x="6609616" y="-2813"/>
                  <a:pt x="11142685" y="89351"/>
                  <a:pt x="11767395" y="89351"/>
                </a:cubicBezTo>
                <a:cubicBezTo>
                  <a:pt x="11866707" y="89351"/>
                  <a:pt x="11953607" y="89351"/>
                  <a:pt x="12029645" y="89351"/>
                </a:cubicBezTo>
                <a:lnTo>
                  <a:pt x="12192000" y="89351"/>
                </a:lnTo>
                <a:lnTo>
                  <a:pt x="12192000" y="3985854"/>
                </a:lnTo>
                <a:lnTo>
                  <a:pt x="12191997" y="3985854"/>
                </a:lnTo>
                <a:lnTo>
                  <a:pt x="12191997" y="3974419"/>
                </a:lnTo>
                <a:lnTo>
                  <a:pt x="12184243" y="3974470"/>
                </a:lnTo>
                <a:cubicBezTo>
                  <a:pt x="11170126" y="3981070"/>
                  <a:pt x="9547540" y="3991630"/>
                  <a:pt x="6951408" y="4008527"/>
                </a:cubicBezTo>
                <a:cubicBezTo>
                  <a:pt x="6951408" y="4008527"/>
                  <a:pt x="6951408" y="4008527"/>
                  <a:pt x="3941397" y="3963467"/>
                </a:cubicBezTo>
                <a:cubicBezTo>
                  <a:pt x="3941397" y="3963467"/>
                  <a:pt x="3941397" y="3963467"/>
                  <a:pt x="1332721" y="3963467"/>
                </a:cubicBezTo>
                <a:cubicBezTo>
                  <a:pt x="1232387" y="3963467"/>
                  <a:pt x="831053" y="3963467"/>
                  <a:pt x="329384" y="3963467"/>
                </a:cubicBezTo>
                <a:lnTo>
                  <a:pt x="0" y="3969926"/>
                </a:lnTo>
                <a:lnTo>
                  <a:pt x="0" y="40691"/>
                </a:lnTo>
                <a:lnTo>
                  <a:pt x="20858" y="40713"/>
                </a:lnTo>
                <a:cubicBezTo>
                  <a:pt x="1271033" y="41633"/>
                  <a:pt x="2406326" y="39179"/>
                  <a:pt x="2925316" y="19546"/>
                </a:cubicBezTo>
                <a:cubicBezTo>
                  <a:pt x="3184813" y="6458"/>
                  <a:pt x="3630821" y="732"/>
                  <a:pt x="4189346" y="67"/>
                </a:cubicBezTo>
                <a:close/>
              </a:path>
            </a:pathLst>
          </a:custGeom>
        </p:spPr>
      </p:pic>
      <p:sp>
        <p:nvSpPr>
          <p:cNvPr id="6" name="TekstniOkvir 5">
            <a:hlinkClick r:id="rId4" action="ppaction://hlinksldjump"/>
            <a:extLst>
              <a:ext uri="{FF2B5EF4-FFF2-40B4-BE49-F238E27FC236}">
                <a16:creationId xmlns:a16="http://schemas.microsoft.com/office/drawing/2014/main" id="{6EAA912B-6C83-4DE1-AB32-B1822F0F129E}"/>
              </a:ext>
            </a:extLst>
          </p:cNvPr>
          <p:cNvSpPr txBox="1"/>
          <p:nvPr/>
        </p:nvSpPr>
        <p:spPr>
          <a:xfrm>
            <a:off x="2743200" y="5915025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</a:t>
            </a:r>
          </a:p>
        </p:txBody>
      </p:sp>
      <p:sp>
        <p:nvSpPr>
          <p:cNvPr id="18" name="TekstniOkvir 17">
            <a:hlinkClick r:id="rId4" action="ppaction://hlinksldjump"/>
            <a:extLst>
              <a:ext uri="{FF2B5EF4-FFF2-40B4-BE49-F238E27FC236}">
                <a16:creationId xmlns:a16="http://schemas.microsoft.com/office/drawing/2014/main" id="{047C7B3D-73A9-4B51-B8C9-4671A52216C5}"/>
              </a:ext>
            </a:extLst>
          </p:cNvPr>
          <p:cNvSpPr txBox="1"/>
          <p:nvPr/>
        </p:nvSpPr>
        <p:spPr>
          <a:xfrm>
            <a:off x="1914525" y="6362843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</a:t>
            </a:r>
          </a:p>
        </p:txBody>
      </p:sp>
      <p:sp>
        <p:nvSpPr>
          <p:cNvPr id="23" name="TekstniOkvir 22">
            <a:hlinkClick r:id="rId5" action="ppaction://hlinksldjump" tooltip="pazi"/>
            <a:extLst>
              <a:ext uri="{FF2B5EF4-FFF2-40B4-BE49-F238E27FC236}">
                <a16:creationId xmlns:a16="http://schemas.microsoft.com/office/drawing/2014/main" id="{B1B9C793-50BD-4AE9-B0AB-43A46983A1ED}"/>
              </a:ext>
            </a:extLst>
          </p:cNvPr>
          <p:cNvSpPr txBox="1"/>
          <p:nvPr/>
        </p:nvSpPr>
        <p:spPr>
          <a:xfrm>
            <a:off x="3533775" y="5485749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C</a:t>
            </a:r>
          </a:p>
        </p:txBody>
      </p:sp>
      <p:sp>
        <p:nvSpPr>
          <p:cNvPr id="25" name="TekstniOkvir 24">
            <a:hlinkClick r:id="rId4" action="ppaction://hlinksldjump"/>
            <a:extLst>
              <a:ext uri="{FF2B5EF4-FFF2-40B4-BE49-F238E27FC236}">
                <a16:creationId xmlns:a16="http://schemas.microsoft.com/office/drawing/2014/main" id="{6BC07EB8-CC42-4324-97A2-F8C535684FF8}"/>
              </a:ext>
            </a:extLst>
          </p:cNvPr>
          <p:cNvSpPr txBox="1"/>
          <p:nvPr/>
        </p:nvSpPr>
        <p:spPr>
          <a:xfrm>
            <a:off x="4114800" y="4917045"/>
            <a:ext cx="96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</a:t>
            </a:r>
          </a:p>
        </p:txBody>
      </p:sp>
      <p:sp>
        <p:nvSpPr>
          <p:cNvPr id="26" name="TekstniOkvir 25">
            <a:hlinkClick r:id="rId4" action="ppaction://hlinksldjump"/>
            <a:extLst>
              <a:ext uri="{FF2B5EF4-FFF2-40B4-BE49-F238E27FC236}">
                <a16:creationId xmlns:a16="http://schemas.microsoft.com/office/drawing/2014/main" id="{02219475-4DC7-4BF6-ACFD-4C9AC36A18D8}"/>
              </a:ext>
            </a:extLst>
          </p:cNvPr>
          <p:cNvSpPr txBox="1"/>
          <p:nvPr/>
        </p:nvSpPr>
        <p:spPr>
          <a:xfrm>
            <a:off x="5314950" y="4917045"/>
            <a:ext cx="14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E</a:t>
            </a:r>
          </a:p>
        </p:txBody>
      </p:sp>
      <p:sp>
        <p:nvSpPr>
          <p:cNvPr id="27" name="TekstniOkvir 26">
            <a:hlinkClick r:id="rId4" action="ppaction://hlinksldjump"/>
            <a:extLst>
              <a:ext uri="{FF2B5EF4-FFF2-40B4-BE49-F238E27FC236}">
                <a16:creationId xmlns:a16="http://schemas.microsoft.com/office/drawing/2014/main" id="{9D9AB3A4-195D-47A0-9678-66C05F4D5339}"/>
              </a:ext>
            </a:extLst>
          </p:cNvPr>
          <p:cNvSpPr txBox="1"/>
          <p:nvPr/>
        </p:nvSpPr>
        <p:spPr>
          <a:xfrm>
            <a:off x="6843712" y="4427216"/>
            <a:ext cx="158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F</a:t>
            </a:r>
          </a:p>
        </p:txBody>
      </p:sp>
      <p:sp>
        <p:nvSpPr>
          <p:cNvPr id="28" name="TekstniOkvir 27">
            <a:hlinkClick r:id="rId4" action="ppaction://hlinksldjump"/>
            <a:extLst>
              <a:ext uri="{FF2B5EF4-FFF2-40B4-BE49-F238E27FC236}">
                <a16:creationId xmlns:a16="http://schemas.microsoft.com/office/drawing/2014/main" id="{BE12724D-0314-48D4-9D0F-11D61C52E1EE}"/>
              </a:ext>
            </a:extLst>
          </p:cNvPr>
          <p:cNvSpPr txBox="1"/>
          <p:nvPr/>
        </p:nvSpPr>
        <p:spPr>
          <a:xfrm>
            <a:off x="8248650" y="3714748"/>
            <a:ext cx="114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G</a:t>
            </a:r>
          </a:p>
        </p:txBody>
      </p:sp>
      <p:sp>
        <p:nvSpPr>
          <p:cNvPr id="29" name="TekstniOkvir 28">
            <a:hlinkClick r:id="rId4" action="ppaction://hlinksldjump"/>
            <a:extLst>
              <a:ext uri="{FF2B5EF4-FFF2-40B4-BE49-F238E27FC236}">
                <a16:creationId xmlns:a16="http://schemas.microsoft.com/office/drawing/2014/main" id="{DDA3D0EB-17C1-4075-82D9-4589C8CC23F0}"/>
              </a:ext>
            </a:extLst>
          </p:cNvPr>
          <p:cNvSpPr txBox="1"/>
          <p:nvPr/>
        </p:nvSpPr>
        <p:spPr>
          <a:xfrm>
            <a:off x="9267825" y="3244334"/>
            <a:ext cx="114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573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Slika na kojoj se prikazuje objekt na otvorenom, tamno, noćno nebo&#10;&#10;Opis je automatski generiran">
            <a:extLst>
              <a:ext uri="{FF2B5EF4-FFF2-40B4-BE49-F238E27FC236}">
                <a16:creationId xmlns:a16="http://schemas.microsoft.com/office/drawing/2014/main" id="{7E1FE1CE-2BB9-464D-BB5B-CE76492E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94372" y="0"/>
            <a:ext cx="12191999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94D6735-14DC-42B8-8B07-7149C91E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SVEMIR RIJEČI – IGRA POZNAVANJA VRSTA RIJEČI</a:t>
            </a:r>
          </a:p>
        </p:txBody>
      </p:sp>
      <p:pic>
        <p:nvPicPr>
          <p:cNvPr id="10" name="Rezervirano mjesto sadržaja 9">
            <a:hlinkClick r:id="rId4"/>
            <a:extLst>
              <a:ext uri="{FF2B5EF4-FFF2-40B4-BE49-F238E27FC236}">
                <a16:creationId xmlns:a16="http://schemas.microsoft.com/office/drawing/2014/main" id="{60ADB6F4-17E0-42FC-9061-3376A3B4D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38160" y="4370391"/>
            <a:ext cx="3007343" cy="2221614"/>
          </a:xfrm>
          <a:prstGeom prst="ellipse">
            <a:avLst/>
          </a:prstGeom>
        </p:spPr>
      </p:pic>
      <p:pic>
        <p:nvPicPr>
          <p:cNvPr id="14" name="Slika 13">
            <a:hlinkClick r:id="rId6" action="ppaction://hlinksldjump"/>
            <a:extLst>
              <a:ext uri="{FF2B5EF4-FFF2-40B4-BE49-F238E27FC236}">
                <a16:creationId xmlns:a16="http://schemas.microsoft.com/office/drawing/2014/main" id="{8928812C-35E0-493D-99C8-8700A1787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863" y="1539926"/>
            <a:ext cx="3012831" cy="2221614"/>
          </a:xfrm>
          <a:prstGeom prst="ellipse">
            <a:avLst/>
          </a:prstGeom>
        </p:spPr>
      </p:pic>
      <p:pic>
        <p:nvPicPr>
          <p:cNvPr id="16" name="Slika 15">
            <a:hlinkClick r:id="rId6" action="ppaction://hlinksldjump"/>
            <a:extLst>
              <a:ext uri="{FF2B5EF4-FFF2-40B4-BE49-F238E27FC236}">
                <a16:creationId xmlns:a16="http://schemas.microsoft.com/office/drawing/2014/main" id="{3B9D17B1-6EF8-46A3-AA26-1955605AA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95" y="1144843"/>
            <a:ext cx="3186868" cy="2221614"/>
          </a:xfrm>
          <a:prstGeom prst="ellipse">
            <a:avLst/>
          </a:prstGeom>
        </p:spPr>
      </p:pic>
      <p:pic>
        <p:nvPicPr>
          <p:cNvPr id="18" name="Slika 17">
            <a:hlinkClick r:id="rId6" action="ppaction://hlinksldjump"/>
            <a:extLst>
              <a:ext uri="{FF2B5EF4-FFF2-40B4-BE49-F238E27FC236}">
                <a16:creationId xmlns:a16="http://schemas.microsoft.com/office/drawing/2014/main" id="{6E2CEDB7-7592-426F-8610-9CE178056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651" y="4437261"/>
            <a:ext cx="3146300" cy="2420739"/>
          </a:xfrm>
          <a:prstGeom prst="ellipse">
            <a:avLst/>
          </a:prstGeom>
        </p:spPr>
      </p:pic>
      <p:pic>
        <p:nvPicPr>
          <p:cNvPr id="20" name="Slika 19">
            <a:hlinkClick r:id="rId6" action="ppaction://hlinksldjump"/>
            <a:extLst>
              <a:ext uri="{FF2B5EF4-FFF2-40B4-BE49-F238E27FC236}">
                <a16:creationId xmlns:a16="http://schemas.microsoft.com/office/drawing/2014/main" id="{4E44758E-95F3-4FDE-B620-6CE904C14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8059" y="1769601"/>
            <a:ext cx="3146301" cy="2263244"/>
          </a:xfrm>
          <a:prstGeom prst="ellipse">
            <a:avLst/>
          </a:prstGeom>
        </p:spPr>
      </p:pic>
      <p:sp>
        <p:nvSpPr>
          <p:cNvPr id="3" name="Elipsa 2">
            <a:extLst>
              <a:ext uri="{FF2B5EF4-FFF2-40B4-BE49-F238E27FC236}">
                <a16:creationId xmlns:a16="http://schemas.microsoft.com/office/drawing/2014/main" id="{C60549AD-60FF-4E94-A819-ED9B21DF612F}"/>
              </a:ext>
            </a:extLst>
          </p:cNvPr>
          <p:cNvSpPr/>
          <p:nvPr/>
        </p:nvSpPr>
        <p:spPr>
          <a:xfrm>
            <a:off x="196050" y="4104397"/>
            <a:ext cx="3736758" cy="2654117"/>
          </a:xfrm>
          <a:prstGeom prst="ellipse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rgbClr val="FF0000"/>
                </a:solidFill>
                <a:latin typeface="Abadi" panose="020B0604020104020204" pitchFamily="34" charset="0"/>
              </a:rPr>
              <a:t>Poveznicu za igru pronaći ćeš na planetu nepromjenjive vrste riječi koja izriče okolnosti glagolske radnje (mjesto, vrijeme, način). Koja je to vrsta riječi?</a:t>
            </a:r>
          </a:p>
        </p:txBody>
      </p:sp>
    </p:spTree>
    <p:extLst>
      <p:ext uri="{BB962C8B-B14F-4D97-AF65-F5344CB8AC3E}">
        <p14:creationId xmlns:p14="http://schemas.microsoft.com/office/powerpoint/2010/main" val="14785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D220A0-7D98-4361-BDE8-5CD17BFE3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rgbClr val="00B0F0"/>
                </a:solidFill>
              </a:rPr>
              <a:t>Na sljedeću razine igre prelaziš tako da odrediš stupanj istaknutih pridjeva:</a:t>
            </a:r>
            <a:br>
              <a:rPr lang="hr-HR" dirty="0">
                <a:solidFill>
                  <a:srgbClr val="00B0F0"/>
                </a:solidFill>
              </a:rPr>
            </a:br>
            <a:r>
              <a:rPr lang="hr-HR" dirty="0">
                <a:solidFill>
                  <a:srgbClr val="00B0F0"/>
                </a:solidFill>
              </a:rPr>
              <a:t>     </a:t>
            </a:r>
            <a:r>
              <a:rPr lang="hr-HR" u="sng" dirty="0">
                <a:solidFill>
                  <a:srgbClr val="00B0F0"/>
                </a:solidFill>
              </a:rPr>
              <a:t>najgušći </a:t>
            </a:r>
            <a:r>
              <a:rPr lang="hr-HR" dirty="0">
                <a:solidFill>
                  <a:srgbClr val="00B0F0"/>
                </a:solidFill>
              </a:rPr>
              <a:t>planet u Sunčevu sustavu, </a:t>
            </a:r>
            <a:r>
              <a:rPr lang="hr-HR" u="sng" dirty="0">
                <a:solidFill>
                  <a:srgbClr val="00B0F0"/>
                </a:solidFill>
              </a:rPr>
              <a:t>najnaseljeniji</a:t>
            </a:r>
            <a:r>
              <a:rPr lang="hr-HR" dirty="0">
                <a:solidFill>
                  <a:srgbClr val="00B0F0"/>
                </a:solidFill>
              </a:rPr>
              <a:t>, </a:t>
            </a:r>
            <a:r>
              <a:rPr lang="hr-HR" u="sng" dirty="0">
                <a:solidFill>
                  <a:srgbClr val="00B0F0"/>
                </a:solidFill>
              </a:rPr>
              <a:t>najživlji</a:t>
            </a:r>
            <a:r>
              <a:rPr lang="hr-HR" dirty="0">
                <a:solidFill>
                  <a:srgbClr val="00B0F0"/>
                </a:solidFill>
              </a:rPr>
              <a:t>, </a:t>
            </a:r>
            <a:r>
              <a:rPr lang="hr-HR" u="sng" dirty="0">
                <a:solidFill>
                  <a:srgbClr val="00B0F0"/>
                </a:solidFill>
              </a:rPr>
              <a:t>najveseliji, najkreativniji, najzabavniji </a:t>
            </a:r>
            <a:r>
              <a:rPr lang="hr-HR" u="sng" dirty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r>
              <a:rPr lang="hr-HR" dirty="0">
                <a:solidFill>
                  <a:srgbClr val="00B0F0"/>
                </a:solidFill>
                <a:sym typeface="Wingdings" panose="05000000000000000000" pitchFamily="2" charset="2"/>
              </a:rPr>
              <a:t>. </a:t>
            </a:r>
            <a:endParaRPr lang="hr-HR" dirty="0">
              <a:solidFill>
                <a:srgbClr val="FFFF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7F26082-9F48-4BA8-A9FD-C07E25A85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329F304-22A9-4711-B0C6-5F37DD9C9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0121" y="4013747"/>
            <a:ext cx="3187412" cy="203861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36568FD-7306-47B8-A1FC-E5235BDA3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37706" y="3158684"/>
            <a:ext cx="4681468" cy="299418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7F5B129-3EDB-4377-A30A-ADED3342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231095" y="2619405"/>
            <a:ext cx="4927778" cy="365230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710688B-6FAA-412F-A3A8-206DD97D5230}"/>
              </a:ext>
            </a:extLst>
          </p:cNvPr>
          <p:cNvSpPr txBox="1"/>
          <p:nvPr/>
        </p:nvSpPr>
        <p:spPr>
          <a:xfrm>
            <a:off x="7831930" y="5870482"/>
            <a:ext cx="2967585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SUPERLATIV</a:t>
            </a:r>
            <a:endParaRPr lang="hr-HR" sz="1050" b="1" dirty="0">
              <a:solidFill>
                <a:srgbClr val="FFFF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15EAC54-1D85-4042-B124-455FC516BDAE}"/>
              </a:ext>
            </a:extLst>
          </p:cNvPr>
          <p:cNvSpPr txBox="1"/>
          <p:nvPr/>
        </p:nvSpPr>
        <p:spPr>
          <a:xfrm>
            <a:off x="3534069" y="5811489"/>
            <a:ext cx="2967585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KOMPARATIV</a:t>
            </a:r>
            <a:endParaRPr lang="hr-HR" sz="1050" b="1" dirty="0">
              <a:solidFill>
                <a:srgbClr val="FFFF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CABA789-EE13-4BCE-B3BD-144FA400BEF7}"/>
              </a:ext>
            </a:extLst>
          </p:cNvPr>
          <p:cNvSpPr txBox="1"/>
          <p:nvPr/>
        </p:nvSpPr>
        <p:spPr>
          <a:xfrm>
            <a:off x="-144064" y="5794098"/>
            <a:ext cx="2967585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POZITIV</a:t>
            </a:r>
            <a:endParaRPr lang="hr-HR" sz="105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9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149A9F6-B857-488C-AC3A-007B781657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9EFD05-C377-44BE-91F0-1D17C1D9B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1C68D2-59A4-4D51-B6CA-5FA4FF35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449389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r-HR" sz="5600" spc="-100" dirty="0"/>
              <a:t>Čestitam! </a:t>
            </a:r>
            <a:r>
              <a:rPr lang="hr-HR" sz="5600" spc="-100"/>
              <a:t>Sjajno </a:t>
            </a:r>
            <a:r>
              <a:rPr lang="hr-HR" sz="5600" spc="-100" dirty="0"/>
              <a:t>urađeni zadaci!</a:t>
            </a:r>
            <a:endParaRPr lang="en-US" sz="5600" spc="-1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Rezervirano mjesto sadržaja 4" descr="Slika na kojoj se prikazuje krug, karta, ukrasni isječci, crtić&#10;&#10;Opis je automatski generiran">
            <a:extLst>
              <a:ext uri="{FF2B5EF4-FFF2-40B4-BE49-F238E27FC236}">
                <a16:creationId xmlns:a16="http://schemas.microsoft.com/office/drawing/2014/main" id="{7C5D1255-778D-4933-B641-874393AE2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3782" r="10236" b="1"/>
          <a:stretch/>
        </p:blipFill>
        <p:spPr>
          <a:xfrm>
            <a:off x="6313088" y="602657"/>
            <a:ext cx="5326462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4958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74BE4E-3B60-4589-BBBA-5B2B34C489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44AA4C-E5F8-4DE4-B905-19F01CB1FA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, znak, zaustavljanje, na otvorenom&#10;&#10;Opis je automatski generiran">
            <a:extLst>
              <a:ext uri="{FF2B5EF4-FFF2-40B4-BE49-F238E27FC236}">
                <a16:creationId xmlns:a16="http://schemas.microsoft.com/office/drawing/2014/main" id="{2DE7022A-38FA-4455-BB30-1976399F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8825" r="-1" b="22260"/>
          <a:stretch/>
        </p:blipFill>
        <p:spPr>
          <a:xfrm>
            <a:off x="551526" y="10"/>
            <a:ext cx="11640475" cy="6857990"/>
          </a:xfrm>
          <a:custGeom>
            <a:avLst/>
            <a:gdLst/>
            <a:ahLst/>
            <a:cxnLst/>
            <a:rect l="l" t="t" r="r" b="b"/>
            <a:pathLst>
              <a:path w="11640475" h="6858000">
                <a:moveTo>
                  <a:pt x="293138" y="0"/>
                </a:moveTo>
                <a:lnTo>
                  <a:pt x="11640475" y="0"/>
                </a:lnTo>
                <a:lnTo>
                  <a:pt x="11640475" y="6858000"/>
                </a:lnTo>
                <a:lnTo>
                  <a:pt x="1320153" y="6858000"/>
                </a:lnTo>
                <a:lnTo>
                  <a:pt x="1221041" y="6748776"/>
                </a:lnTo>
                <a:cubicBezTo>
                  <a:pt x="1161910" y="6675865"/>
                  <a:pt x="1107361" y="6599678"/>
                  <a:pt x="1058671" y="6519873"/>
                </a:cubicBezTo>
                <a:cubicBezTo>
                  <a:pt x="750674" y="5859587"/>
                  <a:pt x="475449" y="5321606"/>
                  <a:pt x="355288" y="4873160"/>
                </a:cubicBezTo>
                <a:cubicBezTo>
                  <a:pt x="49424" y="3731659"/>
                  <a:pt x="-68604" y="2801998"/>
                  <a:pt x="39037" y="1899259"/>
                </a:cubicBezTo>
                <a:cubicBezTo>
                  <a:pt x="152273" y="1404659"/>
                  <a:pt x="72136" y="825328"/>
                  <a:pt x="245957" y="158746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463928-4CC0-4927-BAC3-3FF719ABB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211"/>
            <a:ext cx="2356224" cy="3326473"/>
          </a:xfrm>
          <a:custGeom>
            <a:avLst/>
            <a:gdLst>
              <a:gd name="connsiteX0" fmla="*/ 575556 w 2356224"/>
              <a:gd name="connsiteY0" fmla="*/ 20 h 3326473"/>
              <a:gd name="connsiteX1" fmla="*/ 803295 w 2356224"/>
              <a:gd name="connsiteY1" fmla="*/ 61423 h 3326473"/>
              <a:gd name="connsiteX2" fmla="*/ 910926 w 2356224"/>
              <a:gd name="connsiteY2" fmla="*/ 201083 h 3326473"/>
              <a:gd name="connsiteX3" fmla="*/ 1088327 w 2356224"/>
              <a:gd name="connsiteY3" fmla="*/ 967963 h 3326473"/>
              <a:gd name="connsiteX4" fmla="*/ 1412095 w 2356224"/>
              <a:gd name="connsiteY4" fmla="*/ 656543 h 3326473"/>
              <a:gd name="connsiteX5" fmla="*/ 1672238 w 2356224"/>
              <a:gd name="connsiteY5" fmla="*/ 474505 h 3326473"/>
              <a:gd name="connsiteX6" fmla="*/ 1903860 w 2356224"/>
              <a:gd name="connsiteY6" fmla="*/ 552859 h 3326473"/>
              <a:gd name="connsiteX7" fmla="*/ 2111160 w 2356224"/>
              <a:gd name="connsiteY7" fmla="*/ 750062 h 3326473"/>
              <a:gd name="connsiteX8" fmla="*/ 2075619 w 2356224"/>
              <a:gd name="connsiteY8" fmla="*/ 984252 h 3326473"/>
              <a:gd name="connsiteX9" fmla="*/ 2004973 w 2356224"/>
              <a:gd name="connsiteY9" fmla="*/ 1087431 h 3326473"/>
              <a:gd name="connsiteX10" fmla="*/ 1762382 w 2356224"/>
              <a:gd name="connsiteY10" fmla="*/ 1334974 h 3326473"/>
              <a:gd name="connsiteX11" fmla="*/ 1499669 w 2356224"/>
              <a:gd name="connsiteY11" fmla="*/ 1559826 h 3326473"/>
              <a:gd name="connsiteX12" fmla="*/ 2074054 w 2356224"/>
              <a:gd name="connsiteY12" fmla="*/ 1869294 h 3326473"/>
              <a:gd name="connsiteX13" fmla="*/ 2338210 w 2356224"/>
              <a:gd name="connsiteY13" fmla="*/ 2121471 h 3326473"/>
              <a:gd name="connsiteX14" fmla="*/ 2296588 w 2356224"/>
              <a:gd name="connsiteY14" fmla="*/ 2385373 h 3326473"/>
              <a:gd name="connsiteX15" fmla="*/ 2131664 w 2356224"/>
              <a:gd name="connsiteY15" fmla="*/ 2555939 h 3326473"/>
              <a:gd name="connsiteX16" fmla="*/ 1791722 w 2356224"/>
              <a:gd name="connsiteY16" fmla="*/ 2492568 h 3326473"/>
              <a:gd name="connsiteX17" fmla="*/ 1098485 w 2356224"/>
              <a:gd name="connsiteY17" fmla="*/ 2158780 h 3326473"/>
              <a:gd name="connsiteX18" fmla="*/ 1303719 w 2356224"/>
              <a:gd name="connsiteY18" fmla="*/ 2819911 h 3326473"/>
              <a:gd name="connsiteX19" fmla="*/ 1319892 w 2356224"/>
              <a:gd name="connsiteY19" fmla="*/ 3194702 h 3326473"/>
              <a:gd name="connsiteX20" fmla="*/ 1193331 w 2356224"/>
              <a:gd name="connsiteY20" fmla="*/ 3298821 h 3326473"/>
              <a:gd name="connsiteX21" fmla="*/ 1002894 w 2356224"/>
              <a:gd name="connsiteY21" fmla="*/ 3321766 h 3326473"/>
              <a:gd name="connsiteX22" fmla="*/ 930367 w 2356224"/>
              <a:gd name="connsiteY22" fmla="*/ 3313116 h 3326473"/>
              <a:gd name="connsiteX23" fmla="*/ 824617 w 2356224"/>
              <a:gd name="connsiteY23" fmla="*/ 3285285 h 3326473"/>
              <a:gd name="connsiteX24" fmla="*/ 696864 w 2356224"/>
              <a:gd name="connsiteY24" fmla="*/ 3122934 h 3326473"/>
              <a:gd name="connsiteX25" fmla="*/ 504043 w 2356224"/>
              <a:gd name="connsiteY25" fmla="*/ 2612935 h 3326473"/>
              <a:gd name="connsiteX26" fmla="*/ 448566 w 2356224"/>
              <a:gd name="connsiteY26" fmla="*/ 2248676 h 3326473"/>
              <a:gd name="connsiteX27" fmla="*/ 214625 w 2356224"/>
              <a:gd name="connsiteY27" fmla="*/ 2423693 h 3326473"/>
              <a:gd name="connsiteX28" fmla="*/ 12795 w 2356224"/>
              <a:gd name="connsiteY28" fmla="*/ 2554783 h 3326473"/>
              <a:gd name="connsiteX29" fmla="*/ 0 w 2356224"/>
              <a:gd name="connsiteY29" fmla="*/ 2562293 h 3326473"/>
              <a:gd name="connsiteX30" fmla="*/ 0 w 2356224"/>
              <a:gd name="connsiteY30" fmla="*/ 874128 h 3326473"/>
              <a:gd name="connsiteX31" fmla="*/ 101241 w 2356224"/>
              <a:gd name="connsiteY31" fmla="*/ 918051 h 3326473"/>
              <a:gd name="connsiteX32" fmla="*/ 329147 w 2356224"/>
              <a:gd name="connsiteY32" fmla="*/ 1016927 h 3326473"/>
              <a:gd name="connsiteX33" fmla="*/ 238817 w 2356224"/>
              <a:gd name="connsiteY33" fmla="*/ 732215 h 3326473"/>
              <a:gd name="connsiteX34" fmla="*/ 189419 w 2356224"/>
              <a:gd name="connsiteY34" fmla="*/ 338243 h 3326473"/>
              <a:gd name="connsiteX35" fmla="*/ 235492 w 2356224"/>
              <a:gd name="connsiteY35" fmla="*/ 143357 h 3326473"/>
              <a:gd name="connsiteX36" fmla="*/ 479964 w 2356224"/>
              <a:gd name="connsiteY36" fmla="*/ 7643 h 3326473"/>
              <a:gd name="connsiteX37" fmla="*/ 575556 w 2356224"/>
              <a:gd name="connsiteY37" fmla="*/ 20 h 33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56224" h="3326473">
                <a:moveTo>
                  <a:pt x="575556" y="20"/>
                </a:moveTo>
                <a:cubicBezTo>
                  <a:pt x="665943" y="812"/>
                  <a:pt x="741001" y="25458"/>
                  <a:pt x="803295" y="61423"/>
                </a:cubicBezTo>
                <a:cubicBezTo>
                  <a:pt x="869741" y="99785"/>
                  <a:pt x="893373" y="135578"/>
                  <a:pt x="910926" y="201083"/>
                </a:cubicBezTo>
                <a:cubicBezTo>
                  <a:pt x="1088327" y="967963"/>
                  <a:pt x="1088327" y="967963"/>
                  <a:pt x="1088327" y="967963"/>
                </a:cubicBezTo>
                <a:cubicBezTo>
                  <a:pt x="1412095" y="656543"/>
                  <a:pt x="1412095" y="656543"/>
                  <a:pt x="1412095" y="656543"/>
                </a:cubicBezTo>
                <a:cubicBezTo>
                  <a:pt x="1505433" y="533242"/>
                  <a:pt x="1590120" y="482467"/>
                  <a:pt x="1672238" y="474505"/>
                </a:cubicBezTo>
                <a:cubicBezTo>
                  <a:pt x="1754356" y="466543"/>
                  <a:pt x="1833903" y="501395"/>
                  <a:pt x="1903860" y="552859"/>
                </a:cubicBezTo>
                <a:cubicBezTo>
                  <a:pt x="2007040" y="623503"/>
                  <a:pt x="2080507" y="688067"/>
                  <a:pt x="2111160" y="750062"/>
                </a:cubicBezTo>
                <a:cubicBezTo>
                  <a:pt x="2141814" y="812057"/>
                  <a:pt x="2133164" y="884583"/>
                  <a:pt x="2075619" y="984252"/>
                </a:cubicBezTo>
                <a:cubicBezTo>
                  <a:pt x="2046846" y="1034086"/>
                  <a:pt x="2027665" y="1067309"/>
                  <a:pt x="2004973" y="1087431"/>
                </a:cubicBezTo>
                <a:cubicBezTo>
                  <a:pt x="1963099" y="1140776"/>
                  <a:pt x="1957019" y="1170488"/>
                  <a:pt x="1762382" y="1334974"/>
                </a:cubicBezTo>
                <a:cubicBezTo>
                  <a:pt x="1558154" y="1516072"/>
                  <a:pt x="1607048" y="1488929"/>
                  <a:pt x="1499669" y="1559826"/>
                </a:cubicBezTo>
                <a:cubicBezTo>
                  <a:pt x="2074054" y="1869294"/>
                  <a:pt x="2074054" y="1869294"/>
                  <a:pt x="2074054" y="1869294"/>
                </a:cubicBezTo>
                <a:cubicBezTo>
                  <a:pt x="2223559" y="1955609"/>
                  <a:pt x="2313637" y="2029764"/>
                  <a:pt x="2338210" y="2121471"/>
                </a:cubicBezTo>
                <a:cubicBezTo>
                  <a:pt x="2372374" y="2196567"/>
                  <a:pt x="2357643" y="2298805"/>
                  <a:pt x="2296588" y="2385373"/>
                </a:cubicBezTo>
                <a:cubicBezTo>
                  <a:pt x="2248634" y="2468430"/>
                  <a:pt x="2193659" y="2525286"/>
                  <a:pt x="2131664" y="2555939"/>
                </a:cubicBezTo>
                <a:cubicBezTo>
                  <a:pt x="2066158" y="2573491"/>
                  <a:pt x="1950817" y="2562272"/>
                  <a:pt x="1791722" y="2492568"/>
                </a:cubicBezTo>
                <a:cubicBezTo>
                  <a:pt x="1098485" y="2158780"/>
                  <a:pt x="1098485" y="2158780"/>
                  <a:pt x="1098485" y="2158780"/>
                </a:cubicBezTo>
                <a:cubicBezTo>
                  <a:pt x="1303719" y="2819911"/>
                  <a:pt x="1303719" y="2819911"/>
                  <a:pt x="1303719" y="2819911"/>
                </a:cubicBezTo>
                <a:cubicBezTo>
                  <a:pt x="1372046" y="2970102"/>
                  <a:pt x="1377437" y="3095033"/>
                  <a:pt x="1319892" y="3194702"/>
                </a:cubicBezTo>
                <a:cubicBezTo>
                  <a:pt x="1291120" y="3244536"/>
                  <a:pt x="1245736" y="3284780"/>
                  <a:pt x="1193331" y="3298821"/>
                </a:cubicBezTo>
                <a:cubicBezTo>
                  <a:pt x="1131336" y="3329475"/>
                  <a:pt x="1075421" y="3330416"/>
                  <a:pt x="1002894" y="3321766"/>
                </a:cubicBezTo>
                <a:cubicBezTo>
                  <a:pt x="989792" y="3325276"/>
                  <a:pt x="960080" y="3319196"/>
                  <a:pt x="930367" y="3313116"/>
                </a:cubicBezTo>
                <a:cubicBezTo>
                  <a:pt x="887553" y="3310547"/>
                  <a:pt x="844739" y="3307977"/>
                  <a:pt x="824617" y="3285285"/>
                </a:cubicBezTo>
                <a:cubicBezTo>
                  <a:pt x="778293" y="3269614"/>
                  <a:pt x="734538" y="3211130"/>
                  <a:pt x="696864" y="3122934"/>
                </a:cubicBezTo>
                <a:cubicBezTo>
                  <a:pt x="649599" y="3051349"/>
                  <a:pt x="587352" y="2871445"/>
                  <a:pt x="504043" y="2612935"/>
                </a:cubicBezTo>
                <a:cubicBezTo>
                  <a:pt x="448817" y="2459233"/>
                  <a:pt x="452076" y="2261777"/>
                  <a:pt x="448566" y="2248676"/>
                </a:cubicBezTo>
                <a:cubicBezTo>
                  <a:pt x="412772" y="2272308"/>
                  <a:pt x="295802" y="2359817"/>
                  <a:pt x="214625" y="2423693"/>
                </a:cubicBezTo>
                <a:cubicBezTo>
                  <a:pt x="185147" y="2431591"/>
                  <a:pt x="113956" y="2490159"/>
                  <a:pt x="12795" y="2554783"/>
                </a:cubicBezTo>
                <a:lnTo>
                  <a:pt x="0" y="2562293"/>
                </a:lnTo>
                <a:lnTo>
                  <a:pt x="0" y="874128"/>
                </a:lnTo>
                <a:lnTo>
                  <a:pt x="101241" y="918051"/>
                </a:lnTo>
                <a:cubicBezTo>
                  <a:pt x="329147" y="1016927"/>
                  <a:pt x="329147" y="1016927"/>
                  <a:pt x="329147" y="1016927"/>
                </a:cubicBezTo>
                <a:cubicBezTo>
                  <a:pt x="280941" y="889427"/>
                  <a:pt x="284452" y="902528"/>
                  <a:pt x="238817" y="732215"/>
                </a:cubicBezTo>
                <a:cubicBezTo>
                  <a:pt x="202772" y="545290"/>
                  <a:pt x="180769" y="410769"/>
                  <a:pt x="189419" y="338243"/>
                </a:cubicBezTo>
                <a:cubicBezTo>
                  <a:pt x="194559" y="252616"/>
                  <a:pt x="206720" y="193191"/>
                  <a:pt x="235492" y="143357"/>
                </a:cubicBezTo>
                <a:cubicBezTo>
                  <a:pt x="270345" y="63810"/>
                  <a:pt x="358543" y="26136"/>
                  <a:pt x="479964" y="7643"/>
                </a:cubicBezTo>
                <a:cubicBezTo>
                  <a:pt x="513595" y="2142"/>
                  <a:pt x="545427" y="-244"/>
                  <a:pt x="575556" y="2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Slika 10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3ECB6704-9C75-48B2-B04A-187F77B74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885895" y="4695178"/>
            <a:ext cx="1617896" cy="1143000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27A7271F-506D-4F73-B7A8-A845399C4B47}"/>
              </a:ext>
            </a:extLst>
          </p:cNvPr>
          <p:cNvSpPr txBox="1"/>
          <p:nvPr/>
        </p:nvSpPr>
        <p:spPr>
          <a:xfrm>
            <a:off x="5755318" y="5571848"/>
            <a:ext cx="3264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070C0"/>
                </a:solidFill>
              </a:rPr>
              <a:t>VRATI ME NAZAD</a:t>
            </a:r>
            <a:endParaRPr lang="hr-HR" sz="9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1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A174BE4E-3B60-4589-BBBA-5B2B34C489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344AA4C-E5F8-4DE4-B905-19F01CB1FA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stablo, na otvorenom, biljka&#10;&#10;Opis je automatski generiran">
            <a:extLst>
              <a:ext uri="{FF2B5EF4-FFF2-40B4-BE49-F238E27FC236}">
                <a16:creationId xmlns:a16="http://schemas.microsoft.com/office/drawing/2014/main" id="{AB055F97-1FB1-464A-9698-CC71B0ADF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9006" r="-1" b="32079"/>
          <a:stretch/>
        </p:blipFill>
        <p:spPr>
          <a:xfrm>
            <a:off x="551526" y="10"/>
            <a:ext cx="11640475" cy="6857990"/>
          </a:xfrm>
          <a:custGeom>
            <a:avLst/>
            <a:gdLst/>
            <a:ahLst/>
            <a:cxnLst/>
            <a:rect l="l" t="t" r="r" b="b"/>
            <a:pathLst>
              <a:path w="11640475" h="6858000">
                <a:moveTo>
                  <a:pt x="293138" y="0"/>
                </a:moveTo>
                <a:lnTo>
                  <a:pt x="11640475" y="0"/>
                </a:lnTo>
                <a:lnTo>
                  <a:pt x="11640475" y="6858000"/>
                </a:lnTo>
                <a:lnTo>
                  <a:pt x="1320153" y="6858000"/>
                </a:lnTo>
                <a:lnTo>
                  <a:pt x="1221041" y="6748776"/>
                </a:lnTo>
                <a:cubicBezTo>
                  <a:pt x="1161910" y="6675865"/>
                  <a:pt x="1107361" y="6599678"/>
                  <a:pt x="1058671" y="6519873"/>
                </a:cubicBezTo>
                <a:cubicBezTo>
                  <a:pt x="750674" y="5859587"/>
                  <a:pt x="475449" y="5321606"/>
                  <a:pt x="355288" y="4873160"/>
                </a:cubicBezTo>
                <a:cubicBezTo>
                  <a:pt x="49424" y="3731659"/>
                  <a:pt x="-68604" y="2801998"/>
                  <a:pt x="39037" y="1899259"/>
                </a:cubicBezTo>
                <a:cubicBezTo>
                  <a:pt x="152273" y="1404659"/>
                  <a:pt x="72136" y="825328"/>
                  <a:pt x="245957" y="158746"/>
                </a:cubicBezTo>
                <a:close/>
              </a:path>
            </a:pathLst>
          </a:custGeom>
          <a:effectLst>
            <a:outerShdw blurRad="50800" dir="5400000" algn="ctr" rotWithShape="0">
              <a:srgbClr val="000000">
                <a:alpha val="74000"/>
              </a:srgbClr>
            </a:outerShdw>
          </a:effec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C463928-4CC0-4927-BAC3-3FF719ABB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00211"/>
            <a:ext cx="2356224" cy="3326473"/>
          </a:xfrm>
          <a:custGeom>
            <a:avLst/>
            <a:gdLst>
              <a:gd name="connsiteX0" fmla="*/ 575556 w 2356224"/>
              <a:gd name="connsiteY0" fmla="*/ 20 h 3326473"/>
              <a:gd name="connsiteX1" fmla="*/ 803295 w 2356224"/>
              <a:gd name="connsiteY1" fmla="*/ 61423 h 3326473"/>
              <a:gd name="connsiteX2" fmla="*/ 910926 w 2356224"/>
              <a:gd name="connsiteY2" fmla="*/ 201083 h 3326473"/>
              <a:gd name="connsiteX3" fmla="*/ 1088327 w 2356224"/>
              <a:gd name="connsiteY3" fmla="*/ 967963 h 3326473"/>
              <a:gd name="connsiteX4" fmla="*/ 1412095 w 2356224"/>
              <a:gd name="connsiteY4" fmla="*/ 656543 h 3326473"/>
              <a:gd name="connsiteX5" fmla="*/ 1672238 w 2356224"/>
              <a:gd name="connsiteY5" fmla="*/ 474505 h 3326473"/>
              <a:gd name="connsiteX6" fmla="*/ 1903860 w 2356224"/>
              <a:gd name="connsiteY6" fmla="*/ 552859 h 3326473"/>
              <a:gd name="connsiteX7" fmla="*/ 2111160 w 2356224"/>
              <a:gd name="connsiteY7" fmla="*/ 750062 h 3326473"/>
              <a:gd name="connsiteX8" fmla="*/ 2075619 w 2356224"/>
              <a:gd name="connsiteY8" fmla="*/ 984252 h 3326473"/>
              <a:gd name="connsiteX9" fmla="*/ 2004973 w 2356224"/>
              <a:gd name="connsiteY9" fmla="*/ 1087431 h 3326473"/>
              <a:gd name="connsiteX10" fmla="*/ 1762382 w 2356224"/>
              <a:gd name="connsiteY10" fmla="*/ 1334974 h 3326473"/>
              <a:gd name="connsiteX11" fmla="*/ 1499669 w 2356224"/>
              <a:gd name="connsiteY11" fmla="*/ 1559826 h 3326473"/>
              <a:gd name="connsiteX12" fmla="*/ 2074054 w 2356224"/>
              <a:gd name="connsiteY12" fmla="*/ 1869294 h 3326473"/>
              <a:gd name="connsiteX13" fmla="*/ 2338210 w 2356224"/>
              <a:gd name="connsiteY13" fmla="*/ 2121471 h 3326473"/>
              <a:gd name="connsiteX14" fmla="*/ 2296588 w 2356224"/>
              <a:gd name="connsiteY14" fmla="*/ 2385373 h 3326473"/>
              <a:gd name="connsiteX15" fmla="*/ 2131664 w 2356224"/>
              <a:gd name="connsiteY15" fmla="*/ 2555939 h 3326473"/>
              <a:gd name="connsiteX16" fmla="*/ 1791722 w 2356224"/>
              <a:gd name="connsiteY16" fmla="*/ 2492568 h 3326473"/>
              <a:gd name="connsiteX17" fmla="*/ 1098485 w 2356224"/>
              <a:gd name="connsiteY17" fmla="*/ 2158780 h 3326473"/>
              <a:gd name="connsiteX18" fmla="*/ 1303719 w 2356224"/>
              <a:gd name="connsiteY18" fmla="*/ 2819911 h 3326473"/>
              <a:gd name="connsiteX19" fmla="*/ 1319892 w 2356224"/>
              <a:gd name="connsiteY19" fmla="*/ 3194702 h 3326473"/>
              <a:gd name="connsiteX20" fmla="*/ 1193331 w 2356224"/>
              <a:gd name="connsiteY20" fmla="*/ 3298821 h 3326473"/>
              <a:gd name="connsiteX21" fmla="*/ 1002894 w 2356224"/>
              <a:gd name="connsiteY21" fmla="*/ 3321766 h 3326473"/>
              <a:gd name="connsiteX22" fmla="*/ 930367 w 2356224"/>
              <a:gd name="connsiteY22" fmla="*/ 3313116 h 3326473"/>
              <a:gd name="connsiteX23" fmla="*/ 824617 w 2356224"/>
              <a:gd name="connsiteY23" fmla="*/ 3285285 h 3326473"/>
              <a:gd name="connsiteX24" fmla="*/ 696864 w 2356224"/>
              <a:gd name="connsiteY24" fmla="*/ 3122934 h 3326473"/>
              <a:gd name="connsiteX25" fmla="*/ 504043 w 2356224"/>
              <a:gd name="connsiteY25" fmla="*/ 2612935 h 3326473"/>
              <a:gd name="connsiteX26" fmla="*/ 448566 w 2356224"/>
              <a:gd name="connsiteY26" fmla="*/ 2248676 h 3326473"/>
              <a:gd name="connsiteX27" fmla="*/ 214625 w 2356224"/>
              <a:gd name="connsiteY27" fmla="*/ 2423693 h 3326473"/>
              <a:gd name="connsiteX28" fmla="*/ 12795 w 2356224"/>
              <a:gd name="connsiteY28" fmla="*/ 2554783 h 3326473"/>
              <a:gd name="connsiteX29" fmla="*/ 0 w 2356224"/>
              <a:gd name="connsiteY29" fmla="*/ 2562293 h 3326473"/>
              <a:gd name="connsiteX30" fmla="*/ 0 w 2356224"/>
              <a:gd name="connsiteY30" fmla="*/ 874128 h 3326473"/>
              <a:gd name="connsiteX31" fmla="*/ 101241 w 2356224"/>
              <a:gd name="connsiteY31" fmla="*/ 918051 h 3326473"/>
              <a:gd name="connsiteX32" fmla="*/ 329147 w 2356224"/>
              <a:gd name="connsiteY32" fmla="*/ 1016927 h 3326473"/>
              <a:gd name="connsiteX33" fmla="*/ 238817 w 2356224"/>
              <a:gd name="connsiteY33" fmla="*/ 732215 h 3326473"/>
              <a:gd name="connsiteX34" fmla="*/ 189419 w 2356224"/>
              <a:gd name="connsiteY34" fmla="*/ 338243 h 3326473"/>
              <a:gd name="connsiteX35" fmla="*/ 235492 w 2356224"/>
              <a:gd name="connsiteY35" fmla="*/ 143357 h 3326473"/>
              <a:gd name="connsiteX36" fmla="*/ 479964 w 2356224"/>
              <a:gd name="connsiteY36" fmla="*/ 7643 h 3326473"/>
              <a:gd name="connsiteX37" fmla="*/ 575556 w 2356224"/>
              <a:gd name="connsiteY37" fmla="*/ 20 h 33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56224" h="3326473">
                <a:moveTo>
                  <a:pt x="575556" y="20"/>
                </a:moveTo>
                <a:cubicBezTo>
                  <a:pt x="665943" y="812"/>
                  <a:pt x="741001" y="25458"/>
                  <a:pt x="803295" y="61423"/>
                </a:cubicBezTo>
                <a:cubicBezTo>
                  <a:pt x="869741" y="99785"/>
                  <a:pt x="893373" y="135578"/>
                  <a:pt x="910926" y="201083"/>
                </a:cubicBezTo>
                <a:cubicBezTo>
                  <a:pt x="1088327" y="967963"/>
                  <a:pt x="1088327" y="967963"/>
                  <a:pt x="1088327" y="967963"/>
                </a:cubicBezTo>
                <a:cubicBezTo>
                  <a:pt x="1412095" y="656543"/>
                  <a:pt x="1412095" y="656543"/>
                  <a:pt x="1412095" y="656543"/>
                </a:cubicBezTo>
                <a:cubicBezTo>
                  <a:pt x="1505433" y="533242"/>
                  <a:pt x="1590120" y="482467"/>
                  <a:pt x="1672238" y="474505"/>
                </a:cubicBezTo>
                <a:cubicBezTo>
                  <a:pt x="1754356" y="466543"/>
                  <a:pt x="1833903" y="501395"/>
                  <a:pt x="1903860" y="552859"/>
                </a:cubicBezTo>
                <a:cubicBezTo>
                  <a:pt x="2007040" y="623503"/>
                  <a:pt x="2080507" y="688067"/>
                  <a:pt x="2111160" y="750062"/>
                </a:cubicBezTo>
                <a:cubicBezTo>
                  <a:pt x="2141814" y="812057"/>
                  <a:pt x="2133164" y="884583"/>
                  <a:pt x="2075619" y="984252"/>
                </a:cubicBezTo>
                <a:cubicBezTo>
                  <a:pt x="2046846" y="1034086"/>
                  <a:pt x="2027665" y="1067309"/>
                  <a:pt x="2004973" y="1087431"/>
                </a:cubicBezTo>
                <a:cubicBezTo>
                  <a:pt x="1963099" y="1140776"/>
                  <a:pt x="1957019" y="1170488"/>
                  <a:pt x="1762382" y="1334974"/>
                </a:cubicBezTo>
                <a:cubicBezTo>
                  <a:pt x="1558154" y="1516072"/>
                  <a:pt x="1607048" y="1488929"/>
                  <a:pt x="1499669" y="1559826"/>
                </a:cubicBezTo>
                <a:cubicBezTo>
                  <a:pt x="2074054" y="1869294"/>
                  <a:pt x="2074054" y="1869294"/>
                  <a:pt x="2074054" y="1869294"/>
                </a:cubicBezTo>
                <a:cubicBezTo>
                  <a:pt x="2223559" y="1955609"/>
                  <a:pt x="2313637" y="2029764"/>
                  <a:pt x="2338210" y="2121471"/>
                </a:cubicBezTo>
                <a:cubicBezTo>
                  <a:pt x="2372374" y="2196567"/>
                  <a:pt x="2357643" y="2298805"/>
                  <a:pt x="2296588" y="2385373"/>
                </a:cubicBezTo>
                <a:cubicBezTo>
                  <a:pt x="2248634" y="2468430"/>
                  <a:pt x="2193659" y="2525286"/>
                  <a:pt x="2131664" y="2555939"/>
                </a:cubicBezTo>
                <a:cubicBezTo>
                  <a:pt x="2066158" y="2573491"/>
                  <a:pt x="1950817" y="2562272"/>
                  <a:pt x="1791722" y="2492568"/>
                </a:cubicBezTo>
                <a:cubicBezTo>
                  <a:pt x="1098485" y="2158780"/>
                  <a:pt x="1098485" y="2158780"/>
                  <a:pt x="1098485" y="2158780"/>
                </a:cubicBezTo>
                <a:cubicBezTo>
                  <a:pt x="1303719" y="2819911"/>
                  <a:pt x="1303719" y="2819911"/>
                  <a:pt x="1303719" y="2819911"/>
                </a:cubicBezTo>
                <a:cubicBezTo>
                  <a:pt x="1372046" y="2970102"/>
                  <a:pt x="1377437" y="3095033"/>
                  <a:pt x="1319892" y="3194702"/>
                </a:cubicBezTo>
                <a:cubicBezTo>
                  <a:pt x="1291120" y="3244536"/>
                  <a:pt x="1245736" y="3284780"/>
                  <a:pt x="1193331" y="3298821"/>
                </a:cubicBezTo>
                <a:cubicBezTo>
                  <a:pt x="1131336" y="3329475"/>
                  <a:pt x="1075421" y="3330416"/>
                  <a:pt x="1002894" y="3321766"/>
                </a:cubicBezTo>
                <a:cubicBezTo>
                  <a:pt x="989792" y="3325276"/>
                  <a:pt x="960080" y="3319196"/>
                  <a:pt x="930367" y="3313116"/>
                </a:cubicBezTo>
                <a:cubicBezTo>
                  <a:pt x="887553" y="3310547"/>
                  <a:pt x="844739" y="3307977"/>
                  <a:pt x="824617" y="3285285"/>
                </a:cubicBezTo>
                <a:cubicBezTo>
                  <a:pt x="778293" y="3269614"/>
                  <a:pt x="734538" y="3211130"/>
                  <a:pt x="696864" y="3122934"/>
                </a:cubicBezTo>
                <a:cubicBezTo>
                  <a:pt x="649599" y="3051349"/>
                  <a:pt x="587352" y="2871445"/>
                  <a:pt x="504043" y="2612935"/>
                </a:cubicBezTo>
                <a:cubicBezTo>
                  <a:pt x="448817" y="2459233"/>
                  <a:pt x="452076" y="2261777"/>
                  <a:pt x="448566" y="2248676"/>
                </a:cubicBezTo>
                <a:cubicBezTo>
                  <a:pt x="412772" y="2272308"/>
                  <a:pt x="295802" y="2359817"/>
                  <a:pt x="214625" y="2423693"/>
                </a:cubicBezTo>
                <a:cubicBezTo>
                  <a:pt x="185147" y="2431591"/>
                  <a:pt x="113956" y="2490159"/>
                  <a:pt x="12795" y="2554783"/>
                </a:cubicBezTo>
                <a:lnTo>
                  <a:pt x="0" y="2562293"/>
                </a:lnTo>
                <a:lnTo>
                  <a:pt x="0" y="874128"/>
                </a:lnTo>
                <a:lnTo>
                  <a:pt x="101241" y="918051"/>
                </a:lnTo>
                <a:cubicBezTo>
                  <a:pt x="329147" y="1016927"/>
                  <a:pt x="329147" y="1016927"/>
                  <a:pt x="329147" y="1016927"/>
                </a:cubicBezTo>
                <a:cubicBezTo>
                  <a:pt x="280941" y="889427"/>
                  <a:pt x="284452" y="902528"/>
                  <a:pt x="238817" y="732215"/>
                </a:cubicBezTo>
                <a:cubicBezTo>
                  <a:pt x="202772" y="545290"/>
                  <a:pt x="180769" y="410769"/>
                  <a:pt x="189419" y="338243"/>
                </a:cubicBezTo>
                <a:cubicBezTo>
                  <a:pt x="194559" y="252616"/>
                  <a:pt x="206720" y="193191"/>
                  <a:pt x="235492" y="143357"/>
                </a:cubicBezTo>
                <a:cubicBezTo>
                  <a:pt x="270345" y="63810"/>
                  <a:pt x="358543" y="26136"/>
                  <a:pt x="479964" y="7643"/>
                </a:cubicBezTo>
                <a:cubicBezTo>
                  <a:pt x="513595" y="2142"/>
                  <a:pt x="545427" y="-244"/>
                  <a:pt x="575556" y="2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72B9B75C-3B22-42C3-917A-5B4E992B0994}"/>
              </a:ext>
            </a:extLst>
          </p:cNvPr>
          <p:cNvSpPr txBox="1">
            <a:spLocks/>
          </p:cNvSpPr>
          <p:nvPr/>
        </p:nvSpPr>
        <p:spPr>
          <a:xfrm>
            <a:off x="9197264" y="272969"/>
            <a:ext cx="2734324" cy="262724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44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Koji francuski filozof autor je izreke: </a:t>
            </a:r>
          </a:p>
          <a:p>
            <a:r>
              <a:rPr lang="hr-HR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„Plodovi pripadaju svima, a Zemlja nije ničija.”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0EDEBDB-66BF-4F15-B97E-CF748AD38D8F}"/>
              </a:ext>
            </a:extLst>
          </p:cNvPr>
          <p:cNvSpPr txBox="1"/>
          <p:nvPr/>
        </p:nvSpPr>
        <p:spPr>
          <a:xfrm>
            <a:off x="5141557" y="3157411"/>
            <a:ext cx="1190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900" dirty="0"/>
          </a:p>
        </p:txBody>
      </p:sp>
      <p:pic>
        <p:nvPicPr>
          <p:cNvPr id="3" name="Slika 2" descr="Slika na kojoj se prikazuje tekst, muškarac, osoba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E3FC5531-1D34-4176-8173-88D11F793A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977378" y="857625"/>
            <a:ext cx="2206752" cy="3072384"/>
          </a:xfrm>
          <a:prstGeom prst="ellipse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1D781BE-41BF-4502-98F7-740D24DED639}"/>
              </a:ext>
            </a:extLst>
          </p:cNvPr>
          <p:cNvSpPr txBox="1"/>
          <p:nvPr/>
        </p:nvSpPr>
        <p:spPr>
          <a:xfrm>
            <a:off x="874002" y="3641196"/>
            <a:ext cx="4413504" cy="1341656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Jean-Jacques </a:t>
            </a:r>
          </a:p>
          <a:p>
            <a:pPr algn="ctr"/>
            <a:r>
              <a:rPr lang="hr-H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Rousseau</a:t>
            </a:r>
            <a:endParaRPr lang="hr-HR" sz="1100" b="1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0C5229B-1CC2-4504-B30D-20EDD6B2C80B}"/>
              </a:ext>
            </a:extLst>
          </p:cNvPr>
          <p:cNvSpPr txBox="1"/>
          <p:nvPr/>
        </p:nvSpPr>
        <p:spPr>
          <a:xfrm>
            <a:off x="4201657" y="5100518"/>
            <a:ext cx="2980899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Aristotel</a:t>
            </a:r>
            <a:endParaRPr lang="hr-HR" sz="1100" b="1" dirty="0"/>
          </a:p>
        </p:txBody>
      </p:sp>
      <p:pic>
        <p:nvPicPr>
          <p:cNvPr id="25" name="Slika 24">
            <a:hlinkClick r:id="rId7" action="ppaction://hlinksldjump"/>
            <a:extLst>
              <a:ext uri="{FF2B5EF4-FFF2-40B4-BE49-F238E27FC236}">
                <a16:creationId xmlns:a16="http://schemas.microsoft.com/office/drawing/2014/main" id="{87396318-0F0D-48B5-9559-4E8CC3901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7182556" y="2707688"/>
            <a:ext cx="2747436" cy="3097427"/>
          </a:xfrm>
          <a:prstGeom prst="ellipse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B7E56D4B-520A-48E1-BB78-98B36524EAF1}"/>
              </a:ext>
            </a:extLst>
          </p:cNvPr>
          <p:cNvSpPr txBox="1"/>
          <p:nvPr/>
        </p:nvSpPr>
        <p:spPr>
          <a:xfrm>
            <a:off x="7718537" y="5764462"/>
            <a:ext cx="1894905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Platon</a:t>
            </a:r>
            <a:endParaRPr lang="hr-HR" sz="11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578F127-9605-4099-AD3C-519183471B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4535785" y="2102619"/>
            <a:ext cx="2148393" cy="29390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26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44238B-EBBB-42C7-8436-F3AD28457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bjekt na otvorenom&#10;&#10;Opis je automatski generiran">
            <a:extLst>
              <a:ext uri="{FF2B5EF4-FFF2-40B4-BE49-F238E27FC236}">
                <a16:creationId xmlns:a16="http://schemas.microsoft.com/office/drawing/2014/main" id="{181A643C-8C59-41FA-BDBE-877C1AFDF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8166" b="9417"/>
          <a:stretch/>
        </p:blipFill>
        <p:spPr>
          <a:xfrm>
            <a:off x="20" y="23247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063E43-006A-4DF0-8B52-F1C013C295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636446"/>
          </a:xfrm>
          <a:custGeom>
            <a:avLst/>
            <a:gdLst>
              <a:gd name="connsiteX0" fmla="*/ 0 w 12192000"/>
              <a:gd name="connsiteY0" fmla="*/ 0 h 2636446"/>
              <a:gd name="connsiteX1" fmla="*/ 12192000 w 12192000"/>
              <a:gd name="connsiteY1" fmla="*/ 0 h 2636446"/>
              <a:gd name="connsiteX2" fmla="*/ 12192000 w 12192000"/>
              <a:gd name="connsiteY2" fmla="*/ 2636446 h 2636446"/>
              <a:gd name="connsiteX3" fmla="*/ 12161959 w 12192000"/>
              <a:gd name="connsiteY3" fmla="*/ 2636321 h 2636446"/>
              <a:gd name="connsiteX4" fmla="*/ 9082970 w 12192000"/>
              <a:gd name="connsiteY4" fmla="*/ 2558342 h 2636446"/>
              <a:gd name="connsiteX5" fmla="*/ 6291262 w 12192000"/>
              <a:gd name="connsiteY5" fmla="*/ 2621139 h 2636446"/>
              <a:gd name="connsiteX6" fmla="*/ 3687760 w 12192000"/>
              <a:gd name="connsiteY6" fmla="*/ 2574042 h 2636446"/>
              <a:gd name="connsiteX7" fmla="*/ 59426 w 12192000"/>
              <a:gd name="connsiteY7" fmla="*/ 2597360 h 2636446"/>
              <a:gd name="connsiteX8" fmla="*/ 0 w 12192000"/>
              <a:gd name="connsiteY8" fmla="*/ 2594824 h 26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636446">
                <a:moveTo>
                  <a:pt x="0" y="0"/>
                </a:moveTo>
                <a:lnTo>
                  <a:pt x="12192000" y="0"/>
                </a:lnTo>
                <a:lnTo>
                  <a:pt x="12192000" y="2636446"/>
                </a:lnTo>
                <a:lnTo>
                  <a:pt x="12161959" y="2636321"/>
                </a:lnTo>
                <a:cubicBezTo>
                  <a:pt x="11727949" y="2634079"/>
                  <a:pt x="10586650" y="2622120"/>
                  <a:pt x="9082970" y="2558342"/>
                </a:cubicBezTo>
                <a:cubicBezTo>
                  <a:pt x="8220364" y="2511245"/>
                  <a:pt x="7247971" y="2621139"/>
                  <a:pt x="6291262" y="2621139"/>
                </a:cubicBezTo>
                <a:cubicBezTo>
                  <a:pt x="5632546" y="2621139"/>
                  <a:pt x="4315111" y="2574042"/>
                  <a:pt x="3687760" y="2574042"/>
                </a:cubicBezTo>
                <a:cubicBezTo>
                  <a:pt x="1699845" y="2574042"/>
                  <a:pt x="633411" y="2615497"/>
                  <a:pt x="59426" y="2597360"/>
                </a:cubicBezTo>
                <a:lnTo>
                  <a:pt x="0" y="2594824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4A66B77-BD13-4462-9D27-6790FF8F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35" y="438831"/>
            <a:ext cx="10898976" cy="146412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pc="-100" dirty="0"/>
              <a:t>„</a:t>
            </a:r>
            <a:r>
              <a:rPr lang="hr-HR" b="0" i="0" dirty="0">
                <a:effectLst/>
              </a:rPr>
              <a:t>Nema stvari koja bi bila tako vrijedna poučavanja kao priroda.</a:t>
            </a:r>
            <a:r>
              <a:rPr lang="hr-HR" dirty="0"/>
              <a:t>” </a:t>
            </a:r>
            <a:r>
              <a:rPr lang="hr-HR" sz="4000" dirty="0"/>
              <a:t/>
            </a:r>
            <a:br>
              <a:rPr lang="hr-HR" sz="4000" dirty="0"/>
            </a:br>
            <a:r>
              <a:rPr lang="hr-HR" sz="4000" dirty="0"/>
              <a:t>Ovo je izrekao vizionar, znanstvenik, izumitelj, elektrotehničar…</a:t>
            </a:r>
            <a:endParaRPr lang="en-US" sz="2800" spc="-1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372028A-F4BA-46AA-BB92-FC98141C4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1608" y="671426"/>
            <a:ext cx="2180393" cy="2972339"/>
          </a:xfrm>
          <a:custGeom>
            <a:avLst/>
            <a:gdLst>
              <a:gd name="connsiteX0" fmla="*/ 1400088 w 2180393"/>
              <a:gd name="connsiteY0" fmla="*/ 850 h 2972339"/>
              <a:gd name="connsiteX1" fmla="*/ 1564820 w 2180393"/>
              <a:gd name="connsiteY1" fmla="*/ 140951 h 2972339"/>
              <a:gd name="connsiteX2" fmla="*/ 1610980 w 2180393"/>
              <a:gd name="connsiteY2" fmla="*/ 245364 h 2972339"/>
              <a:gd name="connsiteX3" fmla="*/ 1686609 w 2180393"/>
              <a:gd name="connsiteY3" fmla="*/ 552617 h 2972339"/>
              <a:gd name="connsiteX4" fmla="*/ 1734955 w 2180393"/>
              <a:gd name="connsiteY4" fmla="*/ 864590 h 2972339"/>
              <a:gd name="connsiteX5" fmla="*/ 2125123 w 2180393"/>
              <a:gd name="connsiteY5" fmla="*/ 639922 h 2972339"/>
              <a:gd name="connsiteX6" fmla="*/ 2180393 w 2180393"/>
              <a:gd name="connsiteY6" fmla="*/ 608096 h 2972339"/>
              <a:gd name="connsiteX7" fmla="*/ 2180393 w 2180393"/>
              <a:gd name="connsiteY7" fmla="*/ 1353285 h 2972339"/>
              <a:gd name="connsiteX8" fmla="*/ 2151774 w 2180393"/>
              <a:gd name="connsiteY8" fmla="*/ 1371544 h 2972339"/>
              <a:gd name="connsiteX9" fmla="*/ 2007201 w 2180393"/>
              <a:gd name="connsiteY9" fmla="*/ 1463785 h 2972339"/>
              <a:gd name="connsiteX10" fmla="*/ 2114902 w 2180393"/>
              <a:gd name="connsiteY10" fmla="*/ 1491649 h 2972339"/>
              <a:gd name="connsiteX11" fmla="*/ 2180393 w 2180393"/>
              <a:gd name="connsiteY11" fmla="*/ 1508592 h 2972339"/>
              <a:gd name="connsiteX12" fmla="*/ 2180393 w 2180393"/>
              <a:gd name="connsiteY12" fmla="*/ 2169111 h 2972339"/>
              <a:gd name="connsiteX13" fmla="*/ 2074192 w 2180393"/>
              <a:gd name="connsiteY13" fmla="*/ 2143448 h 2972339"/>
              <a:gd name="connsiteX14" fmla="*/ 1764757 w 2180393"/>
              <a:gd name="connsiteY14" fmla="*/ 2011520 h 2972339"/>
              <a:gd name="connsiteX15" fmla="*/ 1788238 w 2180393"/>
              <a:gd name="connsiteY15" fmla="*/ 2277215 h 2972339"/>
              <a:gd name="connsiteX16" fmla="*/ 1790306 w 2180393"/>
              <a:gd name="connsiteY16" fmla="*/ 2614053 h 2972339"/>
              <a:gd name="connsiteX17" fmla="*/ 1729637 w 2180393"/>
              <a:gd name="connsiteY17" fmla="*/ 2815626 h 2972339"/>
              <a:gd name="connsiteX18" fmla="*/ 1622806 w 2180393"/>
              <a:gd name="connsiteY18" fmla="*/ 2912786 h 2972339"/>
              <a:gd name="connsiteX19" fmla="*/ 1424688 w 2180393"/>
              <a:gd name="connsiteY19" fmla="*/ 2969538 h 2972339"/>
              <a:gd name="connsiteX20" fmla="*/ 1130679 w 2180393"/>
              <a:gd name="connsiteY20" fmla="*/ 2829322 h 2972339"/>
              <a:gd name="connsiteX21" fmla="*/ 1082217 w 2180393"/>
              <a:gd name="connsiteY21" fmla="*/ 2646628 h 2972339"/>
              <a:gd name="connsiteX22" fmla="*/ 1096958 w 2180393"/>
              <a:gd name="connsiteY22" fmla="*/ 2082085 h 2972339"/>
              <a:gd name="connsiteX23" fmla="*/ 801449 w 2180393"/>
              <a:gd name="connsiteY23" fmla="*/ 2290564 h 2972339"/>
              <a:gd name="connsiteX24" fmla="*/ 724319 w 2180393"/>
              <a:gd name="connsiteY24" fmla="*/ 2332006 h 2972339"/>
              <a:gd name="connsiteX25" fmla="*/ 674473 w 2180393"/>
              <a:gd name="connsiteY25" fmla="*/ 2368729 h 2972339"/>
              <a:gd name="connsiteX26" fmla="*/ 409932 w 2180393"/>
              <a:gd name="connsiteY26" fmla="*/ 2431353 h 2972339"/>
              <a:gd name="connsiteX27" fmla="*/ 260626 w 2180393"/>
              <a:gd name="connsiteY27" fmla="*/ 2282964 h 2972339"/>
              <a:gd name="connsiteX28" fmla="*/ 210896 w 2180393"/>
              <a:gd name="connsiteY28" fmla="*/ 2190408 h 2972339"/>
              <a:gd name="connsiteX29" fmla="*/ 186148 w 2180393"/>
              <a:gd name="connsiteY29" fmla="*/ 2014851 h 2972339"/>
              <a:gd name="connsiteX30" fmla="*/ 309671 w 2180393"/>
              <a:gd name="connsiteY30" fmla="*/ 1819265 h 2972339"/>
              <a:gd name="connsiteX31" fmla="*/ 751151 w 2180393"/>
              <a:gd name="connsiteY31" fmla="*/ 1512475 h 2972339"/>
              <a:gd name="connsiteX32" fmla="*/ 486727 w 2180393"/>
              <a:gd name="connsiteY32" fmla="*/ 1445820 h 2972339"/>
              <a:gd name="connsiteX33" fmla="*/ 157147 w 2180393"/>
              <a:gd name="connsiteY33" fmla="*/ 1294897 h 2972339"/>
              <a:gd name="connsiteX34" fmla="*/ 27986 w 2180393"/>
              <a:gd name="connsiteY34" fmla="*/ 1165503 h 2972339"/>
              <a:gd name="connsiteX35" fmla="*/ 40076 w 2180393"/>
              <a:gd name="connsiteY35" fmla="*/ 910514 h 2972339"/>
              <a:gd name="connsiteX36" fmla="*/ 237161 w 2180393"/>
              <a:gd name="connsiteY36" fmla="*/ 685343 h 2972339"/>
              <a:gd name="connsiteX37" fmla="*/ 397290 w 2180393"/>
              <a:gd name="connsiteY37" fmla="*/ 668881 h 2972339"/>
              <a:gd name="connsiteX38" fmla="*/ 1077863 w 2180393"/>
              <a:gd name="connsiteY38" fmla="*/ 899583 h 2972339"/>
              <a:gd name="connsiteX39" fmla="*/ 991644 w 2180393"/>
              <a:gd name="connsiteY39" fmla="*/ 498623 h 2972339"/>
              <a:gd name="connsiteX40" fmla="*/ 975301 w 2180393"/>
              <a:gd name="connsiteY40" fmla="*/ 209214 h 2972339"/>
              <a:gd name="connsiteX41" fmla="*/ 1147404 w 2180393"/>
              <a:gd name="connsiteY41" fmla="*/ 67043 h 2972339"/>
              <a:gd name="connsiteX42" fmla="*/ 1400088 w 2180393"/>
              <a:gd name="connsiteY42" fmla="*/ 850 h 29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0393" h="2972339">
                <a:moveTo>
                  <a:pt x="1400088" y="850"/>
                </a:moveTo>
                <a:cubicBezTo>
                  <a:pt x="1462942" y="6837"/>
                  <a:pt x="1515090" y="48395"/>
                  <a:pt x="1564820" y="140951"/>
                </a:cubicBezTo>
                <a:cubicBezTo>
                  <a:pt x="1589684" y="187229"/>
                  <a:pt x="1606261" y="218081"/>
                  <a:pt x="1610980" y="245364"/>
                </a:cubicBezTo>
                <a:cubicBezTo>
                  <a:pt x="1632277" y="303499"/>
                  <a:pt x="1652422" y="322494"/>
                  <a:pt x="1686609" y="552617"/>
                </a:cubicBezTo>
                <a:cubicBezTo>
                  <a:pt x="1729085" y="798166"/>
                  <a:pt x="1731503" y="747168"/>
                  <a:pt x="1734955" y="864590"/>
                </a:cubicBezTo>
                <a:cubicBezTo>
                  <a:pt x="1928527" y="753127"/>
                  <a:pt x="2049509" y="683462"/>
                  <a:pt x="2125123" y="639922"/>
                </a:cubicBezTo>
                <a:lnTo>
                  <a:pt x="2180393" y="608096"/>
                </a:lnTo>
                <a:lnTo>
                  <a:pt x="2180393" y="1353285"/>
                </a:lnTo>
                <a:lnTo>
                  <a:pt x="2151774" y="1371544"/>
                </a:lnTo>
                <a:cubicBezTo>
                  <a:pt x="2007201" y="1463785"/>
                  <a:pt x="2007201" y="1463785"/>
                  <a:pt x="2007201" y="1463785"/>
                </a:cubicBezTo>
                <a:cubicBezTo>
                  <a:pt x="2045442" y="1473678"/>
                  <a:pt x="2081292" y="1482953"/>
                  <a:pt x="2114902" y="1491649"/>
                </a:cubicBezTo>
                <a:lnTo>
                  <a:pt x="2180393" y="1508592"/>
                </a:lnTo>
                <a:lnTo>
                  <a:pt x="2180393" y="2169111"/>
                </a:lnTo>
                <a:lnTo>
                  <a:pt x="2074192" y="2143448"/>
                </a:lnTo>
                <a:cubicBezTo>
                  <a:pt x="1928338" y="2112480"/>
                  <a:pt x="1776614" y="2015089"/>
                  <a:pt x="1764757" y="2011520"/>
                </a:cubicBezTo>
                <a:cubicBezTo>
                  <a:pt x="1765908" y="2050661"/>
                  <a:pt x="1777648" y="2183508"/>
                  <a:pt x="1788238" y="2277215"/>
                </a:cubicBezTo>
                <a:cubicBezTo>
                  <a:pt x="1777531" y="2312786"/>
                  <a:pt x="1801129" y="2449203"/>
                  <a:pt x="1790306" y="2614053"/>
                </a:cubicBezTo>
                <a:cubicBezTo>
                  <a:pt x="1783052" y="2767046"/>
                  <a:pt x="1758187" y="2720768"/>
                  <a:pt x="1729637" y="2815626"/>
                </a:cubicBezTo>
                <a:cubicBezTo>
                  <a:pt x="1718930" y="2851197"/>
                  <a:pt x="1684510" y="2879632"/>
                  <a:pt x="1622806" y="2912786"/>
                </a:cubicBezTo>
                <a:cubicBezTo>
                  <a:pt x="1557534" y="2957797"/>
                  <a:pt x="1491111" y="2963668"/>
                  <a:pt x="1424688" y="2969538"/>
                </a:cubicBezTo>
                <a:cubicBezTo>
                  <a:pt x="1303699" y="2984849"/>
                  <a:pt x="1188697" y="2937304"/>
                  <a:pt x="1130679" y="2829322"/>
                </a:cubicBezTo>
                <a:cubicBezTo>
                  <a:pt x="1105814" y="2783044"/>
                  <a:pt x="1096375" y="2728478"/>
                  <a:pt x="1082217" y="2646628"/>
                </a:cubicBezTo>
                <a:cubicBezTo>
                  <a:pt x="1124008" y="2335922"/>
                  <a:pt x="1108582" y="2344211"/>
                  <a:pt x="1096958" y="2082085"/>
                </a:cubicBezTo>
                <a:cubicBezTo>
                  <a:pt x="801449" y="2290564"/>
                  <a:pt x="801449" y="2290564"/>
                  <a:pt x="801449" y="2290564"/>
                </a:cubicBezTo>
                <a:cubicBezTo>
                  <a:pt x="774166" y="2295284"/>
                  <a:pt x="743314" y="2311861"/>
                  <a:pt x="724319" y="2332006"/>
                </a:cubicBezTo>
                <a:cubicBezTo>
                  <a:pt x="708893" y="2340295"/>
                  <a:pt x="689899" y="2360441"/>
                  <a:pt x="674473" y="2368729"/>
                </a:cubicBezTo>
                <a:cubicBezTo>
                  <a:pt x="551066" y="2435037"/>
                  <a:pt x="469217" y="2449196"/>
                  <a:pt x="409932" y="2431353"/>
                </a:cubicBezTo>
                <a:cubicBezTo>
                  <a:pt x="354215" y="2401652"/>
                  <a:pt x="302067" y="2360094"/>
                  <a:pt x="260626" y="2282964"/>
                </a:cubicBezTo>
                <a:cubicBezTo>
                  <a:pt x="264195" y="2271106"/>
                  <a:pt x="244049" y="2252112"/>
                  <a:pt x="210896" y="2190408"/>
                </a:cubicBezTo>
                <a:cubicBezTo>
                  <a:pt x="186031" y="2144130"/>
                  <a:pt x="176592" y="2089563"/>
                  <a:pt x="186148" y="2014851"/>
                </a:cubicBezTo>
                <a:cubicBezTo>
                  <a:pt x="195703" y="1940139"/>
                  <a:pt x="240830" y="1876133"/>
                  <a:pt x="309671" y="1819265"/>
                </a:cubicBezTo>
                <a:cubicBezTo>
                  <a:pt x="751151" y="1512475"/>
                  <a:pt x="751151" y="1512475"/>
                  <a:pt x="751151" y="1512475"/>
                </a:cubicBezTo>
                <a:cubicBezTo>
                  <a:pt x="629012" y="1488645"/>
                  <a:pt x="640869" y="1492213"/>
                  <a:pt x="486727" y="1445820"/>
                </a:cubicBezTo>
                <a:cubicBezTo>
                  <a:pt x="324296" y="1384000"/>
                  <a:pt x="209294" y="1336455"/>
                  <a:pt x="157147" y="1294897"/>
                </a:cubicBezTo>
                <a:cubicBezTo>
                  <a:pt x="93142" y="1249770"/>
                  <a:pt x="52851" y="1211781"/>
                  <a:pt x="27986" y="1165503"/>
                </a:cubicBezTo>
                <a:cubicBezTo>
                  <a:pt x="-17024" y="1100230"/>
                  <a:pt x="-3900" y="1013661"/>
                  <a:pt x="40076" y="910514"/>
                </a:cubicBezTo>
                <a:cubicBezTo>
                  <a:pt x="87621" y="795511"/>
                  <a:pt x="160031" y="726785"/>
                  <a:pt x="237161" y="685343"/>
                </a:cubicBezTo>
                <a:cubicBezTo>
                  <a:pt x="298864" y="652189"/>
                  <a:pt x="338004" y="651038"/>
                  <a:pt x="397290" y="668881"/>
                </a:cubicBezTo>
                <a:cubicBezTo>
                  <a:pt x="1077863" y="899583"/>
                  <a:pt x="1077863" y="899583"/>
                  <a:pt x="1077863" y="899583"/>
                </a:cubicBezTo>
                <a:cubicBezTo>
                  <a:pt x="991644" y="498623"/>
                  <a:pt x="991644" y="498623"/>
                  <a:pt x="991644" y="498623"/>
                </a:cubicBezTo>
                <a:cubicBezTo>
                  <a:pt x="940764" y="366927"/>
                  <a:pt x="942031" y="276789"/>
                  <a:pt x="975301" y="209214"/>
                </a:cubicBezTo>
                <a:cubicBezTo>
                  <a:pt x="1008571" y="141639"/>
                  <a:pt x="1073843" y="96628"/>
                  <a:pt x="1147404" y="67043"/>
                </a:cubicBezTo>
                <a:cubicBezTo>
                  <a:pt x="1251816" y="20880"/>
                  <a:pt x="1337234" y="-5136"/>
                  <a:pt x="1400088" y="850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220652BF-80EC-43A4-B6F5-32C9A1C83914}"/>
              </a:ext>
            </a:extLst>
          </p:cNvPr>
          <p:cNvSpPr txBox="1"/>
          <p:nvPr/>
        </p:nvSpPr>
        <p:spPr>
          <a:xfrm>
            <a:off x="-420388" y="5830773"/>
            <a:ext cx="4413504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Nikola Tesla</a:t>
            </a:r>
            <a:endParaRPr lang="hr-HR" sz="1100" b="1" dirty="0">
              <a:solidFill>
                <a:srgbClr val="0070C0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B4333926-59B0-4AB4-8109-CB41B9708798}"/>
              </a:ext>
            </a:extLst>
          </p:cNvPr>
          <p:cNvSpPr txBox="1"/>
          <p:nvPr/>
        </p:nvSpPr>
        <p:spPr>
          <a:xfrm>
            <a:off x="3167701" y="5854020"/>
            <a:ext cx="4413504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Albert Einstein</a:t>
            </a:r>
            <a:endParaRPr lang="hr-HR" sz="1100" b="1" dirty="0">
              <a:solidFill>
                <a:srgbClr val="0070C0"/>
              </a:solidFill>
            </a:endParaRP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E5916CA-5697-471E-B22F-C794D520C793}"/>
              </a:ext>
            </a:extLst>
          </p:cNvPr>
          <p:cNvSpPr txBox="1"/>
          <p:nvPr/>
        </p:nvSpPr>
        <p:spPr>
          <a:xfrm>
            <a:off x="7241007" y="5888496"/>
            <a:ext cx="4413504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Faust Vrančić</a:t>
            </a:r>
            <a:endParaRPr lang="hr-HR" sz="1100" b="1" dirty="0">
              <a:solidFill>
                <a:srgbClr val="0070C0"/>
              </a:solidFill>
            </a:endParaRPr>
          </a:p>
        </p:txBody>
      </p:sp>
      <p:pic>
        <p:nvPicPr>
          <p:cNvPr id="4" name="Slika 3" descr="Slika na kojoj se prikazuje Ljudsko lice, osoba, odijevanje, portret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F0AE4244-0BB2-4C3B-9DAE-67E194D1A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5968" y="2328318"/>
            <a:ext cx="2585061" cy="3378205"/>
          </a:xfrm>
          <a:prstGeom prst="rect">
            <a:avLst/>
          </a:prstGeom>
        </p:spPr>
      </p:pic>
      <p:pic>
        <p:nvPicPr>
          <p:cNvPr id="9" name="Slika 8" descr="Slika na kojoj se prikazuje Ljudsko lice, portret, crno-bijelo, osoba&#10;&#10;Opis je automatski generiran">
            <a:extLst>
              <a:ext uri="{FF2B5EF4-FFF2-40B4-BE49-F238E27FC236}">
                <a16:creationId xmlns:a16="http://schemas.microsoft.com/office/drawing/2014/main" id="{A5E09D9F-FC2B-4D0F-8BE4-56438A2C94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994829" y="1877686"/>
            <a:ext cx="2759249" cy="3678716"/>
          </a:xfrm>
          <a:prstGeom prst="rect">
            <a:avLst/>
          </a:prstGeom>
        </p:spPr>
      </p:pic>
      <p:pic>
        <p:nvPicPr>
          <p:cNvPr id="23" name="Slika 22" descr="Slika na kojoj se prikazuje čovjek, portret, tekst, skeč&#10;&#10;Opis je automatski generiran">
            <a:extLst>
              <a:ext uri="{FF2B5EF4-FFF2-40B4-BE49-F238E27FC236}">
                <a16:creationId xmlns:a16="http://schemas.microsoft.com/office/drawing/2014/main" id="{1F5FA7C8-0659-4444-8EB4-E7CA0E74D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7467878" y="2990880"/>
            <a:ext cx="3873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1C197D2-1A99-4F5F-A613-B2029B709C5C}"/>
              </a:ext>
            </a:extLst>
          </p:cNvPr>
          <p:cNvSpPr txBox="1"/>
          <p:nvPr/>
        </p:nvSpPr>
        <p:spPr>
          <a:xfrm>
            <a:off x="383447" y="86361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r-HR" sz="3200" b="0" i="0" dirty="0">
                <a:effectLst/>
                <a:latin typeface="Roboto" panose="02000000000000000000" pitchFamily="2" charset="0"/>
              </a:rPr>
              <a:t>“</a:t>
            </a:r>
            <a:r>
              <a:rPr lang="hr-HR" sz="3200" b="0" dirty="0">
                <a:effectLst/>
                <a:latin typeface="+mj-lt"/>
              </a:rPr>
              <a:t>Jedan dodir prirode cijeli svijet učini rođacima.” Rekao je ovo najpoznatiji engleski književnik, autor drame </a:t>
            </a:r>
            <a:r>
              <a:rPr lang="hr-HR" sz="3200" b="0" i="1" dirty="0">
                <a:effectLst/>
                <a:latin typeface="+mj-lt"/>
              </a:rPr>
              <a:t>Romeo i Julija</a:t>
            </a:r>
            <a:r>
              <a:rPr lang="hr-HR" sz="3200" b="0" dirty="0">
                <a:effectLst/>
                <a:latin typeface="+mj-lt"/>
              </a:rPr>
              <a:t>. 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 descr="Slika na kojoj se prikazuje trava, stablo, na otvorenom, nebo&#10;&#10;Opis je automatski generiran">
            <a:extLst>
              <a:ext uri="{FF2B5EF4-FFF2-40B4-BE49-F238E27FC236}">
                <a16:creationId xmlns:a16="http://schemas.microsoft.com/office/drawing/2014/main" id="{BD1B3DD0-B845-479F-BF27-9BCEBD85A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0322" r="14766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67DC565D-D9E9-4171-93C9-6E9AD7D0CAC0}"/>
              </a:ext>
            </a:extLst>
          </p:cNvPr>
          <p:cNvSpPr txBox="1"/>
          <p:nvPr/>
        </p:nvSpPr>
        <p:spPr>
          <a:xfrm>
            <a:off x="3889248" y="5979179"/>
            <a:ext cx="4413504" cy="35705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1050" b="1" dirty="0">
              <a:solidFill>
                <a:srgbClr val="00B050"/>
              </a:solidFill>
            </a:endParaRPr>
          </a:p>
        </p:txBody>
      </p:sp>
      <p:pic>
        <p:nvPicPr>
          <p:cNvPr id="7" name="Slika 6" descr="Slika na kojoj se prikazuje Ljudsko lice, skeč, čovjek, portret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A615A645-27C2-43A1-931A-0888B69D7F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25454" y="1752073"/>
            <a:ext cx="2686421" cy="2686421"/>
          </a:xfrm>
          <a:prstGeom prst="ellipse">
            <a:avLst/>
          </a:prstGeom>
        </p:spPr>
      </p:pic>
      <p:pic>
        <p:nvPicPr>
          <p:cNvPr id="11" name="Slika 10" descr="Slika na kojoj se prikazuje Ljudsko lice, osoba, odijevanje, portret&#10;&#10;Opis je automatski generiran">
            <a:extLst>
              <a:ext uri="{FF2B5EF4-FFF2-40B4-BE49-F238E27FC236}">
                <a16:creationId xmlns:a16="http://schemas.microsoft.com/office/drawing/2014/main" id="{7902372B-E8CC-489A-8801-D1635D5723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3325494" y="1837228"/>
            <a:ext cx="3203571" cy="2479428"/>
          </a:xfrm>
          <a:prstGeom prst="ellipse">
            <a:avLst/>
          </a:prstGeom>
        </p:spPr>
      </p:pic>
      <p:pic>
        <p:nvPicPr>
          <p:cNvPr id="14" name="Slika 13" descr="Slika na kojoj se prikazuje Ljudska brada, portret, Ljudsko lice, čovjek&#10;&#10;Opis je automatski generiran">
            <a:extLst>
              <a:ext uri="{FF2B5EF4-FFF2-40B4-BE49-F238E27FC236}">
                <a16:creationId xmlns:a16="http://schemas.microsoft.com/office/drawing/2014/main" id="{DAC99DC6-A76D-4E1A-86AF-1FEEE3551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568664" y="4296752"/>
            <a:ext cx="3625744" cy="2039481"/>
          </a:xfrm>
          <a:prstGeom prst="ellipse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D4DAC177-4437-4534-9D84-B1CAA4B499FA}"/>
              </a:ext>
            </a:extLst>
          </p:cNvPr>
          <p:cNvSpPr txBox="1"/>
          <p:nvPr/>
        </p:nvSpPr>
        <p:spPr>
          <a:xfrm>
            <a:off x="-638090" y="4023213"/>
            <a:ext cx="4413504" cy="1341656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William Shakespeare</a:t>
            </a:r>
            <a:endParaRPr lang="hr-HR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5C3CDEC5-2BA8-494F-BAD0-89C928B71171}"/>
              </a:ext>
            </a:extLst>
          </p:cNvPr>
          <p:cNvSpPr txBox="1"/>
          <p:nvPr/>
        </p:nvSpPr>
        <p:spPr>
          <a:xfrm>
            <a:off x="2720528" y="3963630"/>
            <a:ext cx="4413504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Roald</a:t>
            </a:r>
            <a:r>
              <a:rPr lang="hr-HR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Dahl</a:t>
            </a:r>
            <a:endParaRPr lang="hr-HR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F5EA6A7F-B651-4E02-9AE7-09C905CD44F2}"/>
              </a:ext>
            </a:extLst>
          </p:cNvPr>
          <p:cNvSpPr txBox="1"/>
          <p:nvPr/>
        </p:nvSpPr>
        <p:spPr>
          <a:xfrm>
            <a:off x="1118742" y="6015263"/>
            <a:ext cx="4413504" cy="735747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Jules Verne</a:t>
            </a:r>
            <a:endParaRPr lang="hr-HR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04A63C-988E-4CDA-93A4-2FE95EAD4E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F244BA-9ADF-4F8B-8A82-0BCFD736C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priroda, zalazak&#10;&#10;Opis je automatski generiran">
            <a:extLst>
              <a:ext uri="{FF2B5EF4-FFF2-40B4-BE49-F238E27FC236}">
                <a16:creationId xmlns:a16="http://schemas.microsoft.com/office/drawing/2014/main" id="{9A15FB65-0E76-463D-9F6C-64D02964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889"/>
          <a:stretch/>
        </p:blipFill>
        <p:spPr>
          <a:xfrm>
            <a:off x="0" y="-5572"/>
            <a:ext cx="11717872" cy="6857990"/>
          </a:xfrm>
          <a:custGeom>
            <a:avLst/>
            <a:gdLst/>
            <a:ahLst/>
            <a:cxnLst/>
            <a:rect l="l" t="t" r="r" b="b"/>
            <a:pathLst>
              <a:path w="11717892" h="6858000">
                <a:moveTo>
                  <a:pt x="0" y="0"/>
                </a:moveTo>
                <a:lnTo>
                  <a:pt x="11717590" y="0"/>
                </a:lnTo>
                <a:lnTo>
                  <a:pt x="11717892" y="23369"/>
                </a:lnTo>
                <a:cubicBezTo>
                  <a:pt x="11712891" y="1065174"/>
                  <a:pt x="11552855" y="2043809"/>
                  <a:pt x="11552855" y="2300500"/>
                </a:cubicBezTo>
                <a:cubicBezTo>
                  <a:pt x="11552855" y="4075154"/>
                  <a:pt x="10591842" y="4734311"/>
                  <a:pt x="10136625" y="5444173"/>
                </a:cubicBezTo>
                <a:cubicBezTo>
                  <a:pt x="9984886" y="5786428"/>
                  <a:pt x="9555750" y="6221377"/>
                  <a:pt x="9041261" y="6647413"/>
                </a:cubicBezTo>
                <a:lnTo>
                  <a:pt x="87793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CE01B79-04E0-42C8-9E4B-CA4E551FF1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>
            <a:off x="9939651" y="5331698"/>
            <a:ext cx="2117174" cy="588806"/>
            <a:chOff x="4549904" y="5078157"/>
            <a:chExt cx="3023338" cy="840818"/>
          </a:xfrm>
        </p:grpSpPr>
        <p:sp>
          <p:nvSpPr>
            <p:cNvPr id="17" name="Freeform 80">
              <a:extLst>
                <a:ext uri="{FF2B5EF4-FFF2-40B4-BE49-F238E27FC236}">
                  <a16:creationId xmlns:a16="http://schemas.microsoft.com/office/drawing/2014/main" id="{9FAE9CFE-04E4-41FF-9CD6-503ACF8CC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id="{07086A81-DE9F-4760-9BD1-9781346268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id="{AFE935F5-03F4-4B67-B2F8-C1D265EE3B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6" name="TekstniOkvir 5">
            <a:extLst>
              <a:ext uri="{FF2B5EF4-FFF2-40B4-BE49-F238E27FC236}">
                <a16:creationId xmlns:a16="http://schemas.microsoft.com/office/drawing/2014/main" id="{9C2EB1C0-36BD-4D3C-BC21-AE25DAE1F4B3}"/>
              </a:ext>
            </a:extLst>
          </p:cNvPr>
          <p:cNvSpPr txBox="1"/>
          <p:nvPr/>
        </p:nvSpPr>
        <p:spPr>
          <a:xfrm>
            <a:off x="474108" y="587712"/>
            <a:ext cx="107328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More, sunce, galeb, cvijet i pjesnik…</a:t>
            </a:r>
          </a:p>
          <a:p>
            <a:r>
              <a:rPr lang="hr-HR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Pjesnik koji je izrekao: „Ni riječi pred veličanstvom mora, </a:t>
            </a:r>
          </a:p>
          <a:p>
            <a:r>
              <a:rPr lang="hr-HR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pred modrim šumorom vječnosti.”</a:t>
            </a:r>
          </a:p>
          <a:p>
            <a:r>
              <a:rPr lang="hr-HR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Jedan od </a:t>
            </a:r>
            <a:r>
              <a:rPr lang="hr-HR" sz="2800" b="1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najznačajnih</a:t>
            </a:r>
            <a:r>
              <a:rPr lang="hr-HR" sz="28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hrvatskih pjesnika o Zemlji i prirodi.</a:t>
            </a:r>
          </a:p>
        </p:txBody>
      </p:sp>
      <p:pic>
        <p:nvPicPr>
          <p:cNvPr id="8" name="Slika 7" descr="Slika na kojoj se prikazuje muškarac, osoba, odjeća, nošenje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385CE9AF-30E0-4270-AE6B-E27AF6C6B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74108" y="3128724"/>
            <a:ext cx="2026457" cy="2663957"/>
          </a:xfrm>
          <a:prstGeom prst="teardrop">
            <a:avLst/>
          </a:prstGeom>
        </p:spPr>
      </p:pic>
      <p:pic>
        <p:nvPicPr>
          <p:cNvPr id="13" name="Slika 12" descr="Slika na kojoj se prikazuje muškarac, ukras za kosu, nošenje, šešir&#10;&#10;Opis je automatski generiran">
            <a:hlinkClick r:id="rId7" action="ppaction://hlinksldjump"/>
            <a:extLst>
              <a:ext uri="{FF2B5EF4-FFF2-40B4-BE49-F238E27FC236}">
                <a16:creationId xmlns:a16="http://schemas.microsoft.com/office/drawing/2014/main" id="{2BCAEEDE-CFD4-42F7-ABC7-5AE48450CA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846603" y="3144839"/>
            <a:ext cx="2743200" cy="2724290"/>
          </a:xfrm>
          <a:prstGeom prst="teardrop">
            <a:avLst/>
          </a:prstGeom>
        </p:spPr>
      </p:pic>
      <p:pic>
        <p:nvPicPr>
          <p:cNvPr id="20" name="Slika 19" descr="Slika na kojoj se prikazuje tekst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F5074972-A312-428B-9B31-ECB6EC794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5990630" y="3128724"/>
            <a:ext cx="2219141" cy="2689868"/>
          </a:xfrm>
          <a:prstGeom prst="teardrop">
            <a:avLst/>
          </a:prstGeom>
        </p:spPr>
      </p:pic>
      <p:pic>
        <p:nvPicPr>
          <p:cNvPr id="22" name="Slika 21" descr="Slika na kojoj se prikazuje osoba, muškarac, poziranje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9CB4CC70-561E-425C-831A-9F5FD7AFA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8624421" y="3069888"/>
            <a:ext cx="2172151" cy="2857500"/>
          </a:xfrm>
          <a:prstGeom prst="teardrop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5F26DF5D-D0D6-4319-84DD-3C9546FE7A03}"/>
              </a:ext>
            </a:extLst>
          </p:cNvPr>
          <p:cNvSpPr txBox="1"/>
          <p:nvPr/>
        </p:nvSpPr>
        <p:spPr>
          <a:xfrm>
            <a:off x="-924011" y="5792681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Miroslav Krleža</a:t>
            </a:r>
            <a:endParaRPr lang="hr-HR" sz="1050" b="1" dirty="0">
              <a:solidFill>
                <a:srgbClr val="FFC000"/>
              </a:solidFill>
            </a:endParaRP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2A616764-136E-44AA-92C3-C323691CB28A}"/>
              </a:ext>
            </a:extLst>
          </p:cNvPr>
          <p:cNvSpPr txBox="1"/>
          <p:nvPr/>
        </p:nvSpPr>
        <p:spPr>
          <a:xfrm>
            <a:off x="1682496" y="5752596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Dragutin Tadijanović</a:t>
            </a:r>
            <a:endParaRPr lang="hr-HR" sz="1050" b="1" dirty="0">
              <a:solidFill>
                <a:srgbClr val="FFC000"/>
              </a:solidFill>
            </a:endParaRPr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1C59C214-D152-4C48-82B0-2155B0DAD142}"/>
              </a:ext>
            </a:extLst>
          </p:cNvPr>
          <p:cNvSpPr txBox="1"/>
          <p:nvPr/>
        </p:nvSpPr>
        <p:spPr>
          <a:xfrm>
            <a:off x="4682635" y="5691860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Marin Držić</a:t>
            </a:r>
            <a:endParaRPr lang="hr-HR" sz="1050" b="1" dirty="0">
              <a:solidFill>
                <a:srgbClr val="FFC000"/>
              </a:solidFill>
            </a:endParaRPr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01EDB914-CB4F-41CB-8D51-7D3E09E35C81}"/>
              </a:ext>
            </a:extLst>
          </p:cNvPr>
          <p:cNvSpPr txBox="1"/>
          <p:nvPr/>
        </p:nvSpPr>
        <p:spPr>
          <a:xfrm>
            <a:off x="6851077" y="5665178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Ivan Kušan</a:t>
            </a:r>
            <a:endParaRPr lang="hr-HR" sz="105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7AF7225-9EB4-4F55-81E7-7ABD4375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 fontScale="90000"/>
          </a:bodyPr>
          <a:lstStyle/>
          <a:p>
            <a:r>
              <a:rPr lang="hr-HR" sz="3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Hrvatski povjesničar umjetnosti, slikar i književnik, autor putopisa „Skitnje” rekao je: „Priroda je velika, a čovjek je malen.” Riječ je o: </a:t>
            </a:r>
          </a:p>
        </p:txBody>
      </p:sp>
      <p:pic>
        <p:nvPicPr>
          <p:cNvPr id="5" name="Rezervirano mjesto sadržaja 4" descr="Slika na kojoj se prikazuje na otvorenom, voda, priroda, jaruga&#10;&#10;Opis je automatski generiran">
            <a:extLst>
              <a:ext uri="{FF2B5EF4-FFF2-40B4-BE49-F238E27FC236}">
                <a16:creationId xmlns:a16="http://schemas.microsoft.com/office/drawing/2014/main" id="{94B4BDD8-D18E-4853-8054-D04AA2334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0784" r="20794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Rezervirano mjesto sadržaja 7" descr="Slika na kojoj se prikazuje tekst, knjiga, linijski crtež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A2738C0F-9BFF-4026-B249-6181B6096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80431" y="2060649"/>
            <a:ext cx="4422863" cy="3216275"/>
          </a:xfrm>
          <a:prstGeom prst="diamond">
            <a:avLst/>
          </a:prstGeom>
        </p:spPr>
      </p:pic>
      <p:pic>
        <p:nvPicPr>
          <p:cNvPr id="11" name="Slika 10" descr="Slika na kojoj se prikazuje tekst, osoba, muškarac, na zatvorenom&#10;&#10;Opis je automatski generiran">
            <a:hlinkClick r:id="rId7" action="ppaction://hlinksldjump"/>
            <a:extLst>
              <a:ext uri="{FF2B5EF4-FFF2-40B4-BE49-F238E27FC236}">
                <a16:creationId xmlns:a16="http://schemas.microsoft.com/office/drawing/2014/main" id="{C09A9EBB-FA13-4152-A50B-3F2A5EA9D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9067798" y="1967103"/>
            <a:ext cx="3484221" cy="3475125"/>
          </a:xfrm>
          <a:prstGeom prst="diamond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12354DD5-E795-47DA-9D1E-A8D913523BAD}"/>
              </a:ext>
            </a:extLst>
          </p:cNvPr>
          <p:cNvSpPr txBox="1"/>
          <p:nvPr/>
        </p:nvSpPr>
        <p:spPr>
          <a:xfrm>
            <a:off x="8138515" y="5241044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Matku </a:t>
            </a:r>
            <a:r>
              <a:rPr lang="hr-H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Peiću</a:t>
            </a:r>
            <a:endParaRPr lang="hr-HR" sz="1050" b="1" dirty="0">
              <a:solidFill>
                <a:srgbClr val="FF0000"/>
              </a:solidFill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BA7753AB-25D9-407E-AD91-60382274F476}"/>
              </a:ext>
            </a:extLst>
          </p:cNvPr>
          <p:cNvSpPr txBox="1"/>
          <p:nvPr/>
        </p:nvSpPr>
        <p:spPr>
          <a:xfrm>
            <a:off x="4081526" y="5093680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Gustavu </a:t>
            </a:r>
            <a:r>
              <a:rPr lang="hr-H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Krklecu</a:t>
            </a:r>
            <a:endParaRPr lang="hr-HR" sz="1050" b="1" dirty="0">
              <a:solidFill>
                <a:srgbClr val="FF0000"/>
              </a:solidFill>
            </a:endParaRPr>
          </a:p>
        </p:txBody>
      </p:sp>
      <p:pic>
        <p:nvPicPr>
          <p:cNvPr id="18" name="Slika 17" descr="Slika na kojoj se prikazuje tekst, muškarac, osoba&#10;&#10;Opis je automatski generiran">
            <a:hlinkClick r:id="rId4" action="ppaction://hlinksldjump"/>
            <a:extLst>
              <a:ext uri="{FF2B5EF4-FFF2-40B4-BE49-F238E27FC236}">
                <a16:creationId xmlns:a16="http://schemas.microsoft.com/office/drawing/2014/main" id="{0D0EFC8E-B06A-4A8F-A1E5-8E1F6B18C3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6824780" y="2410767"/>
            <a:ext cx="3160450" cy="4012994"/>
          </a:xfrm>
          <a:prstGeom prst="diamond">
            <a:avLst/>
          </a:prstGeom>
        </p:spPr>
      </p:pic>
      <p:sp>
        <p:nvSpPr>
          <p:cNvPr id="19" name="TekstniOkvir 18">
            <a:extLst>
              <a:ext uri="{FF2B5EF4-FFF2-40B4-BE49-F238E27FC236}">
                <a16:creationId xmlns:a16="http://schemas.microsoft.com/office/drawing/2014/main" id="{DD68E083-E75D-4CD9-8FDE-48212085B577}"/>
              </a:ext>
            </a:extLst>
          </p:cNvPr>
          <p:cNvSpPr txBox="1"/>
          <p:nvPr/>
        </p:nvSpPr>
        <p:spPr>
          <a:xfrm>
            <a:off x="6191862" y="6088812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Antunu </a:t>
            </a:r>
            <a:r>
              <a:rPr lang="hr-H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Nemčiću</a:t>
            </a:r>
            <a:endParaRPr lang="hr-HR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DB6621FE-17EA-40EC-8C5D-84260C0DCC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F29813-3923-443B-8E24-09E6BA8978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FF54EC60-509D-4A90-A637-580B5967E1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078284 w 12192000"/>
              <a:gd name="connsiteY1" fmla="*/ 0 h 6858000"/>
              <a:gd name="connsiteX2" fmla="*/ 10117114 w 12192000"/>
              <a:gd name="connsiteY2" fmla="*/ 31950 h 6858000"/>
              <a:gd name="connsiteX3" fmla="*/ 12038791 w 12192000"/>
              <a:gd name="connsiteY3" fmla="*/ 2405191 h 6858000"/>
              <a:gd name="connsiteX4" fmla="*/ 12192000 w 12192000"/>
              <a:gd name="connsiteY4" fmla="*/ 2745399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078284" y="0"/>
                </a:lnTo>
                <a:lnTo>
                  <a:pt x="10117114" y="31950"/>
                </a:lnTo>
                <a:cubicBezTo>
                  <a:pt x="10983782" y="763968"/>
                  <a:pt x="11616084" y="1548856"/>
                  <a:pt x="12038791" y="2405191"/>
                </a:cubicBezTo>
                <a:lnTo>
                  <a:pt x="12192000" y="274539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A429B9D-1376-46C6-BFF9-2D92C08F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12" y="236061"/>
            <a:ext cx="8831988" cy="2035225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prirodi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je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često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snivala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pisala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hrvatska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književnica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i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novinarka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Urednica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prvog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hrvatskog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časopisa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za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žene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autorica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prvog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hrvatskog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kriminalističkog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romana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 </a:t>
            </a:r>
            <a:b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„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Lijepa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je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modrina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nebeska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poput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modre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poljane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na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kojoj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cvate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zlatno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spc="-1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cvijeće</a:t>
            </a:r>
            <a:r>
              <a:rPr lang="en-US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</a:t>
            </a:r>
            <a:r>
              <a:rPr lang="hr-HR" sz="3200" spc="-1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”</a:t>
            </a:r>
            <a:endParaRPr lang="en-US" sz="3200" spc="-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Slika 6" descr="Slika na kojoj se prikazuje biljka, cvijet&#10;&#10;Opis je automatski generiran">
            <a:extLst>
              <a:ext uri="{FF2B5EF4-FFF2-40B4-BE49-F238E27FC236}">
                <a16:creationId xmlns:a16="http://schemas.microsoft.com/office/drawing/2014/main" id="{44643C26-E231-4671-9237-7A3050E76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18381" b="-2"/>
          <a:stretch/>
        </p:blipFill>
        <p:spPr>
          <a:xfrm>
            <a:off x="20" y="2507346"/>
            <a:ext cx="6095980" cy="4350654"/>
          </a:xfrm>
          <a:custGeom>
            <a:avLst/>
            <a:gdLst/>
            <a:ahLst/>
            <a:cxnLst/>
            <a:rect l="l" t="t" r="r" b="b"/>
            <a:pathLst>
              <a:path w="6096000" h="4350654">
                <a:moveTo>
                  <a:pt x="7867" y="527"/>
                </a:moveTo>
                <a:cubicBezTo>
                  <a:pt x="140784" y="-296"/>
                  <a:pt x="278028" y="-209"/>
                  <a:pt x="419488" y="1176"/>
                </a:cubicBezTo>
                <a:cubicBezTo>
                  <a:pt x="796715" y="4869"/>
                  <a:pt x="1203925" y="17798"/>
                  <a:pt x="1639026" y="47348"/>
                </a:cubicBezTo>
                <a:cubicBezTo>
                  <a:pt x="2710045" y="106450"/>
                  <a:pt x="4718204" y="-11753"/>
                  <a:pt x="5566092" y="32573"/>
                </a:cubicBezTo>
                <a:cubicBezTo>
                  <a:pt x="5644187" y="37421"/>
                  <a:pt x="5820778" y="40502"/>
                  <a:pt x="6074085" y="42182"/>
                </a:cubicBezTo>
                <a:lnTo>
                  <a:pt x="6096000" y="42290"/>
                </a:lnTo>
                <a:lnTo>
                  <a:pt x="6096000" y="4350654"/>
                </a:lnTo>
                <a:lnTo>
                  <a:pt x="0" y="4350654"/>
                </a:lnTo>
                <a:lnTo>
                  <a:pt x="0" y="625"/>
                </a:lnTo>
                <a:close/>
              </a:path>
            </a:pathLst>
          </a:custGeom>
        </p:spPr>
      </p:pic>
      <p:pic>
        <p:nvPicPr>
          <p:cNvPr id="5" name="Rezervirano mjesto sadržaja 4" descr="Slika na kojoj se prikazuje trava, nebo, na otvorenom, polje&#10;&#10;Opis je automatski generiran">
            <a:extLst>
              <a:ext uri="{FF2B5EF4-FFF2-40B4-BE49-F238E27FC236}">
                <a16:creationId xmlns:a16="http://schemas.microsoft.com/office/drawing/2014/main" id="{BB4F6338-9A74-4181-811B-BDD3E3E34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4811"/>
          <a:stretch/>
        </p:blipFill>
        <p:spPr>
          <a:xfrm>
            <a:off x="6096000" y="2520473"/>
            <a:ext cx="6096000" cy="4337527"/>
          </a:xfrm>
          <a:custGeom>
            <a:avLst/>
            <a:gdLst/>
            <a:ahLst/>
            <a:cxnLst/>
            <a:rect l="l" t="t" r="r" b="b"/>
            <a:pathLst>
              <a:path w="6096000" h="4337527">
                <a:moveTo>
                  <a:pt x="6096000" y="0"/>
                </a:moveTo>
                <a:lnTo>
                  <a:pt x="6096000" y="4337527"/>
                </a:lnTo>
                <a:lnTo>
                  <a:pt x="0" y="4337527"/>
                </a:lnTo>
                <a:lnTo>
                  <a:pt x="0" y="29163"/>
                </a:lnTo>
                <a:lnTo>
                  <a:pt x="182109" y="30059"/>
                </a:lnTo>
                <a:cubicBezTo>
                  <a:pt x="1406829" y="34291"/>
                  <a:pt x="3900029" y="15237"/>
                  <a:pt x="6026399" y="475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B6D42C4-DE1F-4BD8-A5B3-034B766C9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65678" y="521748"/>
            <a:ext cx="2126322" cy="3082953"/>
          </a:xfrm>
          <a:custGeom>
            <a:avLst/>
            <a:gdLst>
              <a:gd name="connsiteX0" fmla="*/ 1465192 w 2126322"/>
              <a:gd name="connsiteY0" fmla="*/ 529 h 3082953"/>
              <a:gd name="connsiteX1" fmla="*/ 1746053 w 2126322"/>
              <a:gd name="connsiteY1" fmla="*/ 103785 h 3082953"/>
              <a:gd name="connsiteX2" fmla="*/ 1818828 w 2126322"/>
              <a:gd name="connsiteY2" fmla="*/ 247368 h 3082953"/>
              <a:gd name="connsiteX3" fmla="*/ 1847457 w 2126322"/>
              <a:gd name="connsiteY3" fmla="*/ 965409 h 3082953"/>
              <a:gd name="connsiteX4" fmla="*/ 2107016 w 2126322"/>
              <a:gd name="connsiteY4" fmla="*/ 795918 h 3082953"/>
              <a:gd name="connsiteX5" fmla="*/ 2126322 w 2126322"/>
              <a:gd name="connsiteY5" fmla="*/ 783311 h 3082953"/>
              <a:gd name="connsiteX6" fmla="*/ 2126322 w 2126322"/>
              <a:gd name="connsiteY6" fmla="*/ 1561754 h 3082953"/>
              <a:gd name="connsiteX7" fmla="*/ 2115700 w 2126322"/>
              <a:gd name="connsiteY7" fmla="*/ 1566275 h 3082953"/>
              <a:gd name="connsiteX8" fmla="*/ 2126322 w 2126322"/>
              <a:gd name="connsiteY8" fmla="*/ 1574894 h 3082953"/>
              <a:gd name="connsiteX9" fmla="*/ 2126322 w 2126322"/>
              <a:gd name="connsiteY9" fmla="*/ 2384179 h 3082953"/>
              <a:gd name="connsiteX10" fmla="*/ 2119489 w 2126322"/>
              <a:gd name="connsiteY10" fmla="*/ 2379132 h 3082953"/>
              <a:gd name="connsiteX11" fmla="*/ 1653941 w 2126322"/>
              <a:gd name="connsiteY11" fmla="*/ 2035244 h 3082953"/>
              <a:gd name="connsiteX12" fmla="*/ 1725528 w 2126322"/>
              <a:gd name="connsiteY12" fmla="*/ 2663169 h 3082953"/>
              <a:gd name="connsiteX13" fmla="*/ 1676261 w 2126322"/>
              <a:gd name="connsiteY13" fmla="*/ 3002090 h 3082953"/>
              <a:gd name="connsiteX14" fmla="*/ 1545025 w 2126322"/>
              <a:gd name="connsiteY14" fmla="*/ 3073945 h 3082953"/>
              <a:gd name="connsiteX15" fmla="*/ 1370307 w 2126322"/>
              <a:gd name="connsiteY15" fmla="*/ 3062121 h 3082953"/>
              <a:gd name="connsiteX16" fmla="*/ 1306726 w 2126322"/>
              <a:gd name="connsiteY16" fmla="*/ 3042021 h 3082953"/>
              <a:gd name="connsiteX17" fmla="*/ 1216609 w 2126322"/>
              <a:gd name="connsiteY17" fmla="*/ 2999064 h 3082953"/>
              <a:gd name="connsiteX18" fmla="*/ 1129646 w 2126322"/>
              <a:gd name="connsiteY18" fmla="*/ 2831704 h 3082953"/>
              <a:gd name="connsiteX19" fmla="*/ 1043476 w 2126322"/>
              <a:gd name="connsiteY19" fmla="*/ 2341449 h 3082953"/>
              <a:gd name="connsiteX20" fmla="*/ 1055697 w 2126322"/>
              <a:gd name="connsiteY20" fmla="*/ 2005286 h 3082953"/>
              <a:gd name="connsiteX21" fmla="*/ 816083 w 2126322"/>
              <a:gd name="connsiteY21" fmla="*/ 2122461 h 3082953"/>
              <a:gd name="connsiteX22" fmla="*/ 502377 w 2126322"/>
              <a:gd name="connsiteY22" fmla="*/ 2245153 h 3082953"/>
              <a:gd name="connsiteX23" fmla="*/ 292453 w 2126322"/>
              <a:gd name="connsiteY23" fmla="*/ 2260783 h 3082953"/>
              <a:gd name="connsiteX24" fmla="*/ 163452 w 2126322"/>
              <a:gd name="connsiteY24" fmla="*/ 2195887 h 3082953"/>
              <a:gd name="connsiteX25" fmla="*/ 39444 w 2126322"/>
              <a:gd name="connsiteY25" fmla="*/ 2031286 h 3082953"/>
              <a:gd name="connsiteX26" fmla="*/ 64933 w 2126322"/>
              <a:gd name="connsiteY26" fmla="*/ 1706552 h 3082953"/>
              <a:gd name="connsiteX27" fmla="*/ 218108 w 2126322"/>
              <a:gd name="connsiteY27" fmla="*/ 1595813 h 3082953"/>
              <a:gd name="connsiteX28" fmla="*/ 750408 w 2126322"/>
              <a:gd name="connsiteY28" fmla="*/ 1407178 h 3082953"/>
              <a:gd name="connsiteX29" fmla="*/ 449844 w 2126322"/>
              <a:gd name="connsiteY29" fmla="*/ 1206055 h 3082953"/>
              <a:gd name="connsiteX30" fmla="*/ 383504 w 2126322"/>
              <a:gd name="connsiteY30" fmla="*/ 1148910 h 3082953"/>
              <a:gd name="connsiteX31" fmla="*/ 331352 w 2126322"/>
              <a:gd name="connsiteY31" fmla="*/ 1115543 h 3082953"/>
              <a:gd name="connsiteX32" fmla="*/ 178050 w 2126322"/>
              <a:gd name="connsiteY32" fmla="*/ 891039 h 3082953"/>
              <a:gd name="connsiteX33" fmla="*/ 263047 w 2126322"/>
              <a:gd name="connsiteY33" fmla="*/ 698459 h 3082953"/>
              <a:gd name="connsiteX34" fmla="*/ 331621 w 2126322"/>
              <a:gd name="connsiteY34" fmla="*/ 618852 h 3082953"/>
              <a:gd name="connsiteX35" fmla="*/ 486635 w 2126322"/>
              <a:gd name="connsiteY35" fmla="*/ 532810 h 3082953"/>
              <a:gd name="connsiteX36" fmla="*/ 713505 w 2126322"/>
              <a:gd name="connsiteY36" fmla="*/ 578002 h 3082953"/>
              <a:gd name="connsiteX37" fmla="*/ 1158177 w 2126322"/>
              <a:gd name="connsiteY37" fmla="*/ 880146 h 3082953"/>
              <a:gd name="connsiteX38" fmla="*/ 1125602 w 2126322"/>
              <a:gd name="connsiteY38" fmla="*/ 609402 h 3082953"/>
              <a:gd name="connsiteX39" fmla="*/ 1148333 w 2126322"/>
              <a:gd name="connsiteY39" fmla="*/ 247623 h 3082953"/>
              <a:gd name="connsiteX40" fmla="*/ 1222820 w 2126322"/>
              <a:gd name="connsiteY40" fmla="*/ 80659 h 3082953"/>
              <a:gd name="connsiteX41" fmla="*/ 1465192 w 2126322"/>
              <a:gd name="connsiteY41" fmla="*/ 529 h 308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126322" h="3082953">
                <a:moveTo>
                  <a:pt x="1465192" y="529"/>
                </a:moveTo>
                <a:cubicBezTo>
                  <a:pt x="1589596" y="3683"/>
                  <a:pt x="1679713" y="46641"/>
                  <a:pt x="1746053" y="103785"/>
                </a:cubicBezTo>
                <a:cubicBezTo>
                  <a:pt x="1799124" y="149501"/>
                  <a:pt x="1814231" y="185626"/>
                  <a:pt x="1818828" y="247368"/>
                </a:cubicBezTo>
                <a:cubicBezTo>
                  <a:pt x="1847457" y="965409"/>
                  <a:pt x="1847457" y="965409"/>
                  <a:pt x="1847457" y="965409"/>
                </a:cubicBezTo>
                <a:cubicBezTo>
                  <a:pt x="1976231" y="881320"/>
                  <a:pt x="2056714" y="828765"/>
                  <a:pt x="2107016" y="795918"/>
                </a:cubicBezTo>
                <a:lnTo>
                  <a:pt x="2126322" y="783311"/>
                </a:lnTo>
                <a:lnTo>
                  <a:pt x="2126322" y="1561754"/>
                </a:lnTo>
                <a:lnTo>
                  <a:pt x="2115700" y="1566275"/>
                </a:lnTo>
                <a:lnTo>
                  <a:pt x="2126322" y="1574894"/>
                </a:lnTo>
                <a:lnTo>
                  <a:pt x="2126322" y="2384179"/>
                </a:lnTo>
                <a:lnTo>
                  <a:pt x="2119489" y="2379132"/>
                </a:lnTo>
                <a:cubicBezTo>
                  <a:pt x="1653941" y="2035244"/>
                  <a:pt x="1653941" y="2035244"/>
                  <a:pt x="1653941" y="2035244"/>
                </a:cubicBezTo>
                <a:cubicBezTo>
                  <a:pt x="1725528" y="2663169"/>
                  <a:pt x="1725528" y="2663169"/>
                  <a:pt x="1725528" y="2663169"/>
                </a:cubicBezTo>
                <a:cubicBezTo>
                  <a:pt x="1761257" y="2809510"/>
                  <a:pt x="1744835" y="2922484"/>
                  <a:pt x="1676261" y="3002090"/>
                </a:cubicBezTo>
                <a:cubicBezTo>
                  <a:pt x="1641974" y="3041893"/>
                  <a:pt x="1594419" y="3070268"/>
                  <a:pt x="1545025" y="3073945"/>
                </a:cubicBezTo>
                <a:cubicBezTo>
                  <a:pt x="1484202" y="3090891"/>
                  <a:pt x="1433888" y="3082220"/>
                  <a:pt x="1370307" y="3062121"/>
                </a:cubicBezTo>
                <a:cubicBezTo>
                  <a:pt x="1357959" y="3063040"/>
                  <a:pt x="1332342" y="3052531"/>
                  <a:pt x="1306726" y="3042021"/>
                </a:cubicBezTo>
                <a:cubicBezTo>
                  <a:pt x="1268761" y="3032431"/>
                  <a:pt x="1230796" y="3022841"/>
                  <a:pt x="1216609" y="2999064"/>
                </a:cubicBezTo>
                <a:cubicBezTo>
                  <a:pt x="1177724" y="2977125"/>
                  <a:pt x="1148430" y="2917223"/>
                  <a:pt x="1129646" y="2831704"/>
                </a:cubicBezTo>
                <a:cubicBezTo>
                  <a:pt x="1099433" y="2759453"/>
                  <a:pt x="1074212" y="2587496"/>
                  <a:pt x="1043476" y="2341449"/>
                </a:cubicBezTo>
                <a:cubicBezTo>
                  <a:pt x="1020094" y="2194189"/>
                  <a:pt x="1056616" y="2017634"/>
                  <a:pt x="1055697" y="2005286"/>
                </a:cubicBezTo>
                <a:cubicBezTo>
                  <a:pt x="1019571" y="2020393"/>
                  <a:pt x="899764" y="2078980"/>
                  <a:pt x="816083" y="2122461"/>
                </a:cubicBezTo>
                <a:cubicBezTo>
                  <a:pt x="779037" y="2125220"/>
                  <a:pt x="660149" y="2196155"/>
                  <a:pt x="502377" y="2245153"/>
                </a:cubicBezTo>
                <a:cubicBezTo>
                  <a:pt x="356954" y="2293231"/>
                  <a:pt x="391241" y="2253427"/>
                  <a:pt x="292453" y="2260783"/>
                </a:cubicBezTo>
                <a:cubicBezTo>
                  <a:pt x="255408" y="2263541"/>
                  <a:pt x="216524" y="2241603"/>
                  <a:pt x="163452" y="2195887"/>
                </a:cubicBezTo>
                <a:cubicBezTo>
                  <a:pt x="98032" y="2151091"/>
                  <a:pt x="68738" y="2091188"/>
                  <a:pt x="39444" y="2031286"/>
                </a:cubicBezTo>
                <a:cubicBezTo>
                  <a:pt x="-18225" y="1923829"/>
                  <a:pt x="-15070" y="1799426"/>
                  <a:pt x="64933" y="1706552"/>
                </a:cubicBezTo>
                <a:cubicBezTo>
                  <a:pt x="99220" y="1666748"/>
                  <a:pt x="146775" y="1638374"/>
                  <a:pt x="218108" y="1595813"/>
                </a:cubicBezTo>
                <a:cubicBezTo>
                  <a:pt x="523142" y="1523434"/>
                  <a:pt x="509875" y="1512005"/>
                  <a:pt x="750408" y="1407178"/>
                </a:cubicBezTo>
                <a:cubicBezTo>
                  <a:pt x="449844" y="1206055"/>
                  <a:pt x="449844" y="1206055"/>
                  <a:pt x="449844" y="1206055"/>
                </a:cubicBezTo>
                <a:cubicBezTo>
                  <a:pt x="435657" y="1182278"/>
                  <a:pt x="409121" y="1159420"/>
                  <a:pt x="383504" y="1148910"/>
                </a:cubicBezTo>
                <a:cubicBezTo>
                  <a:pt x="370236" y="1137482"/>
                  <a:pt x="344620" y="1126972"/>
                  <a:pt x="331352" y="1115543"/>
                </a:cubicBezTo>
                <a:cubicBezTo>
                  <a:pt x="225209" y="1024112"/>
                  <a:pt x="182647" y="952780"/>
                  <a:pt x="178050" y="891039"/>
                </a:cubicBezTo>
                <a:cubicBezTo>
                  <a:pt x="185802" y="828378"/>
                  <a:pt x="205901" y="764797"/>
                  <a:pt x="263047" y="698459"/>
                </a:cubicBezTo>
                <a:cubicBezTo>
                  <a:pt x="275395" y="697539"/>
                  <a:pt x="285905" y="671923"/>
                  <a:pt x="331621" y="618852"/>
                </a:cubicBezTo>
                <a:cubicBezTo>
                  <a:pt x="365908" y="579049"/>
                  <a:pt x="413463" y="550675"/>
                  <a:pt x="486635" y="532810"/>
                </a:cubicBezTo>
                <a:cubicBezTo>
                  <a:pt x="559806" y="514945"/>
                  <a:pt x="635736" y="534125"/>
                  <a:pt x="713505" y="578002"/>
                </a:cubicBezTo>
                <a:cubicBezTo>
                  <a:pt x="1158177" y="880146"/>
                  <a:pt x="1158177" y="880146"/>
                  <a:pt x="1158177" y="880146"/>
                </a:cubicBezTo>
                <a:cubicBezTo>
                  <a:pt x="1136635" y="757582"/>
                  <a:pt x="1137554" y="769930"/>
                  <a:pt x="1125602" y="609402"/>
                </a:cubicBezTo>
                <a:cubicBezTo>
                  <a:pt x="1125078" y="435606"/>
                  <a:pt x="1128233" y="311204"/>
                  <a:pt x="1148333" y="247623"/>
                </a:cubicBezTo>
                <a:cubicBezTo>
                  <a:pt x="1167513" y="171695"/>
                  <a:pt x="1188532" y="120462"/>
                  <a:pt x="1222820" y="80659"/>
                </a:cubicBezTo>
                <a:cubicBezTo>
                  <a:pt x="1267616" y="15240"/>
                  <a:pt x="1353136" y="-3544"/>
                  <a:pt x="1465192" y="529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9" name="Slika 8" descr="Slika na kojoj se prikazuje osoba, muškarac&#10;&#10;Opis je automatski generiran">
            <a:hlinkClick r:id="rId6" action="ppaction://hlinksldjump"/>
            <a:extLst>
              <a:ext uri="{FF2B5EF4-FFF2-40B4-BE49-F238E27FC236}">
                <a16:creationId xmlns:a16="http://schemas.microsoft.com/office/drawing/2014/main" id="{E4BC31F9-B2E6-43B9-8D4A-7AA570503C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rot="20871577">
            <a:off x="812873" y="1920611"/>
            <a:ext cx="3287454" cy="4882358"/>
          </a:xfrm>
          <a:prstGeom prst="star6">
            <a:avLst/>
          </a:prstGeom>
        </p:spPr>
      </p:pic>
      <p:pic>
        <p:nvPicPr>
          <p:cNvPr id="15" name="Slika 14" descr="Slika na kojoj se prikazuje šešir, osoba, ukras za kosu&#10;&#10;Opis je automatski generiran">
            <a:hlinkClick r:id="rId9" action="ppaction://hlinksldjump"/>
            <a:extLst>
              <a:ext uri="{FF2B5EF4-FFF2-40B4-BE49-F238E27FC236}">
                <a16:creationId xmlns:a16="http://schemas.microsoft.com/office/drawing/2014/main" id="{9B2FDAF7-0E7D-4CD1-B718-CDD8964B5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 rot="21097726">
            <a:off x="4805863" y="1909470"/>
            <a:ext cx="3456888" cy="4152946"/>
          </a:xfrm>
          <a:prstGeom prst="star6">
            <a:avLst/>
          </a:prstGeom>
        </p:spPr>
      </p:pic>
      <p:pic>
        <p:nvPicPr>
          <p:cNvPr id="26" name="Slika 25" descr="Slika na kojoj se prikazuje osoba, žena&#10;&#10;Opis je automatski generiran">
            <a:hlinkClick r:id="rId9" action="ppaction://hlinksldjump"/>
            <a:extLst>
              <a:ext uri="{FF2B5EF4-FFF2-40B4-BE49-F238E27FC236}">
                <a16:creationId xmlns:a16="http://schemas.microsoft.com/office/drawing/2014/main" id="{560E7176-7BDA-4022-8ADC-8C9C4EEADC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8564231" y="2520473"/>
            <a:ext cx="3107369" cy="3742967"/>
          </a:xfrm>
          <a:prstGeom prst="star6">
            <a:avLst/>
          </a:prstGeom>
        </p:spPr>
      </p:pic>
      <p:sp>
        <p:nvSpPr>
          <p:cNvPr id="44" name="TekstniOkvir 43">
            <a:extLst>
              <a:ext uri="{FF2B5EF4-FFF2-40B4-BE49-F238E27FC236}">
                <a16:creationId xmlns:a16="http://schemas.microsoft.com/office/drawing/2014/main" id="{B7C2999F-DDB7-4379-A687-4B2F58BD016B}"/>
              </a:ext>
            </a:extLst>
          </p:cNvPr>
          <p:cNvSpPr txBox="1"/>
          <p:nvPr/>
        </p:nvSpPr>
        <p:spPr>
          <a:xfrm>
            <a:off x="312012" y="5536305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Marija Jurić Zagorka</a:t>
            </a:r>
            <a:endParaRPr lang="hr-HR" sz="1050" b="1" dirty="0">
              <a:solidFill>
                <a:srgbClr val="FFFF00"/>
              </a:solidFill>
            </a:endParaRP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id="{F4E8CAFB-79E4-4B80-9BD1-78B18BD3D02B}"/>
              </a:ext>
            </a:extLst>
          </p:cNvPr>
          <p:cNvSpPr txBox="1"/>
          <p:nvPr/>
        </p:nvSpPr>
        <p:spPr>
          <a:xfrm>
            <a:off x="4081526" y="5093680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Ivana Brlić-Mažuranić</a:t>
            </a:r>
            <a:endParaRPr lang="hr-HR" sz="1050" b="1" dirty="0">
              <a:solidFill>
                <a:srgbClr val="FFFF00"/>
              </a:solidFill>
            </a:endParaRP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id="{5FAE63A4-CEAD-4B94-8D0C-D669DDF2FC0A}"/>
              </a:ext>
            </a:extLst>
          </p:cNvPr>
          <p:cNvSpPr txBox="1"/>
          <p:nvPr/>
        </p:nvSpPr>
        <p:spPr>
          <a:xfrm>
            <a:off x="7993892" y="5502800"/>
            <a:ext cx="4413504" cy="649188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FFFF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Vesna Parun</a:t>
            </a:r>
            <a:endParaRPr lang="hr-HR" sz="105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3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BB3780B-63EB-450D-A804-D6AA12F98E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847A5-A329-48CD-B3A7-3892FF6DA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2C4D810-EFF8-4EE1-80BB-48F2672E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619200"/>
            <a:ext cx="2585434" cy="2905050"/>
          </a:xfrm>
        </p:spPr>
        <p:txBody>
          <a:bodyPr wrap="square" anchor="ctr">
            <a:normAutofit/>
          </a:bodyPr>
          <a:lstStyle/>
          <a:p>
            <a:r>
              <a:rPr lang="hr-HR" sz="3200" dirty="0"/>
              <a:t>„Klik” na Zemlju i provjeri što si naučio/la o književnicima i filozofima koji su svoje pisanje i zanimanje posvetili i Zemlji. </a:t>
            </a:r>
          </a:p>
        </p:txBody>
      </p:sp>
      <p:pic>
        <p:nvPicPr>
          <p:cNvPr id="5" name="Rezervirano mjesto sadržaja 4" descr="Slika na kojoj se prikazuje satelit&#10;&#10;Opis je automatski generiran">
            <a:hlinkClick r:id="rId2"/>
            <a:extLst>
              <a:ext uri="{FF2B5EF4-FFF2-40B4-BE49-F238E27FC236}">
                <a16:creationId xmlns:a16="http://schemas.microsoft.com/office/drawing/2014/main" id="{7D8DC432-BBF2-4D3F-AC50-582377948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r="786" b="-2"/>
          <a:stretch/>
        </p:blipFill>
        <p:spPr>
          <a:xfrm>
            <a:off x="4784392" y="939977"/>
            <a:ext cx="5361537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</p:spPr>
      </p:pic>
      <p:pic>
        <p:nvPicPr>
          <p:cNvPr id="11" name="Slika 10" descr="Slika na kojoj se prikazuje osoba, muškarac&#10;&#10;Opis je automatski generiran">
            <a:extLst>
              <a:ext uri="{FF2B5EF4-FFF2-40B4-BE49-F238E27FC236}">
                <a16:creationId xmlns:a16="http://schemas.microsoft.com/office/drawing/2014/main" id="{3380C079-1EA5-4D8A-B24F-1F5BD2FAB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rot="19563365">
            <a:off x="3204362" y="3353962"/>
            <a:ext cx="2315750" cy="3439233"/>
          </a:xfrm>
          <a:prstGeom prst="star6">
            <a:avLst/>
          </a:prstGeom>
        </p:spPr>
      </p:pic>
      <p:pic>
        <p:nvPicPr>
          <p:cNvPr id="12" name="Slika 11" descr="Slika na kojoj se prikazuje šešir, osoba, ukras za kosu&#10;&#10;Opis je automatski generiran">
            <a:extLst>
              <a:ext uri="{FF2B5EF4-FFF2-40B4-BE49-F238E27FC236}">
                <a16:creationId xmlns:a16="http://schemas.microsoft.com/office/drawing/2014/main" id="{ED0E896A-387B-4D7E-979D-9461AAACE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rot="1757256">
            <a:off x="9070463" y="165537"/>
            <a:ext cx="2654299" cy="3188752"/>
          </a:xfrm>
          <a:prstGeom prst="star6">
            <a:avLst/>
          </a:prstGeom>
        </p:spPr>
      </p:pic>
      <p:pic>
        <p:nvPicPr>
          <p:cNvPr id="14" name="Slika 13" descr="Slika na kojoj se prikazuje tekst, osoba, muškarac, na zatvorenom&#10;&#10;Opis je automatski generiran">
            <a:extLst>
              <a:ext uri="{FF2B5EF4-FFF2-40B4-BE49-F238E27FC236}">
                <a16:creationId xmlns:a16="http://schemas.microsoft.com/office/drawing/2014/main" id="{0992DC03-F93C-41EA-A9C6-7F24C03DF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 rot="1768217">
            <a:off x="8755210" y="2702123"/>
            <a:ext cx="2686993" cy="2679978"/>
          </a:xfrm>
          <a:prstGeom prst="diamond">
            <a:avLst/>
          </a:prstGeom>
        </p:spPr>
      </p:pic>
      <p:pic>
        <p:nvPicPr>
          <p:cNvPr id="16" name="Slika 15" descr="Slika na kojoj se prikazuje muškarac, osoba, odjeća, nošenje&#10;&#10;Opis je automatski generiran">
            <a:extLst>
              <a:ext uri="{FF2B5EF4-FFF2-40B4-BE49-F238E27FC236}">
                <a16:creationId xmlns:a16="http://schemas.microsoft.com/office/drawing/2014/main" id="{8904F2DA-2B52-4840-97EB-34D6015A1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 rot="1046765">
            <a:off x="6978410" y="-231730"/>
            <a:ext cx="2026457" cy="2663957"/>
          </a:xfrm>
          <a:prstGeom prst="teardrop">
            <a:avLst/>
          </a:prstGeom>
        </p:spPr>
      </p:pic>
      <p:pic>
        <p:nvPicPr>
          <p:cNvPr id="17" name="Slika 16" descr="Slika na kojoj se prikazuje muškarac, ukras za kosu, nošenje, šešir&#10;&#10;Opis je automatski generiran">
            <a:extLst>
              <a:ext uri="{FF2B5EF4-FFF2-40B4-BE49-F238E27FC236}">
                <a16:creationId xmlns:a16="http://schemas.microsoft.com/office/drawing/2014/main" id="{95B6E9DD-1096-445E-90AD-321294E32B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 rot="20001828">
            <a:off x="5784211" y="4667504"/>
            <a:ext cx="2328642" cy="2312590"/>
          </a:xfrm>
          <a:prstGeom prst="teardrop">
            <a:avLst>
              <a:gd name="adj" fmla="val 49022"/>
            </a:avLst>
          </a:prstGeom>
        </p:spPr>
      </p:pic>
      <p:pic>
        <p:nvPicPr>
          <p:cNvPr id="18" name="Rezervirano mjesto sadržaja 7" descr="Slika na kojoj se prikazuje tekst&#10;&#10;Opis je automatski generiran">
            <a:extLst>
              <a:ext uri="{FF2B5EF4-FFF2-40B4-BE49-F238E27FC236}">
                <a16:creationId xmlns:a16="http://schemas.microsoft.com/office/drawing/2014/main" id="{F7FA979E-E73E-4B97-BE6F-5944C0B26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 rot="21266697">
            <a:off x="8002036" y="4939643"/>
            <a:ext cx="3000457" cy="1687756"/>
          </a:xfrm>
          <a:prstGeom prst="cloud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70B0607-0E84-4DF1-8270-00A2C6921B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 rot="20382854">
            <a:off x="2850590" y="1519946"/>
            <a:ext cx="3369082" cy="1873815"/>
          </a:xfrm>
          <a:prstGeom prst="cloud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A00A274F-0962-4FD2-AA6D-E905C482C7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tretch>
            <a:fillRect/>
          </a:stretch>
        </p:blipFill>
        <p:spPr>
          <a:xfrm rot="20320479">
            <a:off x="230753" y="3620245"/>
            <a:ext cx="2747436" cy="3097427"/>
          </a:xfrm>
          <a:prstGeom prst="ellipse">
            <a:avLst/>
          </a:prstGeom>
        </p:spPr>
      </p:pic>
      <p:pic>
        <p:nvPicPr>
          <p:cNvPr id="21" name="Slika 20" descr="Slika na kojoj se prikazuje tekst, muškarac, osoba&#10;&#10;Opis je automatski generiran">
            <a:extLst>
              <a:ext uri="{FF2B5EF4-FFF2-40B4-BE49-F238E27FC236}">
                <a16:creationId xmlns:a16="http://schemas.microsoft.com/office/drawing/2014/main" id="{1459E7CA-EF49-40A1-A058-79A8F2754EF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tretch>
            <a:fillRect/>
          </a:stretch>
        </p:blipFill>
        <p:spPr>
          <a:xfrm>
            <a:off x="5123488" y="-159816"/>
            <a:ext cx="1893914" cy="263683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76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7CEA0FD-D2CC-4855-B1FA-4C5B659BB7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AA15C4-2282-4C62-BADE-41D57265F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F3AECA-1E28-4DB0-901D-747B82759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F137E6B0-A1AA-47FF-AAB8-9E5D6B701C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F72FB821-5AF0-4EA1-B84B-D5E12D8333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DFE0F740-8A45-42B9-BEF6-A75329504F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14C51D-3B74-4CCB-82B8-A184460FCA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5210" y="268794"/>
            <a:ext cx="632305" cy="1606552"/>
            <a:chOff x="10224385" y="954724"/>
            <a:chExt cx="1324087" cy="3364228"/>
          </a:xfrm>
        </p:grpSpPr>
        <p:sp>
          <p:nvSpPr>
            <p:cNvPr id="24" name="Freeform 80">
              <a:extLst>
                <a:ext uri="{FF2B5EF4-FFF2-40B4-BE49-F238E27FC236}">
                  <a16:creationId xmlns:a16="http://schemas.microsoft.com/office/drawing/2014/main" id="{66CD91DA-BDB8-476E-8111-2918188D6D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4">
              <a:extLst>
                <a:ext uri="{FF2B5EF4-FFF2-40B4-BE49-F238E27FC236}">
                  <a16:creationId xmlns:a16="http://schemas.microsoft.com/office/drawing/2014/main" id="{576CF7BA-63E8-47BF-AB8E-E9134BE8EF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C0C95E2B-D068-4E18-85DE-266A42E6C6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13F3963-915E-4812-8B39-BE6EA7CC82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4524375" y="-809624"/>
            <a:ext cx="3143251" cy="12192001"/>
          </a:xfrm>
          <a:custGeom>
            <a:avLst/>
            <a:gdLst>
              <a:gd name="connsiteX0" fmla="*/ 508 w 2932134"/>
              <a:gd name="connsiteY0" fmla="*/ 4431100 h 12192000"/>
              <a:gd name="connsiteX1" fmla="*/ 137030 w 2932134"/>
              <a:gd name="connsiteY1" fmla="*/ 177371 h 12192000"/>
              <a:gd name="connsiteX2" fmla="*/ 145443 w 2932134"/>
              <a:gd name="connsiteY2" fmla="*/ 0 h 12192000"/>
              <a:gd name="connsiteX3" fmla="*/ 2932134 w 2932134"/>
              <a:gd name="connsiteY3" fmla="*/ 0 h 12192000"/>
              <a:gd name="connsiteX4" fmla="*/ 2932133 w 2932134"/>
              <a:gd name="connsiteY4" fmla="*/ 12192000 h 12192000"/>
              <a:gd name="connsiteX5" fmla="*/ 172151 w 2932134"/>
              <a:gd name="connsiteY5" fmla="*/ 12192000 h 12192000"/>
              <a:gd name="connsiteX6" fmla="*/ 169761 w 2932134"/>
              <a:gd name="connsiteY6" fmla="*/ 12180928 h 12192000"/>
              <a:gd name="connsiteX7" fmla="*/ 169761 w 2932134"/>
              <a:gd name="connsiteY7" fmla="*/ 7234593 h 12192000"/>
              <a:gd name="connsiteX8" fmla="*/ 508 w 2932134"/>
              <a:gd name="connsiteY8" fmla="*/ 44311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2134" h="12192000">
                <a:moveTo>
                  <a:pt x="508" y="4431100"/>
                </a:moveTo>
                <a:cubicBezTo>
                  <a:pt x="-7698" y="2846728"/>
                  <a:pt x="85554" y="1238574"/>
                  <a:pt x="137030" y="177371"/>
                </a:cubicBezTo>
                <a:lnTo>
                  <a:pt x="145443" y="0"/>
                </a:lnTo>
                <a:lnTo>
                  <a:pt x="2932134" y="0"/>
                </a:lnTo>
                <a:lnTo>
                  <a:pt x="2932133" y="12192000"/>
                </a:lnTo>
                <a:lnTo>
                  <a:pt x="172151" y="12192000"/>
                </a:lnTo>
                <a:lnTo>
                  <a:pt x="169761" y="12180928"/>
                </a:lnTo>
                <a:cubicBezTo>
                  <a:pt x="169761" y="11800439"/>
                  <a:pt x="169761" y="10278492"/>
                  <a:pt x="169761" y="7234593"/>
                </a:cubicBezTo>
                <a:cubicBezTo>
                  <a:pt x="50398" y="6402277"/>
                  <a:pt x="5637" y="5421334"/>
                  <a:pt x="508" y="443110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Rezervirano mjesto sadržaja 4" descr="Slika na kojoj se prikazuje biljka, cvijet, vanjski, latica&#10;&#10;Opis je automatski generiran">
            <a:extLst>
              <a:ext uri="{FF2B5EF4-FFF2-40B4-BE49-F238E27FC236}">
                <a16:creationId xmlns:a16="http://schemas.microsoft.com/office/drawing/2014/main" id="{0925366C-2A45-4AAD-8148-B2C238702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2882" r="19610" b="1"/>
          <a:stretch/>
        </p:blipFill>
        <p:spPr>
          <a:xfrm>
            <a:off x="20" y="2124078"/>
            <a:ext cx="6095980" cy="3995722"/>
          </a:xfrm>
          <a:custGeom>
            <a:avLst/>
            <a:gdLst/>
            <a:ahLst/>
            <a:cxnLst/>
            <a:rect l="l" t="t" r="r" b="b"/>
            <a:pathLst>
              <a:path w="6096000" h="3995722">
                <a:moveTo>
                  <a:pt x="4189346" y="67"/>
                </a:moveTo>
                <a:cubicBezTo>
                  <a:pt x="4643147" y="-473"/>
                  <a:pt x="5171226" y="2329"/>
                  <a:pt x="5733892" y="7237"/>
                </a:cubicBezTo>
                <a:lnTo>
                  <a:pt x="6096000" y="10756"/>
                </a:lnTo>
                <a:lnTo>
                  <a:pt x="6096000" y="3995722"/>
                </a:lnTo>
                <a:lnTo>
                  <a:pt x="5973301" y="3993885"/>
                </a:lnTo>
                <a:cubicBezTo>
                  <a:pt x="5528708" y="3987229"/>
                  <a:pt x="4882026" y="3977548"/>
                  <a:pt x="3941397" y="3963467"/>
                </a:cubicBezTo>
                <a:cubicBezTo>
                  <a:pt x="3941397" y="3963467"/>
                  <a:pt x="3941397" y="3963467"/>
                  <a:pt x="1332721" y="3963467"/>
                </a:cubicBezTo>
                <a:cubicBezTo>
                  <a:pt x="1232387" y="3963467"/>
                  <a:pt x="831053" y="3963467"/>
                  <a:pt x="329384" y="3963467"/>
                </a:cubicBezTo>
                <a:lnTo>
                  <a:pt x="0" y="3969926"/>
                </a:lnTo>
                <a:lnTo>
                  <a:pt x="0" y="40691"/>
                </a:lnTo>
                <a:lnTo>
                  <a:pt x="20858" y="40713"/>
                </a:lnTo>
                <a:cubicBezTo>
                  <a:pt x="1271033" y="41633"/>
                  <a:pt x="2406326" y="39179"/>
                  <a:pt x="2925316" y="19546"/>
                </a:cubicBezTo>
                <a:cubicBezTo>
                  <a:pt x="3184813" y="6458"/>
                  <a:pt x="3630821" y="732"/>
                  <a:pt x="4189346" y="67"/>
                </a:cubicBezTo>
                <a:close/>
              </a:path>
            </a:pathLst>
          </a:custGeom>
        </p:spPr>
      </p:pic>
      <p:pic>
        <p:nvPicPr>
          <p:cNvPr id="7" name="Slika 6" descr="Slika na kojoj se prikazuje cvijet, cvat, nebo, proljeće&#10;&#10;Opis je automatski generiran">
            <a:hlinkClick r:id="rId4"/>
            <a:extLst>
              <a:ext uri="{FF2B5EF4-FFF2-40B4-BE49-F238E27FC236}">
                <a16:creationId xmlns:a16="http://schemas.microsoft.com/office/drawing/2014/main" id="{E1A5785C-DA4C-40E9-A2D1-BB16C18F51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r="4696" b="-1"/>
          <a:stretch/>
        </p:blipFill>
        <p:spPr>
          <a:xfrm>
            <a:off x="6096000" y="2134836"/>
            <a:ext cx="6096000" cy="3997771"/>
          </a:xfrm>
          <a:custGeom>
            <a:avLst/>
            <a:gdLst/>
            <a:ahLst/>
            <a:cxnLst/>
            <a:rect l="l" t="t" r="r" b="b"/>
            <a:pathLst>
              <a:path w="6096000" h="3997771">
                <a:moveTo>
                  <a:pt x="0" y="0"/>
                </a:moveTo>
                <a:lnTo>
                  <a:pt x="210618" y="2047"/>
                </a:lnTo>
                <a:cubicBezTo>
                  <a:pt x="2535878" y="26753"/>
                  <a:pt x="5202862" y="78595"/>
                  <a:pt x="5671395" y="78595"/>
                </a:cubicBezTo>
                <a:cubicBezTo>
                  <a:pt x="5770707" y="78595"/>
                  <a:pt x="5857607" y="78595"/>
                  <a:pt x="5933645" y="78595"/>
                </a:cubicBezTo>
                <a:lnTo>
                  <a:pt x="6096000" y="78595"/>
                </a:lnTo>
                <a:lnTo>
                  <a:pt x="6096000" y="3975098"/>
                </a:lnTo>
                <a:lnTo>
                  <a:pt x="6095997" y="3975098"/>
                </a:lnTo>
                <a:lnTo>
                  <a:pt x="6095997" y="3963663"/>
                </a:lnTo>
                <a:lnTo>
                  <a:pt x="6088243" y="3963714"/>
                </a:lnTo>
                <a:cubicBezTo>
                  <a:pt x="5074126" y="3970314"/>
                  <a:pt x="3451540" y="3980874"/>
                  <a:pt x="855408" y="3997771"/>
                </a:cubicBezTo>
                <a:cubicBezTo>
                  <a:pt x="855408" y="3997771"/>
                  <a:pt x="855408" y="3997771"/>
                  <a:pt x="4709" y="3985036"/>
                </a:cubicBezTo>
                <a:lnTo>
                  <a:pt x="0" y="3984966"/>
                </a:lnTo>
                <a:close/>
              </a:path>
            </a:pathLst>
          </a:cu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EEA1471-1CEB-48F3-A6F7-965FC8EC2778}"/>
              </a:ext>
            </a:extLst>
          </p:cNvPr>
          <p:cNvSpPr txBox="1"/>
          <p:nvPr/>
        </p:nvSpPr>
        <p:spPr>
          <a:xfrm>
            <a:off x="1178000" y="725393"/>
            <a:ext cx="95121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b="1" dirty="0"/>
              <a:t>Zaigraj sada proljetnu igru „klikom” na onu zvijezdu </a:t>
            </a:r>
          </a:p>
          <a:p>
            <a:pPr algn="ctr"/>
            <a:r>
              <a:rPr lang="hr-HR" sz="2800" b="1" dirty="0"/>
              <a:t>koja se nalazi u centru Sunčeva sustava </a:t>
            </a:r>
            <a:r>
              <a:rPr lang="hr-HR" sz="2000" b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2707241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303</Words>
  <Application>Microsoft Office PowerPoint</Application>
  <PresentationFormat>Široki zaslon</PresentationFormat>
  <Paragraphs>52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2" baseType="lpstr">
      <vt:lpstr>Abadi</vt:lpstr>
      <vt:lpstr>Arial</vt:lpstr>
      <vt:lpstr>Calibri</vt:lpstr>
      <vt:lpstr>Roboto</vt:lpstr>
      <vt:lpstr>Sagona Book</vt:lpstr>
      <vt:lpstr>The Hand Extrablack</vt:lpstr>
      <vt:lpstr>Times New Roman</vt:lpstr>
      <vt:lpstr>Wingdings</vt:lpstr>
      <vt:lpstr>BlobVTI</vt:lpstr>
      <vt:lpstr>„klik” na onu kojoj smo posvetili ovaj dan i započni igrU </vt:lpstr>
      <vt:lpstr>PowerPoint prezentacija</vt:lpstr>
      <vt:lpstr>„Nema stvari koja bi bila tako vrijedna poučavanja kao priroda.”  Ovo je izrekao vizionar, znanstvenik, izumitelj, elektrotehničar…</vt:lpstr>
      <vt:lpstr>PowerPoint prezentacija</vt:lpstr>
      <vt:lpstr>PowerPoint prezentacija</vt:lpstr>
      <vt:lpstr>Hrvatski povjesničar umjetnosti, slikar i književnik, autor putopisa „Skitnje” rekao je: „Priroda je velika, a čovjek je malen.” Riječ je o: </vt:lpstr>
      <vt:lpstr>U prirodi je često snivala i pisala hrvatska književnica i novinarka. Urednica prvog hrvatskog časopisa za žene, autorica prvog hrvatskog kriminalističkog romana.   „Lijepa je modrina nebeska poput modre poljane na kojoj cvate zlatno cvijeće.”</vt:lpstr>
      <vt:lpstr>„Klik” na Zemlju i provjeri što si naučio/la o književnicima i filozofima koji su svoje pisanje i zanimanje posvetili i Zemlji. </vt:lpstr>
      <vt:lpstr>PowerPoint prezentacija</vt:lpstr>
      <vt:lpstr>SVEMIR RIJEČI – IGRA POZNAVANJA VRSTA RIJEČI</vt:lpstr>
      <vt:lpstr>Na sljedeću razine igre prelaziš tako da odrediš stupanj istaknutih pridjeva:      najgušći planet u Sunčevu sustavu, najnaseljeniji, najživlji, najveseliji, najkreativniji, najzabavniji . </vt:lpstr>
      <vt:lpstr>Čestitam! Sjajno urađeni zadaci!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„klik” na onu kojoj smo posvetili ovaj dan i započni ovu razinu igre</dc:title>
  <dc:creator>Tamara Gutić Filipović</dc:creator>
  <cp:lastModifiedBy>Anita</cp:lastModifiedBy>
  <cp:revision>35</cp:revision>
  <dcterms:created xsi:type="dcterms:W3CDTF">2021-04-18T18:52:10Z</dcterms:created>
  <dcterms:modified xsi:type="dcterms:W3CDTF">2024-04-30T19:18:17Z</dcterms:modified>
</cp:coreProperties>
</file>