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A83C6-9301-42B8-971C-23F74C541E2B}" v="2" dt="2021-04-26T14:31:22.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April 26, 2021</a:t>
            </a:fld>
            <a:endParaRPr lang="en-US"/>
          </a:p>
        </p:txBody>
      </p:sp>
    </p:spTree>
    <p:extLst>
      <p:ext uri="{BB962C8B-B14F-4D97-AF65-F5344CB8AC3E}">
        <p14:creationId xmlns:p14="http://schemas.microsoft.com/office/powerpoint/2010/main" val="105187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Monday, April 26,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66236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Monday, April 26,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3842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April 26, 2021</a:t>
            </a:fld>
            <a:endParaRPr lang="en-US"/>
          </a:p>
        </p:txBody>
      </p:sp>
    </p:spTree>
    <p:extLst>
      <p:ext uri="{BB962C8B-B14F-4D97-AF65-F5344CB8AC3E}">
        <p14:creationId xmlns:p14="http://schemas.microsoft.com/office/powerpoint/2010/main" val="423776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Monday, April 26,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8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Monday, April 26,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2316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Monday, April 26, 2021</a:t>
            </a:fld>
            <a:endParaRPr lang="en-US"/>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60824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Monday, April 26,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13144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Monday, April 26,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2203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Monday, April 26,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0475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Monday, April 26,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4370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April 26, 2021</a:t>
            </a:fld>
            <a:endParaRPr lang="en-US"/>
          </a:p>
        </p:txBody>
      </p:sp>
    </p:spTree>
    <p:extLst>
      <p:ext uri="{BB962C8B-B14F-4D97-AF65-F5344CB8AC3E}">
        <p14:creationId xmlns:p14="http://schemas.microsoft.com/office/powerpoint/2010/main" val="31426514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28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r.wikipedia.org/wiki/Datoteka:Greta_Thunberg_at_the_Parliament_(46705842745).jp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hr/url?sa=i&amp;url=https%3A%2F%2Fwww.wikidata.org%2Fwiki%2FQ56434717&amp;psig=AOvVaw2Pvrjc97SF0CorvoooN3pp&amp;ust=1619086034845000&amp;source=images&amp;cd=vfe&amp;ved=0CAIQjRxqFwoTCNCuidSLj_ACFQAAAAAdAAAAABA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ariodopoder.com.br/wp-content/uploads/2019/03/Greta-Thunberg.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hr/url?sa=i&amp;url=https%3A%2F%2Fban.wikipedia.org%2Fwiki%2FGreta_Thunberg&amp;psig=AOvVaw2Pvrjc97SF0CorvoooN3pp&amp;ust=1619086034845000&amp;source=images&amp;cd=vfe&amp;ved=0CAIQjRxqFwoTCNCuidSLj_ACFQAAAAAdAAAAAB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w.com/hr/autisti-posve%C4%87eni-poslu-ne-trpe-gre%C5%A1ke/a-4816149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MrtLsQbao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novilist.hr/wp-content/uploads/2020/05/Mlada-Greta-Thunberg-dovela-klimatske-aktiviste-pred-Trumpova-vrata-Nikada-ne-odustajte-1032x688.jpg" TargetMode="External"/><Relationship Id="rId4" Type="http://schemas.openxmlformats.org/officeDocument/2006/relationships/hyperlink" Target="https://www.youtube.com/watch?v=rsNskDfd5C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ovilist.hr/novosti/svijet/tko-je-zapravo-greta-thunberg-i-zasto-je-kriticari-s-desnice-toliko-zele-usutkati/&#381;" TargetMode="External"/><Relationship Id="rId2" Type="http://schemas.openxmlformats.org/officeDocument/2006/relationships/hyperlink" Target="https://hr.wikipedia.org/wiki/Greta_Thunberg" TargetMode="External"/><Relationship Id="rId1" Type="http://schemas.openxmlformats.org/officeDocument/2006/relationships/slideLayout" Target="../slideLayouts/slideLayout2.xml"/><Relationship Id="rId4" Type="http://schemas.openxmlformats.org/officeDocument/2006/relationships/hyperlink" Target="https://www.google.hr/url?sa=i&amp;url=https%3A%2F%2Fwww.wikidata.org%2Fwiki%2FQ56434717&amp;psig=AOvVaw2Pvrjc97SF0CorvoooN3pp&amp;ust=1619086034845000&amp;source=images&amp;cd=vfe&amp;ved=0CAIQjRxqFwoTCNCuidSLj_ACFQAAAAAdAAAAAB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92F9B8E-D489-42C5-89B5-5298EB1D0922}"/>
              </a:ext>
            </a:extLst>
          </p:cNvPr>
          <p:cNvSpPr>
            <a:spLocks noGrp="1"/>
          </p:cNvSpPr>
          <p:nvPr>
            <p:ph type="ctrTitle"/>
          </p:nvPr>
        </p:nvSpPr>
        <p:spPr>
          <a:xfrm>
            <a:off x="448055" y="662400"/>
            <a:ext cx="11293200" cy="1000800"/>
          </a:xfrm>
        </p:spPr>
        <p:txBody>
          <a:bodyPr anchor="ctr">
            <a:normAutofit/>
          </a:bodyPr>
          <a:lstStyle/>
          <a:p>
            <a:r>
              <a:rPr lang="hr-HR"/>
              <a:t>GRETA THUNBERG</a:t>
            </a:r>
          </a:p>
        </p:txBody>
      </p:sp>
      <p:sp>
        <p:nvSpPr>
          <p:cNvPr id="3" name="Podnaslov 2">
            <a:extLst>
              <a:ext uri="{FF2B5EF4-FFF2-40B4-BE49-F238E27FC236}">
                <a16:creationId xmlns:a16="http://schemas.microsoft.com/office/drawing/2014/main" id="{82973826-6549-413A-9925-99D4145B5156}"/>
              </a:ext>
            </a:extLst>
          </p:cNvPr>
          <p:cNvSpPr>
            <a:spLocks noGrp="1"/>
          </p:cNvSpPr>
          <p:nvPr>
            <p:ph type="subTitle" idx="1"/>
          </p:nvPr>
        </p:nvSpPr>
        <p:spPr>
          <a:xfrm>
            <a:off x="448055" y="1652400"/>
            <a:ext cx="11293200" cy="984885"/>
          </a:xfrm>
        </p:spPr>
        <p:txBody>
          <a:bodyPr anchor="ctr">
            <a:normAutofit fontScale="92500" lnSpcReduction="10000"/>
          </a:bodyPr>
          <a:lstStyle/>
          <a:p>
            <a:r>
              <a:rPr lang="hr-HR" sz="6400"/>
              <a:t>Dan planeta Zemlje</a:t>
            </a:r>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ew of earth from space">
            <a:extLst>
              <a:ext uri="{FF2B5EF4-FFF2-40B4-BE49-F238E27FC236}">
                <a16:creationId xmlns:a16="http://schemas.microsoft.com/office/drawing/2014/main" id="{14249A35-ABFB-4005-9912-82E2C6C11630}"/>
              </a:ext>
            </a:extLst>
          </p:cNvPr>
          <p:cNvPicPr>
            <a:picLocks noChangeAspect="1"/>
          </p:cNvPicPr>
          <p:nvPr/>
        </p:nvPicPr>
        <p:blipFill rotWithShape="1">
          <a:blip r:embed="rId2"/>
          <a:srcRect t="22869" b="19512"/>
          <a:stretch/>
        </p:blipFill>
        <p:spPr>
          <a:xfrm>
            <a:off x="20" y="2959198"/>
            <a:ext cx="12191980" cy="3898801"/>
          </a:xfrm>
          <a:prstGeom prst="rect">
            <a:avLst/>
          </a:prstGeom>
        </p:spPr>
      </p:pic>
    </p:spTree>
    <p:extLst>
      <p:ext uri="{BB962C8B-B14F-4D97-AF65-F5344CB8AC3E}">
        <p14:creationId xmlns:p14="http://schemas.microsoft.com/office/powerpoint/2010/main" val="419096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C46C83B-DE44-41AB-8E06-7BEFD587E99C}"/>
              </a:ext>
            </a:extLst>
          </p:cNvPr>
          <p:cNvSpPr>
            <a:spLocks noGrp="1"/>
          </p:cNvSpPr>
          <p:nvPr>
            <p:ph type="title"/>
          </p:nvPr>
        </p:nvSpPr>
        <p:spPr>
          <a:xfrm>
            <a:off x="448056" y="388800"/>
            <a:ext cx="11300532" cy="986400"/>
          </a:xfrm>
        </p:spPr>
        <p:txBody>
          <a:bodyPr anchor="b">
            <a:normAutofit/>
          </a:bodyPr>
          <a:lstStyle/>
          <a:p>
            <a:r>
              <a:rPr lang="hr-HR" sz="6400"/>
              <a:t>Tko je Greta Thunberg?</a:t>
            </a:r>
          </a:p>
        </p:txBody>
      </p:sp>
      <p:cxnSp>
        <p:nvCxnSpPr>
          <p:cNvPr id="11"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6614A3F9-7CD2-4C1F-A069-C84D95D1344D}"/>
              </a:ext>
            </a:extLst>
          </p:cNvPr>
          <p:cNvPicPr>
            <a:picLocks noChangeAspect="1"/>
          </p:cNvPicPr>
          <p:nvPr/>
        </p:nvPicPr>
        <p:blipFill rotWithShape="1">
          <a:blip r:embed="rId2"/>
          <a:srcRect l="11396" r="-2" b="-2"/>
          <a:stretch/>
        </p:blipFill>
        <p:spPr>
          <a:xfrm>
            <a:off x="449999" y="2059200"/>
            <a:ext cx="5430101" cy="3891600"/>
          </a:xfrm>
          <a:prstGeom prst="rect">
            <a:avLst/>
          </a:prstGeom>
        </p:spPr>
      </p:pic>
      <p:sp>
        <p:nvSpPr>
          <p:cNvPr id="3" name="Rezervirano mjesto sadržaja 2">
            <a:extLst>
              <a:ext uri="{FF2B5EF4-FFF2-40B4-BE49-F238E27FC236}">
                <a16:creationId xmlns:a16="http://schemas.microsoft.com/office/drawing/2014/main" id="{A816096D-EAE5-4C4E-8A5D-6E23A7FC7240}"/>
              </a:ext>
            </a:extLst>
          </p:cNvPr>
          <p:cNvSpPr>
            <a:spLocks noGrp="1"/>
          </p:cNvSpPr>
          <p:nvPr>
            <p:ph idx="1"/>
          </p:nvPr>
        </p:nvSpPr>
        <p:spPr>
          <a:xfrm>
            <a:off x="6311900" y="1944000"/>
            <a:ext cx="5434900" cy="4006800"/>
          </a:xfrm>
        </p:spPr>
        <p:txBody>
          <a:bodyPr>
            <a:normAutofit/>
          </a:bodyPr>
          <a:lstStyle/>
          <a:p>
            <a:r>
              <a:rPr lang="hr-HR"/>
              <a:t>Greta Thunberg (Stockholm, Švedska, 3. siječnja 2003.), globalno je poznata švedska okolišna aktivistica.</a:t>
            </a:r>
          </a:p>
          <a:p>
            <a:r>
              <a:rPr lang="hr-HR"/>
              <a:t>Godine 2018. inicirala je „Školski štrajk za klimu” , koji je privukao svjetsku pažnju medija. Nakon toga postala je jedna od vodećih figura svjetskog pokreta za zaštitu okoliša, osobito u pogledu teme klimatskog globalnog zatopljenja.</a:t>
            </a:r>
          </a:p>
        </p:txBody>
      </p:sp>
      <p:sp>
        <p:nvSpPr>
          <p:cNvPr id="5" name="TekstniOkvir 4">
            <a:extLst>
              <a:ext uri="{FF2B5EF4-FFF2-40B4-BE49-F238E27FC236}">
                <a16:creationId xmlns:a16="http://schemas.microsoft.com/office/drawing/2014/main" id="{792160EF-98B3-48D7-ACBD-8D6A01FF2368}"/>
              </a:ext>
            </a:extLst>
          </p:cNvPr>
          <p:cNvSpPr txBox="1"/>
          <p:nvPr/>
        </p:nvSpPr>
        <p:spPr>
          <a:xfrm>
            <a:off x="449999" y="6045415"/>
            <a:ext cx="5430101" cy="338554"/>
          </a:xfrm>
          <a:prstGeom prst="rect">
            <a:avLst/>
          </a:prstGeom>
          <a:noFill/>
        </p:spPr>
        <p:txBody>
          <a:bodyPr wrap="square" rtlCol="0">
            <a:spAutoFit/>
          </a:bodyPr>
          <a:lstStyle/>
          <a:p>
            <a:r>
              <a:rPr lang="hr-HR" sz="1600"/>
              <a:t>Greta </a:t>
            </a:r>
            <a:r>
              <a:rPr lang="hr-HR" sz="1600" err="1"/>
              <a:t>Thunberg</a:t>
            </a:r>
            <a:r>
              <a:rPr lang="hr-HR" sz="1600"/>
              <a:t> u Europskom parlamentu, 2019. god.</a:t>
            </a:r>
          </a:p>
        </p:txBody>
      </p:sp>
      <p:sp>
        <p:nvSpPr>
          <p:cNvPr id="10" name="TekstniOkvir 9">
            <a:extLst>
              <a:ext uri="{FF2B5EF4-FFF2-40B4-BE49-F238E27FC236}">
                <a16:creationId xmlns:a16="http://schemas.microsoft.com/office/drawing/2014/main" id="{78D86DEA-F624-4D63-BF03-FD2FB3D34411}"/>
              </a:ext>
            </a:extLst>
          </p:cNvPr>
          <p:cNvSpPr txBox="1"/>
          <p:nvPr/>
        </p:nvSpPr>
        <p:spPr>
          <a:xfrm>
            <a:off x="5880100" y="6081234"/>
            <a:ext cx="6202532" cy="646331"/>
          </a:xfrm>
          <a:prstGeom prst="rect">
            <a:avLst/>
          </a:prstGeom>
          <a:noFill/>
        </p:spPr>
        <p:txBody>
          <a:bodyPr wrap="square">
            <a:spAutoFit/>
          </a:bodyPr>
          <a:lstStyle/>
          <a:p>
            <a:r>
              <a:rPr lang="hr-HR" sz="1200">
                <a:hlinkClick r:id="rId3"/>
              </a:rPr>
              <a:t>https://hr.wikipedia.org/wiki/Datoteka:Greta_Thunberg_at_the_Parliament_(46705842745).jpg</a:t>
            </a:r>
            <a:endParaRPr lang="hr-HR" sz="1200"/>
          </a:p>
          <a:p>
            <a:endParaRPr lang="hr-HR" sz="1200"/>
          </a:p>
        </p:txBody>
      </p:sp>
    </p:spTree>
    <p:extLst>
      <p:ext uri="{BB962C8B-B14F-4D97-AF65-F5344CB8AC3E}">
        <p14:creationId xmlns:p14="http://schemas.microsoft.com/office/powerpoint/2010/main" val="138429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7A0A1E-1504-4B05-9042-77FA53EB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02D1B81-A7BD-4E03-937D-D2EB10A38CE3}"/>
              </a:ext>
            </a:extLst>
          </p:cNvPr>
          <p:cNvSpPr>
            <a:spLocks noGrp="1"/>
          </p:cNvSpPr>
          <p:nvPr>
            <p:ph type="title"/>
          </p:nvPr>
        </p:nvSpPr>
        <p:spPr>
          <a:xfrm>
            <a:off x="448056" y="388800"/>
            <a:ext cx="7380000" cy="860400"/>
          </a:xfrm>
        </p:spPr>
        <p:txBody>
          <a:bodyPr anchor="b">
            <a:normAutofit/>
          </a:bodyPr>
          <a:lstStyle/>
          <a:p>
            <a:r>
              <a:rPr lang="hr-HR" sz="4400"/>
              <a:t>Greta </a:t>
            </a:r>
            <a:r>
              <a:rPr lang="hr-HR" sz="4400" err="1"/>
              <a:t>Thunberg</a:t>
            </a:r>
            <a:endParaRPr lang="hr-HR" sz="4400"/>
          </a:p>
        </p:txBody>
      </p:sp>
      <p:cxnSp>
        <p:nvCxnSpPr>
          <p:cNvPr id="11"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7383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B2A6D02E-D7FD-4023-BF24-9487AB99624F}"/>
              </a:ext>
            </a:extLst>
          </p:cNvPr>
          <p:cNvSpPr>
            <a:spLocks noGrp="1"/>
          </p:cNvSpPr>
          <p:nvPr>
            <p:ph idx="1"/>
          </p:nvPr>
        </p:nvSpPr>
        <p:spPr>
          <a:xfrm>
            <a:off x="333755" y="1951199"/>
            <a:ext cx="7733919" cy="4601999"/>
          </a:xfrm>
        </p:spPr>
        <p:txBody>
          <a:bodyPr>
            <a:normAutofit fontScale="92500" lnSpcReduction="10000"/>
          </a:bodyPr>
          <a:lstStyle/>
          <a:p>
            <a:pPr>
              <a:lnSpc>
                <a:spcPct val="130000"/>
              </a:lnSpc>
            </a:pPr>
            <a:r>
              <a:rPr lang="hr-HR" sz="1600"/>
              <a:t>Greta </a:t>
            </a:r>
            <a:r>
              <a:rPr lang="hr-HR" sz="1600" err="1"/>
              <a:t>Thunberg</a:t>
            </a:r>
            <a:r>
              <a:rPr lang="hr-HR" sz="1600"/>
              <a:t> rođena je 3. siječnja 2003. godine u Stockholmu u umjetničkoj obitelji: majka joj je operna pjevačica Malena </a:t>
            </a:r>
            <a:r>
              <a:rPr lang="hr-HR" sz="1600" err="1"/>
              <a:t>Ernman</a:t>
            </a:r>
            <a:r>
              <a:rPr lang="hr-HR" sz="1600"/>
              <a:t>, a otac </a:t>
            </a:r>
            <a:r>
              <a:rPr lang="hr-HR" sz="1600" err="1"/>
              <a:t>Svante</a:t>
            </a:r>
            <a:r>
              <a:rPr lang="hr-HR" sz="1600"/>
              <a:t> </a:t>
            </a:r>
            <a:r>
              <a:rPr lang="hr-HR" sz="1600" err="1"/>
              <a:t>Thunberg</a:t>
            </a:r>
            <a:r>
              <a:rPr lang="hr-HR" sz="1600"/>
              <a:t> je glumac. Njen djed </a:t>
            </a:r>
            <a:r>
              <a:rPr lang="hr-HR" sz="1600" err="1"/>
              <a:t>Olof</a:t>
            </a:r>
            <a:r>
              <a:rPr lang="hr-HR" sz="1600"/>
              <a:t> </a:t>
            </a:r>
            <a:r>
              <a:rPr lang="hr-HR" sz="1600" err="1"/>
              <a:t>Thunberg</a:t>
            </a:r>
            <a:r>
              <a:rPr lang="hr-HR" sz="1600"/>
              <a:t> također je glumac, ali i redatelj.</a:t>
            </a:r>
          </a:p>
          <a:p>
            <a:pPr>
              <a:lnSpc>
                <a:spcPct val="130000"/>
              </a:lnSpc>
            </a:pPr>
            <a:r>
              <a:rPr lang="hr-HR" sz="1600"/>
              <a:t>Nakon što je počela pokazivati potištenost u dobi od 11 godina, dijagnosticiran joj je Aspergerov sindrom – blaži oblik autizma, koji se odlikuje smanjenim razumijevanjem ponašanja i emocija drugih ljudi, kompulzivnim ponašanjem i problemima u komunikaciji. Izjavila je da zbog toga govori samo kada je potrebno i da joj je zapravo korisno što se nalazi na autističnom spektru, odnosno da joj je dobro što svijet vidi „skoro potpuno crno i bijelo” jer joj to navodno omogućuje da prozre laži i razmišlja na drugačiji način.</a:t>
            </a:r>
          </a:p>
          <a:p>
            <a:pPr>
              <a:lnSpc>
                <a:spcPct val="130000"/>
              </a:lnSpc>
            </a:pPr>
            <a:r>
              <a:rPr lang="hr-HR" sz="1600"/>
              <a:t>Izjavila je da se osjeća kao da "umire iznutra" ako ne protestira za zaštitu okoliša. Kako bi doprinijela smanjenju emisije ugljičnog dioksida, odlučila je ne letjeti avionom. Prije toga odlučila je postati </a:t>
            </a:r>
            <a:r>
              <a:rPr lang="hr-HR" sz="1600" err="1"/>
              <a:t>vegeterijanka</a:t>
            </a:r>
            <a:r>
              <a:rPr lang="hr-HR" sz="1600"/>
              <a:t> te je nagovorila svoje roditelje da prestanu jesti meso, kako sama kaže, "tako što sam ih natjerala da se osjećaju krivima".</a:t>
            </a:r>
          </a:p>
          <a:p>
            <a:pPr>
              <a:lnSpc>
                <a:spcPct val="130000"/>
              </a:lnSpc>
            </a:pPr>
            <a:endParaRPr lang="hr-HR" sz="1600"/>
          </a:p>
        </p:txBody>
      </p:sp>
      <p:pic>
        <p:nvPicPr>
          <p:cNvPr id="4" name="Slika 3">
            <a:extLst>
              <a:ext uri="{FF2B5EF4-FFF2-40B4-BE49-F238E27FC236}">
                <a16:creationId xmlns:a16="http://schemas.microsoft.com/office/drawing/2014/main" id="{413290CC-0EC2-49C3-9EE0-9355A1606059}"/>
              </a:ext>
            </a:extLst>
          </p:cNvPr>
          <p:cNvPicPr>
            <a:picLocks noChangeAspect="1"/>
          </p:cNvPicPr>
          <p:nvPr/>
        </p:nvPicPr>
        <p:blipFill rotWithShape="1">
          <a:blip r:embed="rId2"/>
          <a:srcRect r="12854"/>
          <a:stretch/>
        </p:blipFill>
        <p:spPr>
          <a:xfrm>
            <a:off x="8256588" y="450000"/>
            <a:ext cx="3492000" cy="5508000"/>
          </a:xfrm>
          <a:prstGeom prst="rect">
            <a:avLst/>
          </a:prstGeom>
        </p:spPr>
      </p:pic>
      <p:sp>
        <p:nvSpPr>
          <p:cNvPr id="8" name="TekstniOkvir 7">
            <a:extLst>
              <a:ext uri="{FF2B5EF4-FFF2-40B4-BE49-F238E27FC236}">
                <a16:creationId xmlns:a16="http://schemas.microsoft.com/office/drawing/2014/main" id="{73EBECFA-4B10-469A-A324-E7B60CEDD4E1}"/>
              </a:ext>
            </a:extLst>
          </p:cNvPr>
          <p:cNvSpPr txBox="1"/>
          <p:nvPr/>
        </p:nvSpPr>
        <p:spPr>
          <a:xfrm>
            <a:off x="3198919" y="6295032"/>
            <a:ext cx="8810245" cy="600164"/>
          </a:xfrm>
          <a:prstGeom prst="rect">
            <a:avLst/>
          </a:prstGeom>
          <a:noFill/>
        </p:spPr>
        <p:txBody>
          <a:bodyPr wrap="square">
            <a:spAutoFit/>
          </a:bodyPr>
          <a:lstStyle/>
          <a:p>
            <a:r>
              <a:rPr lang="hr-HR" sz="1100">
                <a:hlinkClick r:id="rId3"/>
              </a:rPr>
              <a:t>https://www.google.hr/url?sa=i&amp;url=https%3A%2F%2Fwww.wikidata.org%2Fwiki%2FQ56434717&amp;psig=AOvVaw2Pvrjc97SF0CorvoooN3pp&amp;ust=1619086034845000&amp;source=images&amp;cd=vfe&amp;ved=0CAIQjRxqFwoTCNCuidSLj_ACFQAAAAAdAAAAABAD</a:t>
            </a:r>
            <a:endParaRPr lang="hr-HR" sz="1100"/>
          </a:p>
          <a:p>
            <a:endParaRPr lang="hr-HR" sz="1100"/>
          </a:p>
        </p:txBody>
      </p:sp>
    </p:spTree>
    <p:extLst>
      <p:ext uri="{BB962C8B-B14F-4D97-AF65-F5344CB8AC3E}">
        <p14:creationId xmlns:p14="http://schemas.microsoft.com/office/powerpoint/2010/main" val="309045662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F6D47DB-6D48-4307-9033-E3F94B14B5D7}"/>
              </a:ext>
            </a:extLst>
          </p:cNvPr>
          <p:cNvSpPr>
            <a:spLocks noGrp="1"/>
          </p:cNvSpPr>
          <p:nvPr>
            <p:ph type="title"/>
          </p:nvPr>
        </p:nvSpPr>
        <p:spPr>
          <a:xfrm>
            <a:off x="448056" y="388800"/>
            <a:ext cx="11300532" cy="986400"/>
          </a:xfrm>
        </p:spPr>
        <p:txBody>
          <a:bodyPr anchor="b">
            <a:normAutofit/>
          </a:bodyPr>
          <a:lstStyle/>
          <a:p>
            <a:r>
              <a:rPr lang="hr-HR" sz="6400"/>
              <a:t>Greta Thunberg</a:t>
            </a:r>
          </a:p>
        </p:txBody>
      </p:sp>
      <p:cxnSp>
        <p:nvCxnSpPr>
          <p:cNvPr id="14"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Slika 3" descr="Slika na kojoj se prikazuje tekst&#10;&#10;Opis je automatski generiran">
            <a:extLst>
              <a:ext uri="{FF2B5EF4-FFF2-40B4-BE49-F238E27FC236}">
                <a16:creationId xmlns:a16="http://schemas.microsoft.com/office/drawing/2014/main" id="{F3772590-C061-4A23-83A1-1BA17DD475DE}"/>
              </a:ext>
            </a:extLst>
          </p:cNvPr>
          <p:cNvPicPr>
            <a:picLocks noChangeAspect="1"/>
          </p:cNvPicPr>
          <p:nvPr/>
        </p:nvPicPr>
        <p:blipFill>
          <a:blip r:embed="rId2"/>
          <a:stretch>
            <a:fillRect/>
          </a:stretch>
        </p:blipFill>
        <p:spPr>
          <a:xfrm>
            <a:off x="449999" y="2470406"/>
            <a:ext cx="5430101" cy="3069187"/>
          </a:xfrm>
          <a:prstGeom prst="rect">
            <a:avLst/>
          </a:prstGeom>
        </p:spPr>
      </p:pic>
      <p:sp>
        <p:nvSpPr>
          <p:cNvPr id="3" name="Rezervirano mjesto sadržaja 2">
            <a:extLst>
              <a:ext uri="{FF2B5EF4-FFF2-40B4-BE49-F238E27FC236}">
                <a16:creationId xmlns:a16="http://schemas.microsoft.com/office/drawing/2014/main" id="{A572B879-9735-4ED4-8BBB-F098B68F2D3F}"/>
              </a:ext>
            </a:extLst>
          </p:cNvPr>
          <p:cNvSpPr>
            <a:spLocks noGrp="1"/>
          </p:cNvSpPr>
          <p:nvPr>
            <p:ph idx="1"/>
          </p:nvPr>
        </p:nvSpPr>
        <p:spPr>
          <a:xfrm>
            <a:off x="6311900" y="1944000"/>
            <a:ext cx="5434900" cy="4006800"/>
          </a:xfrm>
        </p:spPr>
        <p:txBody>
          <a:bodyPr>
            <a:normAutofit/>
          </a:bodyPr>
          <a:lstStyle/>
          <a:p>
            <a:pPr>
              <a:lnSpc>
                <a:spcPct val="130000"/>
              </a:lnSpc>
            </a:pPr>
            <a:r>
              <a:rPr lang="hr-HR" sz="1500"/>
              <a:t>Potaknuta požarima koji su se širili za najtoplijeg ljeta u Švedskoj u prethodnih 26 godina, 20. je kolovoza 2018. odlučila iz protesta ne otići u školu do predstojećih parlamentarnih izbora u Švedskoj 9. rujna. Nazvala je svoju akciju „Školski štrajk za klimu” i zatražila da švedske vlasti poduzmu mjere za smanjenje emisije ugljičnog dioksida u toj zemlji. Postigla je veliki uspjeh prezentirajući svoju akciju na društvenim mrežama te je od rujna 2018. godine širom svijeta pokrenula akciju tijekom koje učenici petkom izostaju iz škole ili barem nose transparente sa zahtjevima za zaštitu okoliša; akcija je poznata pod imenom "Petci za budućnost„.</a:t>
            </a:r>
          </a:p>
        </p:txBody>
      </p:sp>
      <p:sp>
        <p:nvSpPr>
          <p:cNvPr id="16" name="TekstniOkvir 15">
            <a:extLst>
              <a:ext uri="{FF2B5EF4-FFF2-40B4-BE49-F238E27FC236}">
                <a16:creationId xmlns:a16="http://schemas.microsoft.com/office/drawing/2014/main" id="{62885916-7AAD-4DCF-98EB-AF1D853174A4}"/>
              </a:ext>
            </a:extLst>
          </p:cNvPr>
          <p:cNvSpPr txBox="1"/>
          <p:nvPr/>
        </p:nvSpPr>
        <p:spPr>
          <a:xfrm>
            <a:off x="865573" y="6227230"/>
            <a:ext cx="8012098" cy="584775"/>
          </a:xfrm>
          <a:prstGeom prst="rect">
            <a:avLst/>
          </a:prstGeom>
          <a:noFill/>
        </p:spPr>
        <p:txBody>
          <a:bodyPr wrap="square">
            <a:spAutoFit/>
          </a:bodyPr>
          <a:lstStyle/>
          <a:p>
            <a:r>
              <a:rPr lang="hr-HR" sz="1600">
                <a:hlinkClick r:id="rId3"/>
              </a:rPr>
              <a:t>https://diariodopoder.com.br/wp-content/uploads/2019/03/Greta-Thunberg.jpg</a:t>
            </a:r>
            <a:endParaRPr lang="hr-HR" sz="1600"/>
          </a:p>
          <a:p>
            <a:endParaRPr lang="hr-HR" sz="1600"/>
          </a:p>
        </p:txBody>
      </p:sp>
    </p:spTree>
    <p:extLst>
      <p:ext uri="{BB962C8B-B14F-4D97-AF65-F5344CB8AC3E}">
        <p14:creationId xmlns:p14="http://schemas.microsoft.com/office/powerpoint/2010/main" val="405136325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B87A0A1E-1504-4B05-9042-77FA53EB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4963EB7-6E14-4E2D-8169-3FA8E33ADA4A}"/>
              </a:ext>
            </a:extLst>
          </p:cNvPr>
          <p:cNvSpPr>
            <a:spLocks noGrp="1"/>
          </p:cNvSpPr>
          <p:nvPr>
            <p:ph type="title"/>
          </p:nvPr>
        </p:nvSpPr>
        <p:spPr>
          <a:xfrm>
            <a:off x="448056" y="388800"/>
            <a:ext cx="7380000" cy="860400"/>
          </a:xfrm>
        </p:spPr>
        <p:txBody>
          <a:bodyPr anchor="b">
            <a:normAutofit/>
          </a:bodyPr>
          <a:lstStyle/>
          <a:p>
            <a:r>
              <a:rPr lang="hr-HR" sz="4000"/>
              <a:t>Greta </a:t>
            </a:r>
            <a:r>
              <a:rPr lang="hr-HR" sz="4000" err="1"/>
              <a:t>Thunberg</a:t>
            </a:r>
            <a:endParaRPr lang="hr-HR" sz="4000"/>
          </a:p>
        </p:txBody>
      </p:sp>
      <p:cxnSp>
        <p:nvCxnSpPr>
          <p:cNvPr id="14"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7383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67BC7062-0028-4535-9B21-7D2C82F45042}"/>
              </a:ext>
            </a:extLst>
          </p:cNvPr>
          <p:cNvSpPr>
            <a:spLocks noGrp="1"/>
          </p:cNvSpPr>
          <p:nvPr>
            <p:ph idx="1"/>
          </p:nvPr>
        </p:nvSpPr>
        <p:spPr>
          <a:xfrm>
            <a:off x="448056" y="1944000"/>
            <a:ext cx="7380000" cy="4006800"/>
          </a:xfrm>
        </p:spPr>
        <p:txBody>
          <a:bodyPr>
            <a:normAutofit/>
          </a:bodyPr>
          <a:lstStyle/>
          <a:p>
            <a:pPr>
              <a:lnSpc>
                <a:spcPct val="130000"/>
              </a:lnSpc>
            </a:pPr>
            <a:r>
              <a:rPr lang="hr-HR" sz="1700"/>
              <a:t>U samoj Švedskoj Greta </a:t>
            </a:r>
            <a:r>
              <a:rPr lang="hr-HR" sz="1700" err="1"/>
              <a:t>Thunberg</a:t>
            </a:r>
            <a:r>
              <a:rPr lang="hr-HR" sz="1700"/>
              <a:t> utjecala je na smanjenje korištenja </a:t>
            </a:r>
            <a:r>
              <a:rPr lang="hr-HR" sz="1700" err="1"/>
              <a:t>avioletova</a:t>
            </a:r>
            <a:r>
              <a:rPr lang="hr-HR" sz="1700"/>
              <a:t> pozivom na nemoralnost korištenja načina putovanja koji uzrokuje visoke emisije ugljičnog dioksida: kulturalna pojava nazvana je "</a:t>
            </a:r>
            <a:r>
              <a:rPr lang="hr-HR" sz="1700" err="1"/>
              <a:t>flygskam</a:t>
            </a:r>
            <a:r>
              <a:rPr lang="hr-HR" sz="1700"/>
              <a:t>", odnosno "sram zbog letenja".</a:t>
            </a:r>
          </a:p>
          <a:p>
            <a:pPr>
              <a:lnSpc>
                <a:spcPct val="130000"/>
              </a:lnSpc>
            </a:pPr>
            <a:r>
              <a:rPr lang="hr-HR" sz="1700"/>
              <a:t>U travnju 2019. godine Greti </a:t>
            </a:r>
            <a:r>
              <a:rPr lang="hr-HR" sz="1700" err="1"/>
              <a:t>Thunberg</a:t>
            </a:r>
            <a:r>
              <a:rPr lang="hr-HR" sz="1700"/>
              <a:t> omogućeno je da održi govor pred zastupnicima Europskog parlamenta, a u rujnu 2019. godine u Ujedinjenim narodima.</a:t>
            </a:r>
          </a:p>
          <a:p>
            <a:pPr>
              <a:lnSpc>
                <a:spcPct val="130000"/>
              </a:lnSpc>
            </a:pPr>
            <a:r>
              <a:rPr lang="hr-HR" sz="1700"/>
              <a:t>Greta </a:t>
            </a:r>
            <a:r>
              <a:rPr lang="hr-HR" sz="1700" err="1"/>
              <a:t>Thunberg</a:t>
            </a:r>
            <a:r>
              <a:rPr lang="hr-HR" sz="1700"/>
              <a:t> u svibnju 2019. godine objavila je zbirku svojih govora o klimi pod nazivom "No One </a:t>
            </a:r>
            <a:r>
              <a:rPr lang="hr-HR" sz="1700" err="1"/>
              <a:t>Is</a:t>
            </a:r>
            <a:r>
              <a:rPr lang="hr-HR" sz="1700"/>
              <a:t> </a:t>
            </a:r>
            <a:r>
              <a:rPr lang="hr-HR" sz="1700" err="1"/>
              <a:t>Too</a:t>
            </a:r>
            <a:r>
              <a:rPr lang="hr-HR" sz="1700"/>
              <a:t> </a:t>
            </a:r>
            <a:r>
              <a:rPr lang="hr-HR" sz="1700" err="1"/>
              <a:t>Small</a:t>
            </a:r>
            <a:r>
              <a:rPr lang="hr-HR" sz="1700"/>
              <a:t> to Make a </a:t>
            </a:r>
            <a:r>
              <a:rPr lang="hr-HR" sz="1700" err="1"/>
              <a:t>Difference</a:t>
            </a:r>
            <a:r>
              <a:rPr lang="hr-HR" sz="1700"/>
              <a:t>".</a:t>
            </a:r>
          </a:p>
        </p:txBody>
      </p:sp>
      <p:pic>
        <p:nvPicPr>
          <p:cNvPr id="4" name="Slika 3" descr="Slika na kojoj se prikazuje tekst, na otvorenom, znak&#10;&#10;Opis je automatski generiran">
            <a:extLst>
              <a:ext uri="{FF2B5EF4-FFF2-40B4-BE49-F238E27FC236}">
                <a16:creationId xmlns:a16="http://schemas.microsoft.com/office/drawing/2014/main" id="{D7A654DF-3979-4BC8-9897-5E2935E9F088}"/>
              </a:ext>
            </a:extLst>
          </p:cNvPr>
          <p:cNvPicPr>
            <a:picLocks noChangeAspect="1"/>
          </p:cNvPicPr>
          <p:nvPr/>
        </p:nvPicPr>
        <p:blipFill rotWithShape="1">
          <a:blip r:embed="rId2"/>
          <a:srcRect l="11091" r="6524" b="2"/>
          <a:stretch/>
        </p:blipFill>
        <p:spPr>
          <a:xfrm>
            <a:off x="8256588" y="450000"/>
            <a:ext cx="3492000" cy="5508000"/>
          </a:xfrm>
          <a:prstGeom prst="rect">
            <a:avLst/>
          </a:prstGeom>
        </p:spPr>
      </p:pic>
      <p:sp>
        <p:nvSpPr>
          <p:cNvPr id="10" name="TekstniOkvir 9">
            <a:extLst>
              <a:ext uri="{FF2B5EF4-FFF2-40B4-BE49-F238E27FC236}">
                <a16:creationId xmlns:a16="http://schemas.microsoft.com/office/drawing/2014/main" id="{718A38BD-BCE5-4C0B-B483-946B08092E2D}"/>
              </a:ext>
            </a:extLst>
          </p:cNvPr>
          <p:cNvSpPr txBox="1"/>
          <p:nvPr/>
        </p:nvSpPr>
        <p:spPr>
          <a:xfrm>
            <a:off x="2826057" y="6115595"/>
            <a:ext cx="7907045" cy="769441"/>
          </a:xfrm>
          <a:prstGeom prst="rect">
            <a:avLst/>
          </a:prstGeom>
          <a:noFill/>
        </p:spPr>
        <p:txBody>
          <a:bodyPr wrap="square">
            <a:spAutoFit/>
          </a:bodyPr>
          <a:lstStyle/>
          <a:p>
            <a:r>
              <a:rPr lang="hr-HR" sz="1100">
                <a:hlinkClick r:id="rId3"/>
              </a:rPr>
              <a:t>https://www.google.hr/url?sa=i&amp;url=https%3A%2F%2Fban.wikipedia.org%2Fwiki%2FGreta_Thunberg&amp;psig=AOvVaw2Pvrjc97SF0CorvoooN3pp&amp;ust=1619086034845000&amp;source=images&amp;cd=vfe&amp;ved=0CAIQjRxqFwoTCNCuidSLj_ACFQAAAAAdAAAAABAT</a:t>
            </a:r>
            <a:endParaRPr lang="hr-HR" sz="1100"/>
          </a:p>
          <a:p>
            <a:endParaRPr lang="hr-HR" sz="1100"/>
          </a:p>
        </p:txBody>
      </p:sp>
    </p:spTree>
    <p:extLst>
      <p:ext uri="{BB962C8B-B14F-4D97-AF65-F5344CB8AC3E}">
        <p14:creationId xmlns:p14="http://schemas.microsoft.com/office/powerpoint/2010/main" val="1552758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A04B5A-D168-4247-87E4-448DE103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35758C2-B06A-408D-9119-0ABA757E0566}"/>
              </a:ext>
            </a:extLst>
          </p:cNvPr>
          <p:cNvSpPr>
            <a:spLocks noGrp="1"/>
          </p:cNvSpPr>
          <p:nvPr>
            <p:ph type="title"/>
          </p:nvPr>
        </p:nvSpPr>
        <p:spPr>
          <a:xfrm>
            <a:off x="448056" y="388800"/>
            <a:ext cx="11300532" cy="986400"/>
          </a:xfrm>
        </p:spPr>
        <p:txBody>
          <a:bodyPr anchor="b">
            <a:normAutofit/>
          </a:bodyPr>
          <a:lstStyle/>
          <a:p>
            <a:r>
              <a:rPr lang="hr-HR" sz="6400"/>
              <a:t>Greta </a:t>
            </a:r>
            <a:r>
              <a:rPr lang="hr-HR" sz="6400" err="1"/>
              <a:t>Thunberg</a:t>
            </a:r>
            <a:endParaRPr lang="hr-HR" sz="6400"/>
          </a:p>
        </p:txBody>
      </p:sp>
      <p:cxnSp>
        <p:nvCxnSpPr>
          <p:cNvPr id="11"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Slika 3" descr="Slika na kojoj se prikazuje osoba, gudači instrument&#10;&#10;Opis je automatski generiran">
            <a:extLst>
              <a:ext uri="{FF2B5EF4-FFF2-40B4-BE49-F238E27FC236}">
                <a16:creationId xmlns:a16="http://schemas.microsoft.com/office/drawing/2014/main" id="{DD4CCF23-3C82-43B3-BF17-DD703E0B9FEE}"/>
              </a:ext>
            </a:extLst>
          </p:cNvPr>
          <p:cNvPicPr>
            <a:picLocks noChangeAspect="1"/>
          </p:cNvPicPr>
          <p:nvPr/>
        </p:nvPicPr>
        <p:blipFill rotWithShape="1">
          <a:blip r:embed="rId2"/>
          <a:srcRect l="24013" r="25513"/>
          <a:stretch/>
        </p:blipFill>
        <p:spPr>
          <a:xfrm>
            <a:off x="450000" y="2059200"/>
            <a:ext cx="3492000" cy="3891600"/>
          </a:xfrm>
          <a:prstGeom prst="rect">
            <a:avLst/>
          </a:prstGeom>
        </p:spPr>
      </p:pic>
      <p:sp>
        <p:nvSpPr>
          <p:cNvPr id="3" name="Rezervirano mjesto sadržaja 2">
            <a:extLst>
              <a:ext uri="{FF2B5EF4-FFF2-40B4-BE49-F238E27FC236}">
                <a16:creationId xmlns:a16="http://schemas.microsoft.com/office/drawing/2014/main" id="{5BC628B1-F466-4919-B60D-9C28D53B3FB5}"/>
              </a:ext>
            </a:extLst>
          </p:cNvPr>
          <p:cNvSpPr>
            <a:spLocks noGrp="1"/>
          </p:cNvSpPr>
          <p:nvPr>
            <p:ph idx="1"/>
          </p:nvPr>
        </p:nvSpPr>
        <p:spPr>
          <a:xfrm>
            <a:off x="4366800" y="1944000"/>
            <a:ext cx="7380000" cy="4006800"/>
          </a:xfrm>
        </p:spPr>
        <p:txBody>
          <a:bodyPr>
            <a:normAutofit/>
          </a:bodyPr>
          <a:lstStyle/>
          <a:p>
            <a:r>
              <a:rPr lang="hr-HR"/>
              <a:t>Greta je djevojčica koja je ekološki osviještena i brine za prirodu u kojoj živi. Sve je poduzela da se u državi u kojoj živi poduzmu mjere za smanjivanje emisije ugljikovog dioksida. Njezina borba za zaštitu okoliša bila je vrlo zrela i promišljena, ali možda čak malo i pretjerana jer se ljudima u toj zemlji ograničila neka njihova prava kao što je let avionom, odlazak u školu (petkom) i sl.</a:t>
            </a:r>
          </a:p>
        </p:txBody>
      </p:sp>
      <p:sp>
        <p:nvSpPr>
          <p:cNvPr id="10" name="TekstniOkvir 9">
            <a:extLst>
              <a:ext uri="{FF2B5EF4-FFF2-40B4-BE49-F238E27FC236}">
                <a16:creationId xmlns:a16="http://schemas.microsoft.com/office/drawing/2014/main" id="{5BFD699B-C895-4DA4-B334-F117A7CAD861}"/>
              </a:ext>
            </a:extLst>
          </p:cNvPr>
          <p:cNvSpPr txBox="1"/>
          <p:nvPr/>
        </p:nvSpPr>
        <p:spPr>
          <a:xfrm>
            <a:off x="4221332" y="6044691"/>
            <a:ext cx="7380000" cy="861774"/>
          </a:xfrm>
          <a:prstGeom prst="rect">
            <a:avLst/>
          </a:prstGeom>
          <a:noFill/>
        </p:spPr>
        <p:txBody>
          <a:bodyPr wrap="square">
            <a:spAutoFit/>
          </a:bodyPr>
          <a:lstStyle/>
          <a:p>
            <a:r>
              <a:rPr lang="hr-HR" sz="1600">
                <a:hlinkClick r:id="rId3"/>
              </a:rPr>
              <a:t>https://www.dw.com/hr/autisti-posve%C4%87eni-poslu-ne-trpe-gre%C5%A1ke/a-48161499#</a:t>
            </a:r>
            <a:endParaRPr lang="hr-HR" sz="1600"/>
          </a:p>
          <a:p>
            <a:endParaRPr lang="hr-HR" sz="1600"/>
          </a:p>
        </p:txBody>
      </p:sp>
    </p:spTree>
    <p:extLst>
      <p:ext uri="{BB962C8B-B14F-4D97-AF65-F5344CB8AC3E}">
        <p14:creationId xmlns:p14="http://schemas.microsoft.com/office/powerpoint/2010/main" val="7426045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76BA01D-060B-4F8C-A116-411294F7C2C3}"/>
              </a:ext>
            </a:extLst>
          </p:cNvPr>
          <p:cNvSpPr>
            <a:spLocks noGrp="1"/>
          </p:cNvSpPr>
          <p:nvPr>
            <p:ph type="title"/>
          </p:nvPr>
        </p:nvSpPr>
        <p:spPr>
          <a:xfrm>
            <a:off x="448056" y="388800"/>
            <a:ext cx="11300532" cy="986400"/>
          </a:xfrm>
        </p:spPr>
        <p:txBody>
          <a:bodyPr anchor="b">
            <a:normAutofit/>
          </a:bodyPr>
          <a:lstStyle/>
          <a:p>
            <a:r>
              <a:rPr lang="hr-HR" sz="6400"/>
              <a:t>Govor Grete </a:t>
            </a:r>
            <a:r>
              <a:rPr lang="hr-HR" sz="6400" err="1"/>
              <a:t>Thunberg</a:t>
            </a:r>
            <a:endParaRPr lang="hr-HR" sz="6400"/>
          </a:p>
        </p:txBody>
      </p:sp>
      <p:cxnSp>
        <p:nvCxnSpPr>
          <p:cNvPr id="11" name="Straight Connector 1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83102333-1889-4FE9-8822-55EDC8F6E078}"/>
              </a:ext>
            </a:extLst>
          </p:cNvPr>
          <p:cNvPicPr>
            <a:picLocks noChangeAspect="1"/>
          </p:cNvPicPr>
          <p:nvPr/>
        </p:nvPicPr>
        <p:blipFill>
          <a:blip r:embed="rId2"/>
          <a:stretch>
            <a:fillRect/>
          </a:stretch>
        </p:blipFill>
        <p:spPr>
          <a:xfrm>
            <a:off x="449999" y="2192704"/>
            <a:ext cx="5430101" cy="3624592"/>
          </a:xfrm>
          <a:prstGeom prst="rect">
            <a:avLst/>
          </a:prstGeom>
        </p:spPr>
      </p:pic>
      <p:sp>
        <p:nvSpPr>
          <p:cNvPr id="3" name="Rezervirano mjesto sadržaja 2">
            <a:extLst>
              <a:ext uri="{FF2B5EF4-FFF2-40B4-BE49-F238E27FC236}">
                <a16:creationId xmlns:a16="http://schemas.microsoft.com/office/drawing/2014/main" id="{2DFC03D7-D93A-487C-A813-546D4F0D0581}"/>
              </a:ext>
            </a:extLst>
          </p:cNvPr>
          <p:cNvSpPr>
            <a:spLocks noGrp="1"/>
          </p:cNvSpPr>
          <p:nvPr>
            <p:ph idx="1"/>
          </p:nvPr>
        </p:nvSpPr>
        <p:spPr>
          <a:xfrm>
            <a:off x="6311900" y="1944000"/>
            <a:ext cx="5434900" cy="4006800"/>
          </a:xfrm>
        </p:spPr>
        <p:txBody>
          <a:bodyPr>
            <a:normAutofit/>
          </a:bodyPr>
          <a:lstStyle/>
          <a:p>
            <a:r>
              <a:rPr lang="hr-HR"/>
              <a:t>Na ovim poveznicama možete pogledati govor Grete </a:t>
            </a:r>
            <a:r>
              <a:rPr lang="hr-HR" err="1"/>
              <a:t>Thunberg</a:t>
            </a:r>
            <a:endParaRPr lang="hr-HR"/>
          </a:p>
          <a:p>
            <a:r>
              <a:rPr lang="hr-HR">
                <a:hlinkClick r:id="rId3"/>
              </a:rPr>
              <a:t> https://www.youtube.com/watch?v=TMrtLsQbaok</a:t>
            </a:r>
            <a:endParaRPr lang="hr-HR"/>
          </a:p>
          <a:p>
            <a:r>
              <a:rPr lang="hr-HR">
                <a:hlinkClick r:id="rId4"/>
              </a:rPr>
              <a:t>https://www.youtube.com/watch?v=rsNskDfd5CM</a:t>
            </a:r>
            <a:endParaRPr lang="hr-HR"/>
          </a:p>
          <a:p>
            <a:endParaRPr lang="hr-HR"/>
          </a:p>
          <a:p>
            <a:endParaRPr lang="hr-HR"/>
          </a:p>
        </p:txBody>
      </p:sp>
      <p:sp>
        <p:nvSpPr>
          <p:cNvPr id="10" name="TekstniOkvir 9">
            <a:extLst>
              <a:ext uri="{FF2B5EF4-FFF2-40B4-BE49-F238E27FC236}">
                <a16:creationId xmlns:a16="http://schemas.microsoft.com/office/drawing/2014/main" id="{3E5F2852-F6B1-49ED-A8DB-8F9C85AF4DB5}"/>
              </a:ext>
            </a:extLst>
          </p:cNvPr>
          <p:cNvSpPr txBox="1"/>
          <p:nvPr/>
        </p:nvSpPr>
        <p:spPr>
          <a:xfrm>
            <a:off x="333233" y="5928822"/>
            <a:ext cx="9707411" cy="738664"/>
          </a:xfrm>
          <a:prstGeom prst="rect">
            <a:avLst/>
          </a:prstGeom>
          <a:noFill/>
        </p:spPr>
        <p:txBody>
          <a:bodyPr wrap="square">
            <a:spAutoFit/>
          </a:bodyPr>
          <a:lstStyle/>
          <a:p>
            <a:r>
              <a:rPr lang="hr-HR" sz="1400">
                <a:hlinkClick r:id="rId5"/>
              </a:rPr>
              <a:t>https://www.novilist.hr/wp-content/uploads/2020/05/Mlada-Greta-Thunberg-dovela-klimatske-aktiviste-pred-Trumpova-vrata-Nikada-ne-odustajte-1032x688.jpg</a:t>
            </a:r>
            <a:endParaRPr lang="hr-HR" sz="1400"/>
          </a:p>
          <a:p>
            <a:endParaRPr lang="hr-HR" sz="1400"/>
          </a:p>
        </p:txBody>
      </p:sp>
    </p:spTree>
    <p:extLst>
      <p:ext uri="{BB962C8B-B14F-4D97-AF65-F5344CB8AC3E}">
        <p14:creationId xmlns:p14="http://schemas.microsoft.com/office/powerpoint/2010/main" val="511948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4A4B88-C207-4C8A-9B90-2B0C7FF77BA5}"/>
              </a:ext>
            </a:extLst>
          </p:cNvPr>
          <p:cNvSpPr>
            <a:spLocks noGrp="1"/>
          </p:cNvSpPr>
          <p:nvPr>
            <p:ph type="title"/>
          </p:nvPr>
        </p:nvSpPr>
        <p:spPr>
          <a:xfrm>
            <a:off x="445008" y="2093313"/>
            <a:ext cx="11301984" cy="1141200"/>
          </a:xfrm>
        </p:spPr>
        <p:txBody>
          <a:bodyPr>
            <a:normAutofit/>
          </a:bodyPr>
          <a:lstStyle/>
          <a:p>
            <a:pPr algn="ctr"/>
            <a:r>
              <a:rPr lang="hr-HR" sz="5400"/>
              <a:t>KRAJ!</a:t>
            </a:r>
          </a:p>
        </p:txBody>
      </p:sp>
      <p:sp>
        <p:nvSpPr>
          <p:cNvPr id="3" name="Rezervirano mjesto sadržaja 2">
            <a:extLst>
              <a:ext uri="{FF2B5EF4-FFF2-40B4-BE49-F238E27FC236}">
                <a16:creationId xmlns:a16="http://schemas.microsoft.com/office/drawing/2014/main" id="{D08A3742-C921-4FBA-BD98-F0544EE7FA2E}"/>
              </a:ext>
            </a:extLst>
          </p:cNvPr>
          <p:cNvSpPr>
            <a:spLocks noGrp="1"/>
          </p:cNvSpPr>
          <p:nvPr>
            <p:ph idx="1"/>
          </p:nvPr>
        </p:nvSpPr>
        <p:spPr>
          <a:xfrm>
            <a:off x="723262" y="3826275"/>
            <a:ext cx="10853219" cy="2778711"/>
          </a:xfrm>
        </p:spPr>
        <p:txBody>
          <a:bodyPr>
            <a:normAutofit fontScale="92500" lnSpcReduction="10000"/>
          </a:bodyPr>
          <a:lstStyle/>
          <a:p>
            <a:pPr marL="1944" indent="0">
              <a:buNone/>
            </a:pPr>
            <a:r>
              <a:rPr lang="hr-HR"/>
              <a:t>    IZVORI:</a:t>
            </a:r>
          </a:p>
          <a:p>
            <a:r>
              <a:rPr lang="hr-HR">
                <a:hlinkClick r:id="rId2"/>
              </a:rPr>
              <a:t>https://hr.wikipedia.org/wiki/Greta_Thunberg</a:t>
            </a:r>
            <a:endParaRPr lang="hr-HR"/>
          </a:p>
          <a:p>
            <a:r>
              <a:rPr lang="hr-HR">
                <a:hlinkClick r:id="rId3"/>
              </a:rPr>
              <a:t>https://www.novilist.hr/novosti/svijet/tko-je-zapravo-greta-thunberg-i-zasto-je-kriticari-s-desnice-toliko-zele-usutkati/Ž</a:t>
            </a:r>
            <a:endParaRPr lang="hr-HR"/>
          </a:p>
          <a:p>
            <a:r>
              <a:rPr lang="hr-HR">
                <a:hlinkClick r:id="rId4"/>
              </a:rPr>
              <a:t>https://www.google.hr/url?sa=i&amp;url=https%3A%2F%2Fwww.wikidata.org%2Fwiki%2FQ56434717&amp;psig=AOvVaw2Pvrjc97SF0CorvoooN3pp&amp;ust=1619086034845000&amp;source=images&amp;cd=vfe&amp;ved=0CAIQjRxqFwoTCNCuidSLj_ACFQAAAAAdAAAAABAD</a:t>
            </a:r>
            <a:endParaRPr lang="hr-HR"/>
          </a:p>
          <a:p>
            <a:endParaRPr lang="hr-HR"/>
          </a:p>
          <a:p>
            <a:endParaRPr lang="hr-HR"/>
          </a:p>
          <a:p>
            <a:endParaRPr lang="hr-HR"/>
          </a:p>
          <a:p>
            <a:endParaRPr lang="hr-HR"/>
          </a:p>
        </p:txBody>
      </p:sp>
      <p:sp>
        <p:nvSpPr>
          <p:cNvPr id="4" name="TekstniOkvir 3">
            <a:extLst>
              <a:ext uri="{FF2B5EF4-FFF2-40B4-BE49-F238E27FC236}">
                <a16:creationId xmlns:a16="http://schemas.microsoft.com/office/drawing/2014/main" id="{6753DFC6-8BE1-4452-8991-FBC80F910D37}"/>
              </a:ext>
            </a:extLst>
          </p:cNvPr>
          <p:cNvSpPr txBox="1"/>
          <p:nvPr/>
        </p:nvSpPr>
        <p:spPr>
          <a:xfrm>
            <a:off x="7164280" y="3027285"/>
            <a:ext cx="2941831" cy="369332"/>
          </a:xfrm>
          <a:prstGeom prst="rect">
            <a:avLst/>
          </a:prstGeom>
          <a:noFill/>
        </p:spPr>
        <p:txBody>
          <a:bodyPr wrap="none" rtlCol="0">
            <a:spAutoFit/>
          </a:bodyPr>
          <a:lstStyle/>
          <a:p>
            <a:r>
              <a:rPr lang="hr-HR"/>
              <a:t>IZRADILA: ELA ABDIĆ 8.c</a:t>
            </a:r>
          </a:p>
        </p:txBody>
      </p:sp>
    </p:spTree>
    <p:extLst>
      <p:ext uri="{BB962C8B-B14F-4D97-AF65-F5344CB8AC3E}">
        <p14:creationId xmlns:p14="http://schemas.microsoft.com/office/powerpoint/2010/main" val="269184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hinLineVTI">
  <a:themeElements>
    <a:clrScheme name="AnalogousFromDarkSeedRightStep">
      <a:dk1>
        <a:srgbClr val="000000"/>
      </a:dk1>
      <a:lt1>
        <a:srgbClr val="FFFFFF"/>
      </a:lt1>
      <a:dk2>
        <a:srgbClr val="1D2733"/>
      </a:dk2>
      <a:lt2>
        <a:srgbClr val="E8E2E4"/>
      </a:lt2>
      <a:accent1>
        <a:srgbClr val="46B388"/>
      </a:accent1>
      <a:accent2>
        <a:srgbClr val="3BAFB1"/>
      </a:accent2>
      <a:accent3>
        <a:srgbClr val="4D90C3"/>
      </a:accent3>
      <a:accent4>
        <a:srgbClr val="3B4CB1"/>
      </a:accent4>
      <a:accent5>
        <a:srgbClr val="6D4DC3"/>
      </a:accent5>
      <a:accent6>
        <a:srgbClr val="8C3BB1"/>
      </a:accent6>
      <a:hlink>
        <a:srgbClr val="7E882D"/>
      </a:hlink>
      <a:folHlink>
        <a:srgbClr val="7F7F7F"/>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DA282F8982AE4B8C59A949CACBA549" ma:contentTypeVersion="13" ma:contentTypeDescription="Create a new document." ma:contentTypeScope="" ma:versionID="4de5f14e428faea49b4d7713fb8c7bb8">
  <xsd:schema xmlns:xsd="http://www.w3.org/2001/XMLSchema" xmlns:xs="http://www.w3.org/2001/XMLSchema" xmlns:p="http://schemas.microsoft.com/office/2006/metadata/properties" xmlns:ns3="2476ca4d-df0d-4014-afa4-d49018b59b5a" xmlns:ns4="97df6775-ab93-4dfe-b7da-f5ceba4ad516" targetNamespace="http://schemas.microsoft.com/office/2006/metadata/properties" ma:root="true" ma:fieldsID="bf91aa155f03c70f7671d49b7498b497" ns3:_="" ns4:_="">
    <xsd:import namespace="2476ca4d-df0d-4014-afa4-d49018b59b5a"/>
    <xsd:import namespace="97df6775-ab93-4dfe-b7da-f5ceba4ad51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6ca4d-df0d-4014-afa4-d49018b59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f6775-ab93-4dfe-b7da-f5ceba4ad5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3FC3DA-BBB1-4D0C-9CBE-A5B144C210FD}">
  <ds:schemaRefs>
    <ds:schemaRef ds:uri="2476ca4d-df0d-4014-afa4-d49018b59b5a"/>
    <ds:schemaRef ds:uri="97df6775-ab93-4dfe-b7da-f5ceba4ad5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16BB9D-D9DE-4ADC-AF49-A34EB72FF15E}">
  <ds:schemaRefs>
    <ds:schemaRef ds:uri="2476ca4d-df0d-4014-afa4-d49018b59b5a"/>
    <ds:schemaRef ds:uri="97df6775-ab93-4dfe-b7da-f5ceba4ad5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29DEF2-040F-4B64-8585-2F36C13D6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ThinLineVTI</vt:lpstr>
      <vt:lpstr>GRETA THUNBERG</vt:lpstr>
      <vt:lpstr>Tko je Greta Thunberg?</vt:lpstr>
      <vt:lpstr>Greta Thunberg</vt:lpstr>
      <vt:lpstr>Greta Thunberg</vt:lpstr>
      <vt:lpstr>Greta Thunberg</vt:lpstr>
      <vt:lpstr>Greta Thunberg</vt:lpstr>
      <vt:lpstr>Govor Grete Thunberg</vt:lpstr>
      <vt:lpstr>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GRETA THUNBERG</dc:title>
  <dc:creator>Ela Abdić</dc:creator>
  <cp:revision>4</cp:revision>
  <dcterms:created xsi:type="dcterms:W3CDTF">2021-04-21T09:58:11Z</dcterms:created>
  <dcterms:modified xsi:type="dcterms:W3CDTF">2021-04-26T14:34:16Z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0x010100E9DA282F8982AE4B8C59A949CACBA549</vt:lpwstr>
  </property>
</Properties>
</file>