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75" r:id="rId7"/>
    <p:sldId id="279" r:id="rId8"/>
    <p:sldId id="272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4" r:id="rId21"/>
    <p:sldId id="276" r:id="rId22"/>
    <p:sldId id="277" r:id="rId23"/>
    <p:sldId id="278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2CE"/>
    <a:srgbClr val="ABA89F"/>
    <a:srgbClr val="999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915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66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423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824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569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224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320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502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237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185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813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  <a:alpha val="54000"/>
                <a:lumMod val="48000"/>
                <a:lumOff val="52000"/>
              </a:schemeClr>
            </a:gs>
            <a:gs pos="100000">
              <a:srgbClr val="D4D2C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418D4-398B-42EF-BF2B-34F73D026CCC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391E7-675E-4F0B-9DC8-1CA104A87E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135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slide" Target="slide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image" Target="../media/image7.png"/><Relationship Id="rId4" Type="http://schemas.openxmlformats.org/officeDocument/2006/relationships/slide" Target="slide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u="sng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hr-HR" b="1" u="sng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judsko tijelo</a:t>
            </a:r>
            <a:endParaRPr lang="hr-HR" b="1" u="sng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/>
          </a:bodyPr>
          <a:lstStyle/>
          <a:p>
            <a:r>
              <a:rPr lang="hr-HR" sz="2800" dirty="0" smtClean="0"/>
              <a:t>Pitalica </a:t>
            </a:r>
          </a:p>
          <a:p>
            <a:endParaRPr lang="hr-HR" dirty="0"/>
          </a:p>
          <a:p>
            <a:pPr algn="r"/>
            <a:endParaRPr lang="hr-HR" sz="1400" dirty="0" smtClean="0"/>
          </a:p>
          <a:p>
            <a:pPr algn="r"/>
            <a:endParaRPr lang="hr-HR" sz="1400" dirty="0" smtClean="0"/>
          </a:p>
          <a:p>
            <a:pPr algn="r"/>
            <a:endParaRPr lang="hr-HR" sz="1400" dirty="0" smtClean="0"/>
          </a:p>
          <a:p>
            <a:pPr algn="r"/>
            <a:r>
              <a:rPr lang="hr-HR" sz="1400" dirty="0" smtClean="0"/>
              <a:t>Matilda Trojković  8</a:t>
            </a:r>
            <a:r>
              <a:rPr lang="hr-HR" sz="1400" dirty="0" smtClean="0"/>
              <a:t>. razred</a:t>
            </a:r>
            <a:endParaRPr lang="hr-HR" sz="1400" dirty="0"/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7884368" y="5661248"/>
            <a:ext cx="1008112" cy="1008112"/>
          </a:xfrm>
          <a:prstGeom prst="actionButtonForwardNext">
            <a:avLst/>
          </a:prstGeom>
          <a:solidFill>
            <a:srgbClr val="C00000">
              <a:alpha val="60000"/>
            </a:srgbClr>
          </a:solidFill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671" y="260648"/>
            <a:ext cx="2919809" cy="181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9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 rot="21106150">
            <a:off x="3082531" y="2930517"/>
            <a:ext cx="4124332" cy="36317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r-HR" sz="11500" b="1" cap="none" spc="0" dirty="0" smtClean="0">
                <a:ln/>
                <a:solidFill>
                  <a:schemeClr val="accent3"/>
                </a:solidFill>
                <a:effectLst/>
              </a:rPr>
              <a:t>Točno </a:t>
            </a:r>
            <a:r>
              <a:rPr lang="hr-HR" sz="11500" b="1" cap="none" spc="0" dirty="0" smtClean="0">
                <a:ln/>
                <a:solidFill>
                  <a:schemeClr val="accent3"/>
                </a:solidFill>
                <a:effectLst/>
                <a:sym typeface="Wingdings" panose="05000000000000000000" pitchFamily="2" charset="2"/>
              </a:rPr>
              <a:t></a:t>
            </a:r>
            <a:endParaRPr lang="hr-HR" sz="115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Akcijski gumb: Povratak 5">
            <a:hlinkClick r:id="rId2" action="ppaction://hlinksldjump" highlightClick="1"/>
          </p:cNvPr>
          <p:cNvSpPr/>
          <p:nvPr/>
        </p:nvSpPr>
        <p:spPr>
          <a:xfrm>
            <a:off x="611560" y="429072"/>
            <a:ext cx="1296144" cy="136815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utoShape 2" descr="Slikovni rezultat za mozak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AutoShape 4" descr="Slikovni rezultat za mozak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AutoShape 6" descr="Slikovni rezultat za mozak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4032"/>
            <a:ext cx="4312589" cy="211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0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797937">
            <a:off x="4123112" y="3095574"/>
            <a:ext cx="4707523" cy="32624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0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611560" y="404664"/>
            <a:ext cx="1296144" cy="136815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4139952" y="1087967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27776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319275">
            <a:off x="4766090" y="2664224"/>
            <a:ext cx="3828237" cy="36317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r-HR" sz="11500" b="1" cap="none" spc="0" dirty="0" smtClean="0">
                <a:ln/>
                <a:solidFill>
                  <a:schemeClr val="accent3"/>
                </a:solidFill>
                <a:effectLst/>
              </a:rPr>
              <a:t>Točno </a:t>
            </a:r>
            <a:r>
              <a:rPr lang="hr-HR" sz="11500" b="1" cap="none" spc="0" dirty="0" smtClean="0">
                <a:ln/>
                <a:solidFill>
                  <a:schemeClr val="accent3"/>
                </a:solidFill>
                <a:effectLst/>
                <a:sym typeface="Wingdings" panose="05000000000000000000" pitchFamily="2" charset="2"/>
              </a:rPr>
              <a:t></a:t>
            </a:r>
            <a:endParaRPr lang="hr-HR" sz="115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691680" y="1196752"/>
            <a:ext cx="1152128" cy="1296144"/>
          </a:xfrm>
          <a:prstGeom prst="actionButtonReturn">
            <a:avLst/>
          </a:prstGeom>
          <a:solidFill>
            <a:schemeClr val="accent5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74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355866">
            <a:off x="2380747" y="3902656"/>
            <a:ext cx="6663042" cy="1785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1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691680" y="1196752"/>
            <a:ext cx="1152128" cy="1296144"/>
          </a:xfrm>
          <a:prstGeom prst="actionButtonReturn">
            <a:avLst/>
          </a:prstGeom>
          <a:solidFill>
            <a:schemeClr val="accent5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4283527" y="1218915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281106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544107">
            <a:off x="2345246" y="4095649"/>
            <a:ext cx="6663042" cy="1785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1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1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1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691680" y="1196752"/>
            <a:ext cx="1152128" cy="1296144"/>
          </a:xfrm>
          <a:prstGeom prst="actionButtonReturn">
            <a:avLst/>
          </a:prstGeom>
          <a:solidFill>
            <a:schemeClr val="accent5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364021" y="1412776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37629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492910">
            <a:off x="2335452" y="4064348"/>
            <a:ext cx="6663042" cy="1785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1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547664" y="1196752"/>
            <a:ext cx="1440160" cy="1368152"/>
          </a:xfrm>
          <a:prstGeom prst="actionButtonReturn">
            <a:avLst/>
          </a:prstGeom>
          <a:solidFill>
            <a:schemeClr val="accent3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354227" y="1268760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20975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 rot="20649217">
            <a:off x="6028689" y="3966965"/>
            <a:ext cx="2820127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r-HR" sz="8000" b="1" dirty="0" smtClean="0">
                <a:ln/>
                <a:solidFill>
                  <a:schemeClr val="accent3"/>
                </a:solidFill>
              </a:rPr>
              <a:t>Točno </a:t>
            </a:r>
            <a:r>
              <a:rPr lang="hr-HR" sz="8000" b="1" dirty="0" smtClean="0">
                <a:ln/>
                <a:solidFill>
                  <a:schemeClr val="accent3"/>
                </a:solidFill>
                <a:sym typeface="Wingdings" panose="05000000000000000000" pitchFamily="2" charset="2"/>
              </a:rPr>
              <a:t></a:t>
            </a:r>
            <a:endParaRPr lang="hr-HR" sz="8000" b="1" cap="none" spc="0" dirty="0" smtClean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Akcijski gumb: Povratak 5">
            <a:hlinkClick r:id="rId2" action="ppaction://hlinksldjump" highlightClick="1"/>
          </p:cNvPr>
          <p:cNvSpPr/>
          <p:nvPr/>
        </p:nvSpPr>
        <p:spPr>
          <a:xfrm>
            <a:off x="1547664" y="1196752"/>
            <a:ext cx="1440160" cy="1368152"/>
          </a:xfrm>
          <a:prstGeom prst="actionButtonReturn">
            <a:avLst/>
          </a:prstGeom>
          <a:solidFill>
            <a:schemeClr val="accent3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64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666336">
            <a:off x="2328542" y="4211881"/>
            <a:ext cx="6663042" cy="1785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547664" y="1196752"/>
            <a:ext cx="1440160" cy="1368152"/>
          </a:xfrm>
          <a:prstGeom prst="actionButtonReturn">
            <a:avLst/>
          </a:prstGeom>
          <a:solidFill>
            <a:schemeClr val="accent3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347317" y="1197143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68456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487384">
            <a:off x="2374263" y="4059725"/>
            <a:ext cx="6663042" cy="1785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1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Akcijski gumb: Povratak 5">
            <a:hlinkClick r:id="rId2" action="ppaction://hlinksldjump" highlightClick="1"/>
          </p:cNvPr>
          <p:cNvSpPr/>
          <p:nvPr/>
        </p:nvSpPr>
        <p:spPr>
          <a:xfrm>
            <a:off x="2123728" y="836712"/>
            <a:ext cx="1152128" cy="1296144"/>
          </a:xfrm>
          <a:prstGeom prst="actionButtonReturn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292080" y="1300118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40632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003294">
            <a:off x="4342723" y="4254091"/>
            <a:ext cx="4684039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r-HR" sz="10000" b="1" cap="none" spc="0" dirty="0" smtClean="0">
                <a:ln/>
                <a:solidFill>
                  <a:schemeClr val="accent3"/>
                </a:solidFill>
                <a:effectLst/>
              </a:rPr>
              <a:t>Točno </a:t>
            </a:r>
            <a:r>
              <a:rPr lang="hr-HR" sz="10000" b="1" cap="none" spc="0" dirty="0" smtClean="0">
                <a:ln/>
                <a:solidFill>
                  <a:schemeClr val="accent3"/>
                </a:solidFill>
                <a:effectLst/>
                <a:sym typeface="Wingdings" panose="05000000000000000000" pitchFamily="2" charset="2"/>
              </a:rPr>
              <a:t></a:t>
            </a:r>
            <a:endParaRPr lang="hr-HR" sz="10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2123728" y="836712"/>
            <a:ext cx="1152128" cy="1296144"/>
          </a:xfrm>
          <a:prstGeom prst="actionButtonReturn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412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Koji dio tijela nikotin oštećuje?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Pluća 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Mozak</a:t>
            </a:r>
            <a:endParaRPr lang="hr-HR" dirty="0" smtClean="0"/>
          </a:p>
          <a:p>
            <a:r>
              <a:rPr lang="hr-HR" dirty="0" smtClean="0">
                <a:hlinkClick r:id="rId4" action="ppaction://hlinksldjump"/>
              </a:rPr>
              <a:t>Dušnik</a:t>
            </a:r>
            <a:endParaRPr lang="hr-HR" dirty="0" smtClean="0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7884368" y="5661248"/>
            <a:ext cx="1008112" cy="1008112"/>
          </a:xfrm>
          <a:prstGeom prst="actionButtonForwardNext">
            <a:avLst/>
          </a:prstGeom>
          <a:solidFill>
            <a:srgbClr val="C00000">
              <a:alpha val="60000"/>
            </a:srgbClr>
          </a:solidFill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AutoShape 2" descr="Slikovni rezultat za nikot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988840"/>
            <a:ext cx="3906697" cy="2599729"/>
          </a:xfrm>
          <a:prstGeom prst="rect">
            <a:avLst/>
          </a:prstGeom>
        </p:spPr>
      </p:pic>
      <p:sp>
        <p:nvSpPr>
          <p:cNvPr id="7" name="Akcijski gumb: Natrag ili Prethodno 6">
            <a:hlinkClick r:id="" action="ppaction://hlinkshowjump?jump=previousslide" highlightClick="1"/>
          </p:cNvPr>
          <p:cNvSpPr/>
          <p:nvPr/>
        </p:nvSpPr>
        <p:spPr>
          <a:xfrm>
            <a:off x="6660232" y="5697252"/>
            <a:ext cx="936104" cy="972108"/>
          </a:xfrm>
          <a:prstGeom prst="actionButtonBackPrevious">
            <a:avLst/>
          </a:prstGeom>
          <a:solidFill>
            <a:schemeClr val="accent3">
              <a:lumMod val="75000"/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84230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 rot="20767847">
            <a:off x="3824722" y="4360780"/>
            <a:ext cx="5134675" cy="1785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r-HR" sz="11000" b="1" cap="none" spc="0" dirty="0" smtClean="0">
                <a:ln/>
                <a:solidFill>
                  <a:schemeClr val="accent3"/>
                </a:solidFill>
                <a:effectLst/>
              </a:rPr>
              <a:t>Točno </a:t>
            </a:r>
            <a:r>
              <a:rPr lang="hr-HR" sz="11000" b="1" dirty="0" smtClean="0">
                <a:ln/>
                <a:solidFill>
                  <a:schemeClr val="accent3"/>
                </a:solidFill>
                <a:sym typeface="Wingdings" panose="05000000000000000000" pitchFamily="2" charset="2"/>
              </a:rPr>
              <a:t></a:t>
            </a:r>
            <a:endParaRPr lang="hr-HR" sz="11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Akcijski gumb: Povratak 5">
            <a:hlinkClick r:id="rId2" action="ppaction://hlinksldjump" highlightClick="1"/>
          </p:cNvPr>
          <p:cNvSpPr/>
          <p:nvPr/>
        </p:nvSpPr>
        <p:spPr>
          <a:xfrm>
            <a:off x="1547664" y="764704"/>
            <a:ext cx="1368152" cy="1440160"/>
          </a:xfrm>
          <a:prstGeom prst="actionButtonReturn">
            <a:avLst/>
          </a:prstGeom>
          <a:solidFill>
            <a:schemeClr val="accent4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38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 rot="20561934">
            <a:off x="2930915" y="4295229"/>
            <a:ext cx="6073650" cy="1631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0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0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0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Akcijski gumb: Povratak 5">
            <a:hlinkClick r:id="rId2" action="ppaction://hlinksldjump" highlightClick="1"/>
          </p:cNvPr>
          <p:cNvSpPr/>
          <p:nvPr/>
        </p:nvSpPr>
        <p:spPr>
          <a:xfrm>
            <a:off x="1547664" y="764704"/>
            <a:ext cx="1368152" cy="1440160"/>
          </a:xfrm>
          <a:prstGeom prst="actionButtonReturn">
            <a:avLst/>
          </a:prstGeom>
          <a:solidFill>
            <a:schemeClr val="accent4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5342248" y="1628800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3892205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711483">
            <a:off x="2930978" y="4394119"/>
            <a:ext cx="6073650" cy="1631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0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547664" y="764704"/>
            <a:ext cx="1368152" cy="1440160"/>
          </a:xfrm>
          <a:prstGeom prst="actionButtonReturn">
            <a:avLst/>
          </a:prstGeom>
          <a:solidFill>
            <a:schemeClr val="accent4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5373278" y="1700808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426151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864312">
            <a:off x="2875739" y="4559391"/>
            <a:ext cx="6073650" cy="1631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0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654187" y="1268760"/>
            <a:ext cx="1080120" cy="1224136"/>
          </a:xfrm>
          <a:prstGeom prst="actionButtonReturn">
            <a:avLst/>
          </a:prstGeom>
          <a:pattFill prst="lgConfetti">
            <a:fgClr>
              <a:schemeClr val="accent5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5724128" y="1628800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297148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542610">
            <a:off x="2945052" y="4312178"/>
            <a:ext cx="6073649" cy="1631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0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654187" y="1268760"/>
            <a:ext cx="1080120" cy="1224136"/>
          </a:xfrm>
          <a:prstGeom prst="actionButtonReturn">
            <a:avLst/>
          </a:prstGeom>
          <a:pattFill prst="lgConfetti">
            <a:fgClr>
              <a:schemeClr val="accent5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5292080" y="1247380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206717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675366">
            <a:off x="3708764" y="4295163"/>
            <a:ext cx="5134675" cy="1785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r-HR" sz="11000" b="1" cap="none" spc="0" dirty="0" smtClean="0">
                <a:ln/>
                <a:solidFill>
                  <a:schemeClr val="accent3"/>
                </a:solidFill>
                <a:effectLst/>
              </a:rPr>
              <a:t>Točno </a:t>
            </a:r>
            <a:r>
              <a:rPr lang="hr-HR" sz="11000" b="1" cap="none" spc="0" dirty="0" smtClean="0">
                <a:ln/>
                <a:solidFill>
                  <a:schemeClr val="accent3"/>
                </a:solidFill>
                <a:effectLst/>
                <a:sym typeface="Wingdings" panose="05000000000000000000" pitchFamily="2" charset="2"/>
              </a:rPr>
              <a:t></a:t>
            </a:r>
            <a:endParaRPr lang="hr-HR" sz="11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654187" y="1268760"/>
            <a:ext cx="1080120" cy="1224136"/>
          </a:xfrm>
          <a:prstGeom prst="actionButtonReturn">
            <a:avLst/>
          </a:prstGeom>
          <a:pattFill prst="lgConfetti">
            <a:fgClr>
              <a:schemeClr val="accent5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89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128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Koliko u ljudskom organizmu ima kostiju?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206 - 350 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168 – 302</a:t>
            </a:r>
            <a:endParaRPr lang="hr-HR" dirty="0" smtClean="0"/>
          </a:p>
          <a:p>
            <a:r>
              <a:rPr lang="hr-HR" dirty="0" smtClean="0">
                <a:hlinkClick r:id="rId4" action="ppaction://hlinksldjump"/>
              </a:rPr>
              <a:t>329 – 451</a:t>
            </a:r>
            <a:endParaRPr lang="hr-HR" dirty="0" smtClean="0"/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7884368" y="5661248"/>
            <a:ext cx="1008112" cy="1008112"/>
          </a:xfrm>
          <a:prstGeom prst="actionButtonForwardNext">
            <a:avLst/>
          </a:prstGeom>
          <a:solidFill>
            <a:srgbClr val="C00000">
              <a:alpha val="60000"/>
            </a:srgbClr>
          </a:solidFill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904" y="1916832"/>
            <a:ext cx="3747395" cy="2796133"/>
          </a:xfrm>
          <a:prstGeom prst="rect">
            <a:avLst/>
          </a:prstGeom>
        </p:spPr>
      </p:pic>
      <p:sp>
        <p:nvSpPr>
          <p:cNvPr id="6" name="Akcijski gumb: Natrag ili Prethodno 5">
            <a:hlinkClick r:id="" action="ppaction://hlinkshowjump?jump=previousslide" highlightClick="1"/>
          </p:cNvPr>
          <p:cNvSpPr/>
          <p:nvPr/>
        </p:nvSpPr>
        <p:spPr>
          <a:xfrm>
            <a:off x="6660232" y="5697252"/>
            <a:ext cx="936104" cy="972108"/>
          </a:xfrm>
          <a:prstGeom prst="actionButtonBackPrevious">
            <a:avLst/>
          </a:prstGeom>
          <a:solidFill>
            <a:schemeClr val="accent3">
              <a:lumMod val="75000"/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58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Pomoću čega se ljudsko tijelo drži uspravno?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Mišića 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Kostiju</a:t>
            </a:r>
            <a:endParaRPr lang="hr-HR" dirty="0" smtClean="0"/>
          </a:p>
          <a:p>
            <a:r>
              <a:rPr lang="hr-HR" sz="3300" dirty="0" smtClean="0">
                <a:hlinkClick r:id="rId4" action="ppaction://hlinksldjump"/>
              </a:rPr>
              <a:t>Živaca</a:t>
            </a:r>
            <a:endParaRPr lang="hr-HR" sz="3300" dirty="0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7884368" y="5661248"/>
            <a:ext cx="1008112" cy="1008112"/>
          </a:xfrm>
          <a:prstGeom prst="actionButtonForwardNext">
            <a:avLst/>
          </a:prstGeom>
          <a:solidFill>
            <a:srgbClr val="C00000">
              <a:alpha val="60000"/>
            </a:srgbClr>
          </a:solidFill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AutoShape 2" descr="Slikovni rezultat za nikot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204864"/>
            <a:ext cx="4980384" cy="2178918"/>
          </a:xfrm>
          <a:prstGeom prst="rect">
            <a:avLst/>
          </a:prstGeom>
        </p:spPr>
      </p:pic>
      <p:sp>
        <p:nvSpPr>
          <p:cNvPr id="7" name="Akcijski gumb: Natrag ili Prethodno 6">
            <a:hlinkClick r:id="" action="ppaction://hlinkshowjump?jump=previousslide" highlightClick="1"/>
          </p:cNvPr>
          <p:cNvSpPr/>
          <p:nvPr/>
        </p:nvSpPr>
        <p:spPr>
          <a:xfrm>
            <a:off x="6660232" y="5697252"/>
            <a:ext cx="936104" cy="972108"/>
          </a:xfrm>
          <a:prstGeom prst="actionButtonBackPrevious">
            <a:avLst/>
          </a:prstGeom>
          <a:solidFill>
            <a:schemeClr val="accent3">
              <a:lumMod val="75000"/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366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Koliko šupljina ima ljudsko srce?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2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3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4</a:t>
            </a:r>
            <a:endParaRPr lang="hr-HR" dirty="0" smtClean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844824"/>
            <a:ext cx="2192065" cy="2838281"/>
          </a:xfrm>
          <a:prstGeom prst="rect">
            <a:avLst/>
          </a:prstGeom>
        </p:spPr>
      </p:pic>
      <p:sp>
        <p:nvSpPr>
          <p:cNvPr id="6" name="Akcijski gumb: Natrag ili Prethodno 5">
            <a:hlinkClick r:id="" action="ppaction://hlinkshowjump?jump=previousslide" highlightClick="1"/>
          </p:cNvPr>
          <p:cNvSpPr/>
          <p:nvPr/>
        </p:nvSpPr>
        <p:spPr>
          <a:xfrm>
            <a:off x="6876256" y="5697252"/>
            <a:ext cx="936104" cy="972108"/>
          </a:xfrm>
          <a:prstGeom prst="actionButtonBackPrevious">
            <a:avLst/>
          </a:prstGeom>
          <a:solidFill>
            <a:schemeClr val="accent3">
              <a:lumMod val="75000"/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884368" y="5661248"/>
            <a:ext cx="1008112" cy="1008112"/>
          </a:xfrm>
          <a:prstGeom prst="actionButtonForwardNext">
            <a:avLst/>
          </a:prstGeom>
          <a:solidFill>
            <a:srgbClr val="C00000">
              <a:alpha val="60000"/>
            </a:srgbClr>
          </a:solidFill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4124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hr-HR" dirty="0" smtClean="0"/>
              <a:t>Tko ima najjednostavnija pluća?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Vodozemci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Zmije</a:t>
            </a:r>
            <a:endParaRPr lang="hr-HR" dirty="0" smtClean="0"/>
          </a:p>
          <a:p>
            <a:r>
              <a:rPr lang="hr-HR" dirty="0" smtClean="0">
                <a:hlinkClick r:id="rId4" action="ppaction://hlinksldjump"/>
              </a:rPr>
              <a:t>Ptice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7884368" y="5661248"/>
            <a:ext cx="1008112" cy="1008112"/>
          </a:xfrm>
          <a:prstGeom prst="actionButtonForwardNext">
            <a:avLst/>
          </a:prstGeom>
          <a:solidFill>
            <a:srgbClr val="C00000">
              <a:alpha val="60000"/>
            </a:srgbClr>
          </a:solidFill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432" y="1916832"/>
            <a:ext cx="3100364" cy="173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18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Od koliko </a:t>
            </a:r>
            <a:r>
              <a:rPr lang="hr-HR" dirty="0" smtClean="0"/>
              <a:t>dijelova </a:t>
            </a:r>
            <a:r>
              <a:rPr lang="hr-HR" dirty="0" smtClean="0"/>
              <a:t>se sastoji tanko crijevo?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5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4</a:t>
            </a:r>
            <a:endParaRPr lang="hr-HR" dirty="0" smtClean="0"/>
          </a:p>
          <a:p>
            <a:r>
              <a:rPr lang="hr-HR" dirty="0">
                <a:hlinkClick r:id="rId4" action="ppaction://hlinksldjump"/>
              </a:rPr>
              <a:t>3</a:t>
            </a:r>
            <a:endParaRPr lang="hr-HR" dirty="0"/>
          </a:p>
        </p:txBody>
      </p:sp>
      <p:sp>
        <p:nvSpPr>
          <p:cNvPr id="4" name="AutoShape 2" descr="Slikovni rezultat za nikot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016644"/>
            <a:ext cx="3105696" cy="2326274"/>
          </a:xfrm>
          <a:prstGeom prst="rect">
            <a:avLst/>
          </a:prstGeom>
        </p:spPr>
      </p:pic>
      <p:sp>
        <p:nvSpPr>
          <p:cNvPr id="6" name="Akcijski gumb: Naprijed ili dalje 5">
            <a:hlinkClick r:id="rId6" action="ppaction://hlinksldjump" highlightClick="1"/>
          </p:cNvPr>
          <p:cNvSpPr/>
          <p:nvPr/>
        </p:nvSpPr>
        <p:spPr>
          <a:xfrm>
            <a:off x="7884368" y="5661248"/>
            <a:ext cx="1008112" cy="1008112"/>
          </a:xfrm>
          <a:prstGeom prst="actionButtonForwardNext">
            <a:avLst/>
          </a:prstGeom>
          <a:solidFill>
            <a:srgbClr val="C00000">
              <a:alpha val="60000"/>
            </a:srgbClr>
          </a:solidFill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69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20456697">
            <a:off x="2232576" y="4034141"/>
            <a:ext cx="6663042" cy="1785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1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1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1475656" y="1052736"/>
            <a:ext cx="1008112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076056" y="620688"/>
            <a:ext cx="2040938" cy="255454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hr-HR" sz="8000" dirty="0" smtClean="0">
                <a:sym typeface="Wingdings" panose="05000000000000000000" pitchFamily="2" charset="2"/>
              </a:rPr>
              <a:t> </a:t>
            </a:r>
            <a:r>
              <a:rPr lang="hr-HR" sz="8000" dirty="0">
                <a:sym typeface="Wingdings" panose="05000000000000000000" pitchFamily="2" charset="2"/>
              </a:rPr>
              <a:t>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162003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hr-HR" dirty="0" smtClean="0">
              <a:sym typeface="Wingdings" panose="05000000000000000000" pitchFamily="2" charset="2"/>
            </a:endParaRPr>
          </a:p>
        </p:txBody>
      </p:sp>
      <p:sp>
        <p:nvSpPr>
          <p:cNvPr id="4" name="Pravokutnik 3"/>
          <p:cNvSpPr/>
          <p:nvPr/>
        </p:nvSpPr>
        <p:spPr>
          <a:xfrm rot="20492790">
            <a:off x="3184946" y="2882893"/>
            <a:ext cx="5601339" cy="31700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10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Netočno </a:t>
            </a:r>
            <a:r>
              <a:rPr lang="hr-HR" sz="10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anose="05000000000000000000" pitchFamily="2" charset="2"/>
              </a:rPr>
              <a:t></a:t>
            </a:r>
            <a:endParaRPr lang="hr-HR" sz="10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Akcijski gumb: Povratak 4">
            <a:hlinkClick r:id="rId2" action="ppaction://hlinksldjump" highlightClick="1"/>
          </p:cNvPr>
          <p:cNvSpPr/>
          <p:nvPr/>
        </p:nvSpPr>
        <p:spPr>
          <a:xfrm>
            <a:off x="539552" y="404664"/>
            <a:ext cx="1296144" cy="136815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3635896" y="720384"/>
            <a:ext cx="21483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>
                <a:sym typeface="Wingdings" panose="05000000000000000000" pitchFamily="2" charset="2"/>
              </a:rPr>
              <a:t> 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343950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133</Words>
  <Application>Microsoft Office PowerPoint</Application>
  <PresentationFormat>Prikaz na zaslonu (4:3)</PresentationFormat>
  <Paragraphs>62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27" baseType="lpstr">
      <vt:lpstr>Tema sustava Office</vt:lpstr>
      <vt:lpstr>Ljudsko tijelo</vt:lpstr>
      <vt:lpstr>Koji dio tijela nikotin oštećuje?</vt:lpstr>
      <vt:lpstr>Koliko u ljudskom organizmu ima kostiju?</vt:lpstr>
      <vt:lpstr>Pomoću čega se ljudsko tijelo drži uspravno?</vt:lpstr>
      <vt:lpstr>Koliko šupljina ima ljudsko srce?</vt:lpstr>
      <vt:lpstr>Tko ima najjednostavnija pluća?</vt:lpstr>
      <vt:lpstr>Od koliko dijelova se sastoji tanko crijevo?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Kraj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Ljudsko tijelo</dc:title>
  <dc:creator>Ucenik_2</dc:creator>
  <cp:lastModifiedBy>NASTAVNIK</cp:lastModifiedBy>
  <cp:revision>17</cp:revision>
  <dcterms:created xsi:type="dcterms:W3CDTF">2018-03-05T12:01:38Z</dcterms:created>
  <dcterms:modified xsi:type="dcterms:W3CDTF">2018-03-28T09:02:19Z</dcterms:modified>
</cp:coreProperties>
</file>