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5"/>
  </p:notesMasterIdLst>
  <p:sldIdLst>
    <p:sldId id="261" r:id="rId2"/>
    <p:sldId id="267" r:id="rId3"/>
    <p:sldId id="262" r:id="rId4"/>
    <p:sldId id="282" r:id="rId5"/>
    <p:sldId id="268" r:id="rId6"/>
    <p:sldId id="271" r:id="rId7"/>
    <p:sldId id="278" r:id="rId8"/>
    <p:sldId id="279" r:id="rId9"/>
    <p:sldId id="283" r:id="rId10"/>
    <p:sldId id="269" r:id="rId11"/>
    <p:sldId id="270" r:id="rId12"/>
    <p:sldId id="273" r:id="rId13"/>
    <p:sldId id="280"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86894" autoAdjust="0"/>
  </p:normalViewPr>
  <p:slideViewPr>
    <p:cSldViewPr snapToGrid="0">
      <p:cViewPr>
        <p:scale>
          <a:sx n="70" d="100"/>
          <a:sy n="70" d="100"/>
        </p:scale>
        <p:origin x="-6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C7E86-D3ED-4735-8B0F-43364839681F}" type="datetimeFigureOut">
              <a:rPr lang="hr-HR" smtClean="0"/>
              <a:t>1.4.2020.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8203B-9423-4A9F-B220-16B1FCC64036}" type="slidenum">
              <a:rPr lang="hr-HR" smtClean="0"/>
              <a:t>‹#›</a:t>
            </a:fld>
            <a:endParaRPr lang="hr-HR"/>
          </a:p>
        </p:txBody>
      </p:sp>
    </p:spTree>
    <p:extLst>
      <p:ext uri="{BB962C8B-B14F-4D97-AF65-F5344CB8AC3E}">
        <p14:creationId xmlns:p14="http://schemas.microsoft.com/office/powerpoint/2010/main" val="34654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smtClean="0"/>
              <a:t>Uredite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4839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336509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4192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2566728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426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1973958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106950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smtClean="0"/>
              <a:t>Uredite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3242670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2"/>
          <p:cNvSpPr>
            <a:spLocks noGrp="1" noChangeArrowheads="1"/>
          </p:cNvSpPr>
          <p:nvPr>
            <p:ph type="dt" sz="half" idx="10"/>
          </p:nvPr>
        </p:nvSpPr>
        <p:spPr>
          <a:ln/>
        </p:spPr>
        <p:txBody>
          <a:bodyPr/>
          <a:lstStyle>
            <a:lvl1pPr>
              <a:defRPr/>
            </a:lvl1pPr>
          </a:lstStyle>
          <a:p>
            <a:pPr>
              <a:defRPr/>
            </a:pPr>
            <a:endParaRPr lang="hr-HR"/>
          </a:p>
        </p:txBody>
      </p:sp>
      <p:sp>
        <p:nvSpPr>
          <p:cNvPr id="6" name="Rectangle 3"/>
          <p:cNvSpPr>
            <a:spLocks noGrp="1" noChangeArrowheads="1"/>
          </p:cNvSpPr>
          <p:nvPr>
            <p:ph type="sldNum" sz="quarter" idx="11"/>
          </p:nvPr>
        </p:nvSpPr>
        <p:spPr>
          <a:ln/>
        </p:spPr>
        <p:txBody>
          <a:bodyPr/>
          <a:lstStyle>
            <a:lvl1pPr>
              <a:defRPr/>
            </a:lvl1pPr>
          </a:lstStyle>
          <a:p>
            <a:fld id="{10AD7B5A-08F7-4FF5-93CE-14918C3EBE29}" type="slidenum">
              <a:rPr lang="hr-HR" altLang="sr-Latn-RS"/>
              <a:pPr/>
              <a:t>‹#›</a:t>
            </a:fld>
            <a:endParaRPr lang="hr-HR" altLang="sr-Latn-RS"/>
          </a:p>
        </p:txBody>
      </p:sp>
      <p:sp>
        <p:nvSpPr>
          <p:cNvPr id="7" name="Rectangle 14"/>
          <p:cNvSpPr>
            <a:spLocks noGrp="1" noChangeArrowheads="1"/>
          </p:cNvSpPr>
          <p:nvPr>
            <p:ph type="ftr" sz="quarter" idx="12"/>
          </p:nvPr>
        </p:nvSpPr>
        <p:spPr>
          <a:ln/>
        </p:spPr>
        <p:txBody>
          <a:bodyPr/>
          <a:lstStyle>
            <a:lvl1pPr>
              <a:defRPr/>
            </a:lvl1pPr>
          </a:lstStyle>
          <a:p>
            <a:pPr>
              <a:defRPr/>
            </a:pPr>
            <a:endParaRPr lang="hr-HR"/>
          </a:p>
        </p:txBody>
      </p:sp>
    </p:spTree>
    <p:extLst>
      <p:ext uri="{BB962C8B-B14F-4D97-AF65-F5344CB8AC3E}">
        <p14:creationId xmlns:p14="http://schemas.microsoft.com/office/powerpoint/2010/main" val="3660896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Rectangle 2"/>
          <p:cNvSpPr>
            <a:spLocks noGrp="1" noChangeArrowheads="1"/>
          </p:cNvSpPr>
          <p:nvPr>
            <p:ph type="dt" sz="half" idx="10"/>
          </p:nvPr>
        </p:nvSpPr>
        <p:spPr>
          <a:ln/>
        </p:spPr>
        <p:txBody>
          <a:bodyPr/>
          <a:lstStyle>
            <a:lvl1pPr>
              <a:defRPr/>
            </a:lvl1pPr>
          </a:lstStyle>
          <a:p>
            <a:pPr>
              <a:defRPr/>
            </a:pPr>
            <a:endParaRPr lang="hr-HR"/>
          </a:p>
        </p:txBody>
      </p:sp>
      <p:sp>
        <p:nvSpPr>
          <p:cNvPr id="7" name="Rectangle 3"/>
          <p:cNvSpPr>
            <a:spLocks noGrp="1" noChangeArrowheads="1"/>
          </p:cNvSpPr>
          <p:nvPr>
            <p:ph type="sldNum" sz="quarter" idx="11"/>
          </p:nvPr>
        </p:nvSpPr>
        <p:spPr>
          <a:ln/>
        </p:spPr>
        <p:txBody>
          <a:bodyPr/>
          <a:lstStyle>
            <a:lvl1pPr>
              <a:defRPr/>
            </a:lvl1pPr>
          </a:lstStyle>
          <a:p>
            <a:fld id="{881DFAD4-3149-4581-BFD3-55CC8C7C3D58}" type="slidenum">
              <a:rPr lang="hr-HR" altLang="sr-Latn-RS"/>
              <a:pPr/>
              <a:t>‹#›</a:t>
            </a:fld>
            <a:endParaRPr lang="hr-HR" altLang="sr-Latn-RS"/>
          </a:p>
        </p:txBody>
      </p:sp>
      <p:sp>
        <p:nvSpPr>
          <p:cNvPr id="8" name="Rectangle 14"/>
          <p:cNvSpPr>
            <a:spLocks noGrp="1" noChangeArrowheads="1"/>
          </p:cNvSpPr>
          <p:nvPr>
            <p:ph type="ftr" sz="quarter" idx="12"/>
          </p:nvPr>
        </p:nvSpPr>
        <p:spPr>
          <a:ln/>
        </p:spPr>
        <p:txBody>
          <a:bodyPr/>
          <a:lstStyle>
            <a:lvl1pPr>
              <a:defRPr/>
            </a:lvl1pPr>
          </a:lstStyle>
          <a:p>
            <a:pPr>
              <a:defRPr/>
            </a:pPr>
            <a:endParaRPr lang="hr-HR"/>
          </a:p>
        </p:txBody>
      </p:sp>
    </p:spTree>
    <p:extLst>
      <p:ext uri="{BB962C8B-B14F-4D97-AF65-F5344CB8AC3E}">
        <p14:creationId xmlns:p14="http://schemas.microsoft.com/office/powerpoint/2010/main" val="14401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54502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0B985B0-07BE-4114-AFB8-B81C1872FECD}" type="datetimeFigureOut">
              <a:rPr lang="hr-HR" smtClean="0"/>
              <a:t>1.4.2020.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381714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90B985B0-07BE-4114-AFB8-B81C1872FECD}" type="datetimeFigureOut">
              <a:rPr lang="hr-HR" smtClean="0"/>
              <a:t>1.4.2020.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174639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90B985B0-07BE-4114-AFB8-B81C1872FECD}" type="datetimeFigureOut">
              <a:rPr lang="hr-HR" smtClean="0"/>
              <a:t>1.4.2020.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336954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90B985B0-07BE-4114-AFB8-B81C1872FECD}" type="datetimeFigureOut">
              <a:rPr lang="hr-HR" smtClean="0"/>
              <a:t>1.4.2020.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53336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985B0-07BE-4114-AFB8-B81C1872FECD}" type="datetimeFigureOut">
              <a:rPr lang="hr-HR" smtClean="0"/>
              <a:t>1.4.2020.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388653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smtClean="0"/>
              <a:t>Uredite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0B985B0-07BE-4114-AFB8-B81C1872FECD}" type="datetimeFigureOut">
              <a:rPr lang="hr-HR" smtClean="0"/>
              <a:t>1.4.2020.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330497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0B985B0-07BE-4114-AFB8-B81C1872FECD}" type="datetimeFigureOut">
              <a:rPr lang="hr-HR" smtClean="0"/>
              <a:t>1.4.2020.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D06D27A-5869-4323-9E7D-11B5AF003C04}" type="slidenum">
              <a:rPr lang="hr-HR" smtClean="0"/>
              <a:t>‹#›</a:t>
            </a:fld>
            <a:endParaRPr lang="hr-HR"/>
          </a:p>
        </p:txBody>
      </p:sp>
    </p:spTree>
    <p:extLst>
      <p:ext uri="{BB962C8B-B14F-4D97-AF65-F5344CB8AC3E}">
        <p14:creationId xmlns:p14="http://schemas.microsoft.com/office/powerpoint/2010/main" val="260696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smtClean="0"/>
              <a:t>Uredite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B985B0-07BE-4114-AFB8-B81C1872FECD}" type="datetimeFigureOut">
              <a:rPr lang="hr-HR" smtClean="0"/>
              <a:t>1.4.2020.</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06D27A-5869-4323-9E7D-11B5AF003C04}" type="slidenum">
              <a:rPr lang="hr-HR" smtClean="0"/>
              <a:t>‹#›</a:t>
            </a:fld>
            <a:endParaRPr lang="hr-HR"/>
          </a:p>
        </p:txBody>
      </p:sp>
    </p:spTree>
    <p:extLst>
      <p:ext uri="{BB962C8B-B14F-4D97-AF65-F5344CB8AC3E}">
        <p14:creationId xmlns:p14="http://schemas.microsoft.com/office/powerpoint/2010/main" val="5605019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a:xfrm>
            <a:off x="1812154" y="440187"/>
            <a:ext cx="7847013" cy="2484438"/>
          </a:xfrm>
        </p:spPr>
        <p:txBody>
          <a:bodyPr/>
          <a:lstStyle/>
          <a:p>
            <a:pPr algn="ctr" eaLnBrk="1" hangingPunct="1">
              <a:defRPr/>
            </a:pPr>
            <a:r>
              <a:rPr lang="hr-HR" sz="8000" dirty="0">
                <a:solidFill>
                  <a:schemeClr val="accent1">
                    <a:lumMod val="50000"/>
                  </a:schemeClr>
                </a:solidFill>
                <a:effectLst>
                  <a:outerShdw blurRad="38100" dist="38100" dir="2700000" algn="tl">
                    <a:srgbClr val="000000">
                      <a:alpha val="43137"/>
                    </a:srgbClr>
                  </a:outerShdw>
                </a:effectLst>
                <a:latin typeface="Berlin Sans FB Demi" panose="020E0802020502020306" pitchFamily="34" charset="0"/>
              </a:rPr>
              <a:t>SVJETSKI DAN </a:t>
            </a:r>
            <a:r>
              <a:rPr lang="hr-HR" sz="8000" dirty="0" smtClean="0">
                <a:solidFill>
                  <a:schemeClr val="accent1">
                    <a:lumMod val="50000"/>
                  </a:schemeClr>
                </a:solidFill>
                <a:effectLst>
                  <a:outerShdw blurRad="38100" dist="38100" dir="2700000" algn="tl">
                    <a:srgbClr val="000000">
                      <a:alpha val="43137"/>
                    </a:srgbClr>
                  </a:outerShdw>
                </a:effectLst>
                <a:latin typeface="Berlin Sans FB Demi" panose="020E0802020502020306" pitchFamily="34" charset="0"/>
              </a:rPr>
              <a:t>ŠALE</a:t>
            </a:r>
            <a:endParaRPr lang="hr-HR" sz="8000" dirty="0">
              <a:solidFill>
                <a:schemeClr val="accent1">
                  <a:lumMod val="50000"/>
                </a:schemeClr>
              </a:solidFill>
              <a:effectLst>
                <a:outerShdw blurRad="38100" dist="38100" dir="2700000" algn="tl">
                  <a:srgbClr val="000000">
                    <a:alpha val="43137"/>
                  </a:srgbClr>
                </a:outerShdw>
              </a:effectLst>
              <a:latin typeface="Berlin Sans FB Demi" panose="020E0802020502020306" pitchFamily="34" charset="0"/>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7001" y="1560862"/>
            <a:ext cx="3314204" cy="2510625"/>
          </a:xfrm>
          <a:prstGeom prst="rect">
            <a:avLst/>
          </a:prstGeom>
          <a:ln>
            <a:noFill/>
          </a:ln>
          <a:effectLst>
            <a:softEdge rad="112500"/>
          </a:effectLst>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7336">
            <a:off x="5437328" y="3392804"/>
            <a:ext cx="3248860" cy="2253014"/>
          </a:xfrm>
          <a:prstGeom prst="rect">
            <a:avLst/>
          </a:prstGeom>
          <a:ln>
            <a:noFill/>
          </a:ln>
          <a:effectLst>
            <a:softEdge rad="112500"/>
          </a:effectLst>
        </p:spPr>
      </p:pic>
      <p:sp>
        <p:nvSpPr>
          <p:cNvPr id="3" name="Pravokutnik 2"/>
          <p:cNvSpPr/>
          <p:nvPr/>
        </p:nvSpPr>
        <p:spPr>
          <a:xfrm>
            <a:off x="8213605" y="5295898"/>
            <a:ext cx="3657600" cy="7981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accent2">
                    <a:lumMod val="50000"/>
                  </a:schemeClr>
                </a:solidFill>
              </a:rPr>
              <a:t>Pripremila:</a:t>
            </a:r>
            <a:r>
              <a:rPr lang="hr-HR" b="1" dirty="0" smtClean="0">
                <a:solidFill>
                  <a:schemeClr val="accent2">
                    <a:lumMod val="50000"/>
                  </a:schemeClr>
                </a:solidFill>
                <a:effectLst>
                  <a:outerShdw blurRad="38100" dist="38100" dir="2700000" algn="tl">
                    <a:srgbClr val="000000">
                      <a:alpha val="43137"/>
                    </a:srgbClr>
                  </a:outerShdw>
                </a:effectLst>
              </a:rPr>
              <a:t> </a:t>
            </a:r>
          </a:p>
          <a:p>
            <a:pPr algn="ctr"/>
            <a:r>
              <a:rPr lang="hr-HR" b="1" dirty="0" smtClean="0">
                <a:solidFill>
                  <a:schemeClr val="accent2">
                    <a:lumMod val="50000"/>
                  </a:schemeClr>
                </a:solidFill>
                <a:effectLst>
                  <a:outerShdw blurRad="38100" dist="38100" dir="2700000" algn="tl">
                    <a:srgbClr val="000000">
                      <a:alpha val="43137"/>
                    </a:srgbClr>
                  </a:outerShdw>
                </a:effectLst>
              </a:rPr>
              <a:t>Anamarija </a:t>
            </a:r>
            <a:r>
              <a:rPr lang="hr-HR" b="1" dirty="0" err="1" smtClean="0">
                <a:solidFill>
                  <a:schemeClr val="accent2">
                    <a:lumMod val="50000"/>
                  </a:schemeClr>
                </a:solidFill>
                <a:effectLst>
                  <a:outerShdw blurRad="38100" dist="38100" dir="2700000" algn="tl">
                    <a:srgbClr val="000000">
                      <a:alpha val="43137"/>
                    </a:srgbClr>
                  </a:outerShdw>
                </a:effectLst>
              </a:rPr>
              <a:t>Botić</a:t>
            </a:r>
            <a:r>
              <a:rPr lang="hr-HR" b="1" dirty="0" smtClean="0">
                <a:solidFill>
                  <a:schemeClr val="accent2">
                    <a:lumMod val="50000"/>
                  </a:schemeClr>
                </a:solidFill>
                <a:effectLst>
                  <a:outerShdw blurRad="38100" dist="38100" dir="2700000" algn="tl">
                    <a:srgbClr val="000000">
                      <a:alpha val="43137"/>
                    </a:srgbClr>
                  </a:outerShdw>
                </a:effectLst>
              </a:rPr>
              <a:t>, pedagoginja</a:t>
            </a:r>
            <a:endParaRPr lang="hr-HR" b="1" dirty="0">
              <a:solidFill>
                <a:schemeClr val="accent2">
                  <a:lumMod val="50000"/>
                </a:schemeClr>
              </a:solidFill>
              <a:effectLst>
                <a:outerShdw blurRad="38100" dist="38100" dir="2700000" algn="tl">
                  <a:srgbClr val="000000">
                    <a:alpha val="43137"/>
                  </a:srgbClr>
                </a:outerShdw>
              </a:effectLst>
            </a:endParaRPr>
          </a:p>
        </p:txBody>
      </p:sp>
      <p:pic>
        <p:nvPicPr>
          <p:cNvPr id="7"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8626">
            <a:off x="316270" y="2824759"/>
            <a:ext cx="5086957" cy="3389103"/>
          </a:xfrm>
          <a:prstGeom prst="ellipse">
            <a:avLst/>
          </a:prstGeom>
          <a:ln>
            <a:noFill/>
          </a:ln>
          <a:effectLst>
            <a:softEdge rad="112500"/>
          </a:effectLst>
        </p:spPr>
      </p:pic>
    </p:spTree>
    <p:extLst>
      <p:ext uri="{BB962C8B-B14F-4D97-AF65-F5344CB8AC3E}">
        <p14:creationId xmlns:p14="http://schemas.microsoft.com/office/powerpoint/2010/main" val="500739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87" y="750973"/>
            <a:ext cx="3812145" cy="4984609"/>
          </a:xfrm>
          <a:prstGeom prst="rect">
            <a:avLst/>
          </a:prstGeom>
        </p:spPr>
      </p:pic>
      <p:sp>
        <p:nvSpPr>
          <p:cNvPr id="2" name="Rezervirano mjesto sadržaja 1"/>
          <p:cNvSpPr>
            <a:spLocks noGrp="1"/>
          </p:cNvSpPr>
          <p:nvPr>
            <p:ph idx="1"/>
          </p:nvPr>
        </p:nvSpPr>
        <p:spPr>
          <a:xfrm>
            <a:off x="4728507" y="984524"/>
            <a:ext cx="6577781" cy="4928479"/>
          </a:xfrm>
          <a:prstGeom prst="rect">
            <a:avLst/>
          </a:prstGeom>
        </p:spPr>
        <p:txBody>
          <a:bodyPr>
            <a:noAutofit/>
          </a:bodyPr>
          <a:lstStyle/>
          <a:p>
            <a:pPr marL="0" indent="0">
              <a:buNone/>
            </a:pPr>
            <a:r>
              <a:rPr lang="vi-VN" sz="2400" dirty="0">
                <a:solidFill>
                  <a:schemeClr val="tx1">
                    <a:lumMod val="95000"/>
                    <a:lumOff val="5000"/>
                  </a:schemeClr>
                </a:solidFill>
                <a:latin typeface="Calibri" pitchFamily="34" charset="0"/>
                <a:cs typeface="Andalus" panose="02020603050405020304" pitchFamily="18" charset="-78"/>
              </a:rPr>
              <a:t>Dr. William Fry sa Sveučilišta Stanford znanstvenu je karijeru posvetio istraživanju dobrobiti smijeha. </a:t>
            </a:r>
            <a:endParaRPr lang="hr-HR" sz="2400" dirty="0" smtClean="0">
              <a:solidFill>
                <a:schemeClr val="tx1">
                  <a:lumMod val="95000"/>
                  <a:lumOff val="5000"/>
                </a:schemeClr>
              </a:solidFill>
              <a:latin typeface="Calibri" pitchFamily="34" charset="0"/>
              <a:cs typeface="Andalus" panose="02020603050405020304" pitchFamily="18" charset="-78"/>
            </a:endParaRPr>
          </a:p>
          <a:p>
            <a:pPr marL="0" indent="0">
              <a:buNone/>
            </a:pPr>
            <a:r>
              <a:rPr lang="vi-VN" sz="2400" dirty="0" smtClean="0">
                <a:solidFill>
                  <a:schemeClr val="tx1">
                    <a:lumMod val="95000"/>
                    <a:lumOff val="5000"/>
                  </a:schemeClr>
                </a:solidFill>
                <a:latin typeface="Calibri" pitchFamily="34" charset="0"/>
                <a:cs typeface="Andalus" panose="02020603050405020304" pitchFamily="18" charset="-78"/>
              </a:rPr>
              <a:t>Među </a:t>
            </a:r>
            <a:r>
              <a:rPr lang="vi-VN" sz="2400" dirty="0">
                <a:solidFill>
                  <a:schemeClr val="tx1">
                    <a:lumMod val="95000"/>
                    <a:lumOff val="5000"/>
                  </a:schemeClr>
                </a:solidFill>
                <a:latin typeface="Calibri" pitchFamily="34" charset="0"/>
                <a:cs typeface="Andalus" panose="02020603050405020304" pitchFamily="18" charset="-78"/>
              </a:rPr>
              <a:t>ostalim je zaključio i kako samo 20 sekundi intenzivnog smijeha u tijelu i mozgu proizvodi učinak jednak trominutnom vježbanju aerobika: poboljšava cirkulaciju, povećava otkucaje srca, a osim što pokreće gotovo svih stotinu mišića na licu, pokreće i rad </a:t>
            </a:r>
            <a:r>
              <a:rPr lang="vi-VN" sz="2400" dirty="0" smtClean="0">
                <a:solidFill>
                  <a:schemeClr val="tx1">
                    <a:lumMod val="95000"/>
                    <a:lumOff val="5000"/>
                  </a:schemeClr>
                </a:solidFill>
                <a:latin typeface="Calibri" pitchFamily="34" charset="0"/>
                <a:cs typeface="Andalus" panose="02020603050405020304" pitchFamily="18" charset="-78"/>
              </a:rPr>
              <a:t>mišića. </a:t>
            </a:r>
            <a:endParaRPr lang="hr-HR" sz="2400" dirty="0" smtClean="0">
              <a:solidFill>
                <a:schemeClr val="tx1">
                  <a:lumMod val="95000"/>
                  <a:lumOff val="5000"/>
                </a:schemeClr>
              </a:solidFill>
              <a:latin typeface="Calibri" pitchFamily="34" charset="0"/>
              <a:cs typeface="Andalus" panose="02020603050405020304" pitchFamily="18" charset="-78"/>
            </a:endParaRPr>
          </a:p>
          <a:p>
            <a:pPr marL="0" indent="0">
              <a:buNone/>
            </a:pPr>
            <a:r>
              <a:rPr lang="vi-VN" sz="2400" dirty="0" smtClean="0">
                <a:solidFill>
                  <a:schemeClr val="tx1">
                    <a:lumMod val="95000"/>
                    <a:lumOff val="5000"/>
                  </a:schemeClr>
                </a:solidFill>
                <a:latin typeface="Calibri" pitchFamily="34" charset="0"/>
                <a:cs typeface="Andalus" panose="02020603050405020304" pitchFamily="18" charset="-78"/>
              </a:rPr>
              <a:t>Mozak tijekom </a:t>
            </a:r>
            <a:r>
              <a:rPr lang="vi-VN" sz="2400" dirty="0">
                <a:solidFill>
                  <a:schemeClr val="tx1">
                    <a:lumMod val="95000"/>
                    <a:lumOff val="5000"/>
                  </a:schemeClr>
                </a:solidFill>
                <a:latin typeface="Calibri" pitchFamily="34" charset="0"/>
                <a:cs typeface="Andalus" panose="02020603050405020304" pitchFamily="18" charset="-78"/>
              </a:rPr>
              <a:t>smijanja pojačano luči </a:t>
            </a:r>
            <a:r>
              <a:rPr lang="vi-VN" sz="2400" dirty="0" smtClean="0">
                <a:solidFill>
                  <a:schemeClr val="tx1">
                    <a:lumMod val="95000"/>
                    <a:lumOff val="5000"/>
                  </a:schemeClr>
                </a:solidFill>
                <a:latin typeface="Calibri" pitchFamily="34" charset="0"/>
                <a:cs typeface="Andalus" panose="02020603050405020304" pitchFamily="18" charset="-78"/>
              </a:rPr>
              <a:t>već </a:t>
            </a:r>
            <a:r>
              <a:rPr lang="vi-VN" sz="2400" dirty="0">
                <a:solidFill>
                  <a:schemeClr val="tx1">
                    <a:lumMod val="95000"/>
                    <a:lumOff val="5000"/>
                  </a:schemeClr>
                </a:solidFill>
                <a:latin typeface="Calibri" pitchFamily="34" charset="0"/>
                <a:cs typeface="Andalus" panose="02020603050405020304" pitchFamily="18" charset="-78"/>
              </a:rPr>
              <a:t>poznati hormon sreće, zbog čega se nakon smijanja osjećamo opuštenije.</a:t>
            </a:r>
            <a:endParaRPr lang="hr-HR" sz="2400" dirty="0">
              <a:solidFill>
                <a:schemeClr val="tx1">
                  <a:lumMod val="95000"/>
                  <a:lumOff val="5000"/>
                </a:schemeClr>
              </a:solidFill>
              <a:latin typeface="Calibri" pitchFamily="34" charset="0"/>
              <a:cs typeface="Andalus" panose="02020603050405020304" pitchFamily="18" charset="-78"/>
            </a:endParaRPr>
          </a:p>
        </p:txBody>
      </p:sp>
    </p:spTree>
    <p:extLst>
      <p:ext uri="{BB962C8B-B14F-4D97-AF65-F5344CB8AC3E}">
        <p14:creationId xmlns:p14="http://schemas.microsoft.com/office/powerpoint/2010/main" val="234530066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898" y="3736848"/>
            <a:ext cx="4490589" cy="3121152"/>
          </a:xfrm>
          <a:prstGeom prst="rect">
            <a:avLst/>
          </a:prstGeom>
        </p:spPr>
      </p:pic>
      <p:sp>
        <p:nvSpPr>
          <p:cNvPr id="2" name="Rezervirano mjesto sadržaja 1"/>
          <p:cNvSpPr>
            <a:spLocks noGrp="1"/>
          </p:cNvSpPr>
          <p:nvPr>
            <p:ph idx="1"/>
          </p:nvPr>
        </p:nvSpPr>
        <p:spPr>
          <a:xfrm>
            <a:off x="285942" y="312899"/>
            <a:ext cx="11587609" cy="4724400"/>
          </a:xfrm>
          <a:prstGeom prst="rect">
            <a:avLst/>
          </a:prstGeom>
        </p:spPr>
        <p:txBody>
          <a:bodyPr>
            <a:noAutofit/>
          </a:bodyPr>
          <a:lstStyle/>
          <a:p>
            <a:pPr marL="0" indent="0">
              <a:buNone/>
            </a:pPr>
            <a:r>
              <a:rPr lang="vi-VN" sz="2400" dirty="0">
                <a:solidFill>
                  <a:schemeClr val="tx1">
                    <a:lumMod val="95000"/>
                    <a:lumOff val="5000"/>
                  </a:schemeClr>
                </a:solidFill>
                <a:latin typeface="Calibri" pitchFamily="34" charset="0"/>
              </a:rPr>
              <a:t>Prema Fryu, smijanje smanjuje opću napetost i oslobađa nas stresa i bijesa pa smanjuje mogućnost infarkta, a time što poboljšava cirkulaciju, i najčešće uzroke moždane kapi. </a:t>
            </a:r>
            <a:endParaRPr lang="hr-HR" sz="2400" dirty="0" smtClean="0">
              <a:solidFill>
                <a:schemeClr val="tx1">
                  <a:lumMod val="95000"/>
                  <a:lumOff val="5000"/>
                </a:schemeClr>
              </a:solidFill>
              <a:latin typeface="Calibri" pitchFamily="34" charset="0"/>
            </a:endParaRPr>
          </a:p>
          <a:p>
            <a:pPr marL="0" indent="0">
              <a:buNone/>
            </a:pPr>
            <a:r>
              <a:rPr lang="vi-VN" sz="2400" dirty="0" smtClean="0">
                <a:solidFill>
                  <a:schemeClr val="tx1">
                    <a:lumMod val="95000"/>
                    <a:lumOff val="5000"/>
                  </a:schemeClr>
                </a:solidFill>
                <a:latin typeface="Calibri" pitchFamily="34" charset="0"/>
              </a:rPr>
              <a:t>Fry </a:t>
            </a:r>
            <a:r>
              <a:rPr lang="vi-VN" sz="2400" dirty="0">
                <a:solidFill>
                  <a:schemeClr val="tx1">
                    <a:lumMod val="95000"/>
                    <a:lumOff val="5000"/>
                  </a:schemeClr>
                </a:solidFill>
                <a:latin typeface="Calibri" pitchFamily="34" charset="0"/>
              </a:rPr>
              <a:t>je došao i do otkrića da često smijanje umanjuje mogućnost obolijevanja od raka jer smanjuje loše raspoloženje, potištenost i druge psihosomatske uzročnike smanjenja imuniteta, ali – što je važnije – pomaže osobama koje već boluju od raka da se brže oporave.</a:t>
            </a:r>
            <a:endParaRPr lang="hr-HR" sz="2400" dirty="0">
              <a:solidFill>
                <a:schemeClr val="tx1">
                  <a:lumMod val="95000"/>
                  <a:lumOff val="5000"/>
                </a:schemeClr>
              </a:solidFill>
              <a:latin typeface="Calibri" pitchFamily="34" charset="0"/>
            </a:endParaRPr>
          </a:p>
          <a:p>
            <a:pPr marL="0" indent="0">
              <a:buNone/>
            </a:pPr>
            <a:r>
              <a:rPr lang="vi-VN" sz="2400" dirty="0">
                <a:solidFill>
                  <a:schemeClr val="tx1">
                    <a:lumMod val="95000"/>
                    <a:lumOff val="5000"/>
                  </a:schemeClr>
                </a:solidFill>
                <a:latin typeface="Calibri" pitchFamily="34" charset="0"/>
              </a:rPr>
              <a:t>Njegovo otkriće potvrdili su i znanstvenici s Norveškog sveučilišta znanosti i tehnologije u velikom istraživanju (54.000 Norvežana, tijekom 7 godina) gdje se ispitanike oboljele od određenih bolesti među ostalim pitalo kakav im je smisao za humor. U podskupini od 2015 osoba oboljelih od raka 70 posto onih koji su svoj smisao za humor ocijenili visokim pobijedilo je bolest ili produljilo životni vijek.</a:t>
            </a:r>
            <a:endParaRPr lang="hr-HR" sz="2400" dirty="0">
              <a:solidFill>
                <a:schemeClr val="tx1">
                  <a:lumMod val="95000"/>
                  <a:lumOff val="5000"/>
                </a:schemeClr>
              </a:solidFill>
              <a:latin typeface="Calibri" pitchFamily="34" charset="0"/>
            </a:endParaRPr>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804" y="3844169"/>
            <a:ext cx="3362632" cy="2676521"/>
          </a:xfrm>
          <a:prstGeom prst="rect">
            <a:avLst/>
          </a:prstGeom>
        </p:spPr>
      </p:pic>
    </p:spTree>
    <p:extLst>
      <p:ext uri="{BB962C8B-B14F-4D97-AF65-F5344CB8AC3E}">
        <p14:creationId xmlns:p14="http://schemas.microsoft.com/office/powerpoint/2010/main" val="32702989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54109" cy="3680205"/>
          </a:xfrm>
          <a:prstGeom prst="rect">
            <a:avLst/>
          </a:prstGeom>
          <a:effectLst>
            <a:softEdge rad="635000"/>
          </a:effectLst>
        </p:spPr>
      </p:pic>
      <p:sp>
        <p:nvSpPr>
          <p:cNvPr id="2" name="Title 1"/>
          <p:cNvSpPr>
            <a:spLocks noGrp="1"/>
          </p:cNvSpPr>
          <p:nvPr>
            <p:ph type="title"/>
          </p:nvPr>
        </p:nvSpPr>
        <p:spPr>
          <a:xfrm>
            <a:off x="783856" y="2079134"/>
            <a:ext cx="4086395" cy="3711678"/>
          </a:xfrm>
          <a:solidFill>
            <a:srgbClr val="FFFF00"/>
          </a:solidFill>
          <a:effectLst>
            <a:softEdge rad="635000"/>
          </a:effectLst>
        </p:spPr>
        <p:txBody>
          <a:bodyPr>
            <a:normAutofit/>
          </a:bodyPr>
          <a:lstStyle/>
          <a:p>
            <a:pPr algn="ctr">
              <a:defRPr/>
            </a:pPr>
            <a:r>
              <a:rPr lang="hr-HR" dirty="0" smtClean="0">
                <a:solidFill>
                  <a:schemeClr val="accent2">
                    <a:lumMod val="50000"/>
                  </a:schemeClr>
                </a:solidFill>
                <a:latin typeface="Berlin Sans FB Demi" panose="020E0802020502020306" pitchFamily="34" charset="0"/>
              </a:rPr>
              <a:t/>
            </a:r>
            <a:br>
              <a:rPr lang="hr-HR" dirty="0" smtClean="0">
                <a:solidFill>
                  <a:schemeClr val="accent2">
                    <a:lumMod val="50000"/>
                  </a:schemeClr>
                </a:solidFill>
                <a:latin typeface="Berlin Sans FB Demi" panose="020E0802020502020306" pitchFamily="34" charset="0"/>
              </a:rPr>
            </a:br>
            <a:r>
              <a:rPr lang="hr-HR" dirty="0" smtClean="0">
                <a:solidFill>
                  <a:schemeClr val="accent2">
                    <a:lumMod val="50000"/>
                  </a:schemeClr>
                </a:solidFill>
                <a:latin typeface="Berlin Sans FB Demi" panose="020E0802020502020306" pitchFamily="34" charset="0"/>
              </a:rPr>
              <a:t>Smij se jer te osmijeh </a:t>
            </a:r>
            <a:r>
              <a:rPr lang="hr-HR" b="1" dirty="0" smtClean="0">
                <a:solidFill>
                  <a:schemeClr val="accent2">
                    <a:lumMod val="50000"/>
                  </a:schemeClr>
                </a:solidFill>
                <a:latin typeface="Berlin Sans FB Demi" panose="020E0802020502020306" pitchFamily="34" charset="0"/>
              </a:rPr>
              <a:t>č</a:t>
            </a:r>
            <a:r>
              <a:rPr lang="hr-HR" dirty="0" smtClean="0">
                <a:solidFill>
                  <a:schemeClr val="accent2">
                    <a:lumMod val="50000"/>
                  </a:schemeClr>
                </a:solidFill>
                <a:latin typeface="Berlin Sans FB Demi" panose="020E0802020502020306" pitchFamily="34" charset="0"/>
              </a:rPr>
              <a:t>ini </a:t>
            </a:r>
            <a:br>
              <a:rPr lang="hr-HR" dirty="0" smtClean="0">
                <a:solidFill>
                  <a:schemeClr val="accent2">
                    <a:lumMod val="50000"/>
                  </a:schemeClr>
                </a:solidFill>
                <a:latin typeface="Berlin Sans FB Demi" panose="020E0802020502020306" pitchFamily="34" charset="0"/>
              </a:rPr>
            </a:br>
            <a:r>
              <a:rPr lang="hr-HR" dirty="0" smtClean="0">
                <a:solidFill>
                  <a:schemeClr val="accent2">
                    <a:lumMod val="50000"/>
                  </a:schemeClr>
                </a:solidFill>
                <a:latin typeface="Berlin Sans FB Demi" panose="020E0802020502020306" pitchFamily="34" charset="0"/>
              </a:rPr>
              <a:t>otpornijim na bolesti</a:t>
            </a:r>
            <a:endParaRPr lang="hr-HR" dirty="0">
              <a:solidFill>
                <a:schemeClr val="accent2">
                  <a:lumMod val="50000"/>
                </a:schemeClr>
              </a:solidFill>
              <a:latin typeface="Berlin Sans FB Demi" panose="020E0802020502020306" pitchFamily="34" charset="0"/>
            </a:endParaRPr>
          </a:p>
        </p:txBody>
      </p:sp>
      <p:sp>
        <p:nvSpPr>
          <p:cNvPr id="19459" name="Content Placeholder 2"/>
          <p:cNvSpPr>
            <a:spLocks noGrp="1"/>
          </p:cNvSpPr>
          <p:nvPr>
            <p:ph idx="1"/>
          </p:nvPr>
        </p:nvSpPr>
        <p:spPr>
          <a:xfrm>
            <a:off x="5904830" y="2243312"/>
            <a:ext cx="5533821" cy="2873785"/>
          </a:xfrm>
        </p:spPr>
        <p:txBody>
          <a:bodyPr>
            <a:noAutofit/>
          </a:bodyPr>
          <a:lstStyle/>
          <a:p>
            <a:pPr eaLnBrk="1" hangingPunct="1">
              <a:buFont typeface="Arial" panose="020B0604020202020204" pitchFamily="34" charset="0"/>
              <a:buChar char="•"/>
            </a:pPr>
            <a:r>
              <a:rPr lang="hr-HR" altLang="sr-Latn-RS" sz="2800" b="1"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rPr>
              <a:t>Što se više smiješ to ćeš manje obolijevati.</a:t>
            </a:r>
          </a:p>
          <a:p>
            <a:pPr eaLnBrk="1" hangingPunct="1">
              <a:buFont typeface="Arial" panose="020B0604020202020204" pitchFamily="34" charset="0"/>
              <a:buChar char="•"/>
            </a:pPr>
            <a:r>
              <a:rPr lang="hr-HR" altLang="sr-Latn-RS" sz="2800" b="1"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rPr>
              <a:t>Smijanje je instantni “prekidač” za stres.</a:t>
            </a:r>
          </a:p>
          <a:p>
            <a:pPr eaLnBrk="1" hangingPunct="1">
              <a:buFont typeface="Arial" panose="020B0604020202020204" pitchFamily="34" charset="0"/>
              <a:buChar char="•"/>
            </a:pPr>
            <a:r>
              <a:rPr lang="hr-HR" altLang="sr-Latn-RS" sz="2800" b="1"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rPr>
              <a:t>Smijeh unosi više kisika u organizam. </a:t>
            </a:r>
          </a:p>
        </p:txBody>
      </p:sp>
    </p:spTree>
    <p:extLst>
      <p:ext uri="{BB962C8B-B14F-4D97-AF65-F5344CB8AC3E}">
        <p14:creationId xmlns:p14="http://schemas.microsoft.com/office/powerpoint/2010/main" val="177118543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504" y="3910643"/>
            <a:ext cx="3093450" cy="2391276"/>
          </a:xfrm>
          <a:prstGeom prst="rect">
            <a:avLst/>
          </a:prstGeom>
          <a:ln>
            <a:noFill/>
          </a:ln>
          <a:effectLst>
            <a:softEdge rad="112500"/>
          </a:effectLst>
        </p:spPr>
      </p:pic>
      <p:sp>
        <p:nvSpPr>
          <p:cNvPr id="5" name="Naslov 4"/>
          <p:cNvSpPr>
            <a:spLocks noGrp="1"/>
          </p:cNvSpPr>
          <p:nvPr>
            <p:ph type="title"/>
          </p:nvPr>
        </p:nvSpPr>
        <p:spPr>
          <a:xfrm>
            <a:off x="2735411" y="5158919"/>
            <a:ext cx="8167516" cy="1143000"/>
          </a:xfrm>
          <a:solidFill>
            <a:srgbClr val="FFFF00"/>
          </a:solidFill>
        </p:spPr>
        <p:txBody>
          <a:bodyPr>
            <a:normAutofit fontScale="90000"/>
          </a:bodyPr>
          <a:lstStyle/>
          <a:p>
            <a:r>
              <a:rPr lang="hr-HR" sz="6000" dirty="0">
                <a:solidFill>
                  <a:schemeClr val="accent2">
                    <a:lumMod val="50000"/>
                  </a:schemeClr>
                </a:solidFill>
                <a:latin typeface="Aharoni" panose="02010803020104030203" pitchFamily="2" charset="-79"/>
                <a:cs typeface="Aharoni" panose="02010803020104030203" pitchFamily="2" charset="-79"/>
              </a:rPr>
              <a:t>Smijati se mo</a:t>
            </a:r>
            <a:r>
              <a:rPr lang="hr-HR" sz="5400" b="1" dirty="0">
                <a:solidFill>
                  <a:schemeClr val="accent2">
                    <a:lumMod val="50000"/>
                  </a:schemeClr>
                </a:solidFill>
                <a:latin typeface="Aharoni" panose="02010803020104030203" pitchFamily="2" charset="-79"/>
                <a:cs typeface="Aharoni" panose="02010803020104030203" pitchFamily="2" charset="-79"/>
              </a:rPr>
              <a:t>ž</a:t>
            </a:r>
            <a:r>
              <a:rPr lang="hr-HR" sz="6000" dirty="0">
                <a:solidFill>
                  <a:schemeClr val="accent2">
                    <a:lumMod val="50000"/>
                  </a:schemeClr>
                </a:solidFill>
                <a:latin typeface="Aharoni" panose="02010803020104030203" pitchFamily="2" charset="-79"/>
                <a:cs typeface="Aharoni" panose="02010803020104030203" pitchFamily="2" charset="-79"/>
              </a:rPr>
              <a:t>ete i </a:t>
            </a:r>
            <a:r>
              <a:rPr lang="hr-HR" sz="6000" dirty="0" smtClean="0">
                <a:solidFill>
                  <a:schemeClr val="accent2">
                    <a:lumMod val="50000"/>
                  </a:schemeClr>
                </a:solidFill>
                <a:latin typeface="Aharoni" panose="02010803020104030203" pitchFamily="2" charset="-79"/>
                <a:cs typeface="Aharoni" panose="02010803020104030203" pitchFamily="2" charset="-79"/>
              </a:rPr>
              <a:t>vi…</a:t>
            </a:r>
            <a:endParaRPr lang="hr-HR" sz="6000" dirty="0">
              <a:solidFill>
                <a:schemeClr val="accent2">
                  <a:lumMod val="50000"/>
                </a:schemeClr>
              </a:solidFill>
              <a:latin typeface="Aharoni" panose="02010803020104030203" pitchFamily="2" charset="-79"/>
              <a:cs typeface="Aharoni" panose="02010803020104030203" pitchFamily="2" charset="-79"/>
            </a:endParaRPr>
          </a:p>
        </p:txBody>
      </p:sp>
      <p:sp>
        <p:nvSpPr>
          <p:cNvPr id="2" name="Rezervirano mjesto teksta 1"/>
          <p:cNvSpPr>
            <a:spLocks noGrp="1"/>
          </p:cNvSpPr>
          <p:nvPr>
            <p:ph type="body" sz="half" idx="1"/>
          </p:nvPr>
        </p:nvSpPr>
        <p:spPr>
          <a:xfrm>
            <a:off x="261871" y="190708"/>
            <a:ext cx="5865732" cy="5246125"/>
          </a:xfrm>
        </p:spPr>
        <p:txBody>
          <a:bodyPr>
            <a:normAutofit fontScale="92500"/>
          </a:bodyPr>
          <a:lstStyle/>
          <a:p>
            <a:pPr marL="0" indent="0">
              <a:buNone/>
            </a:pPr>
            <a:r>
              <a:rPr lang="hr-HR" b="1" dirty="0" smtClean="0">
                <a:solidFill>
                  <a:schemeClr val="tx1"/>
                </a:solidFill>
                <a:latin typeface="Batang" pitchFamily="18" charset="-127"/>
                <a:ea typeface="Batang" pitchFamily="18" charset="-127"/>
              </a:rPr>
              <a:t>Ivica piše pismeni iz matematike i učiteljica mu govori:</a:t>
            </a:r>
          </a:p>
          <a:p>
            <a:pPr marL="0" indent="0">
              <a:buNone/>
            </a:pPr>
            <a:r>
              <a:rPr lang="hr-HR" b="1" dirty="0" smtClean="0">
                <a:solidFill>
                  <a:schemeClr val="tx1"/>
                </a:solidFill>
                <a:latin typeface="Batang" pitchFamily="18" charset="-127"/>
                <a:ea typeface="Batang" pitchFamily="18" charset="-127"/>
              </a:rPr>
              <a:t>- „Nadam se da te ovog puta neću uhvatiti u prepisivanju.”</a:t>
            </a:r>
          </a:p>
          <a:p>
            <a:pPr marL="0" indent="0">
              <a:buNone/>
            </a:pPr>
            <a:r>
              <a:rPr lang="hr-HR" b="1" dirty="0" smtClean="0">
                <a:solidFill>
                  <a:schemeClr val="tx1"/>
                </a:solidFill>
                <a:latin typeface="Batang" pitchFamily="18" charset="-127"/>
                <a:ea typeface="Batang" pitchFamily="18" charset="-127"/>
              </a:rPr>
              <a:t>- „I ja se nadam, učiteljice.”</a:t>
            </a:r>
          </a:p>
          <a:p>
            <a:pPr marL="0" indent="0">
              <a:buNone/>
            </a:pPr>
            <a:endParaRPr lang="hr-HR" b="1" dirty="0">
              <a:solidFill>
                <a:schemeClr val="tx1"/>
              </a:solidFill>
              <a:latin typeface="Batang" pitchFamily="18" charset="-127"/>
              <a:ea typeface="Batang" pitchFamily="18" charset="-127"/>
            </a:endParaRPr>
          </a:p>
          <a:p>
            <a:pPr marL="0" indent="0">
              <a:buNone/>
            </a:pPr>
            <a:r>
              <a:rPr lang="hr-HR" b="1" dirty="0" smtClean="0">
                <a:solidFill>
                  <a:schemeClr val="tx1"/>
                </a:solidFill>
                <a:latin typeface="Batang" pitchFamily="18" charset="-127"/>
                <a:ea typeface="Batang" pitchFamily="18" charset="-127"/>
              </a:rPr>
              <a:t>Učiteljica zadala temu za zadaćnicu „Da sam direktor.”</a:t>
            </a:r>
          </a:p>
          <a:p>
            <a:pPr marL="0" indent="0">
              <a:buNone/>
            </a:pPr>
            <a:r>
              <a:rPr lang="hr-HR" b="1" dirty="0" smtClean="0">
                <a:solidFill>
                  <a:schemeClr val="tx1"/>
                </a:solidFill>
                <a:latin typeface="Batang" pitchFamily="18" charset="-127"/>
                <a:ea typeface="Batang" pitchFamily="18" charset="-127"/>
              </a:rPr>
              <a:t>Svi pišu osim Ivice.</a:t>
            </a:r>
          </a:p>
          <a:p>
            <a:pPr marL="0" indent="0">
              <a:buNone/>
            </a:pPr>
            <a:r>
              <a:rPr lang="hr-HR" b="1" dirty="0" smtClean="0">
                <a:solidFill>
                  <a:schemeClr val="tx1"/>
                </a:solidFill>
                <a:latin typeface="Batang" pitchFamily="18" charset="-127"/>
                <a:ea typeface="Batang" pitchFamily="18" charset="-127"/>
              </a:rPr>
              <a:t>Pita ga učiteljica: „Zašto ne pišeš, Ivica?”</a:t>
            </a:r>
          </a:p>
          <a:p>
            <a:pPr marL="0" indent="0">
              <a:buNone/>
            </a:pPr>
            <a:r>
              <a:rPr lang="hr-HR" b="1" dirty="0" smtClean="0">
                <a:solidFill>
                  <a:schemeClr val="tx1"/>
                </a:solidFill>
                <a:latin typeface="Batang" pitchFamily="18" charset="-127"/>
                <a:ea typeface="Batang" pitchFamily="18" charset="-127"/>
              </a:rPr>
              <a:t>Ivica odgovara: „Čekam tajnicu!”</a:t>
            </a:r>
          </a:p>
          <a:p>
            <a:pPr marL="0" indent="0">
              <a:buNone/>
            </a:pPr>
            <a:endParaRPr lang="hr-HR" b="1" dirty="0">
              <a:solidFill>
                <a:schemeClr val="tx1"/>
              </a:solidFill>
              <a:latin typeface="Batang" pitchFamily="18" charset="-127"/>
              <a:ea typeface="Batang" pitchFamily="18" charset="-127"/>
            </a:endParaRPr>
          </a:p>
          <a:p>
            <a:pPr marL="0" indent="0">
              <a:buNone/>
            </a:pPr>
            <a:r>
              <a:rPr lang="hr-HR" b="1" dirty="0" smtClean="0">
                <a:solidFill>
                  <a:schemeClr val="tx1"/>
                </a:solidFill>
                <a:latin typeface="Batang" pitchFamily="18" charset="-127"/>
                <a:ea typeface="Batang" pitchFamily="18" charset="-127"/>
              </a:rPr>
              <a:t>Učitelj objašnjava vrste glagola pa na kraju upita Ivicu:</a:t>
            </a:r>
          </a:p>
          <a:p>
            <a:pPr marL="0" indent="0">
              <a:buNone/>
            </a:pPr>
            <a:r>
              <a:rPr lang="hr-HR" b="1" dirty="0" smtClean="0">
                <a:solidFill>
                  <a:schemeClr val="tx1"/>
                </a:solidFill>
                <a:latin typeface="Batang" pitchFamily="18" charset="-127"/>
                <a:ea typeface="Batang" pitchFamily="18" charset="-127"/>
              </a:rPr>
              <a:t>„Kakav je glagol kihnuti?”</a:t>
            </a:r>
          </a:p>
          <a:p>
            <a:pPr marL="0" indent="0">
              <a:buNone/>
            </a:pPr>
            <a:r>
              <a:rPr lang="hr-HR" b="1" dirty="0" smtClean="0">
                <a:solidFill>
                  <a:schemeClr val="tx1"/>
                </a:solidFill>
                <a:latin typeface="Batang" pitchFamily="18" charset="-127"/>
                <a:ea typeface="Batang" pitchFamily="18" charset="-127"/>
              </a:rPr>
              <a:t>Ivica: „Zarazni.”</a:t>
            </a:r>
            <a:endParaRPr lang="hr-HR" b="1" dirty="0">
              <a:solidFill>
                <a:schemeClr val="tx1"/>
              </a:solidFill>
              <a:latin typeface="Batang" pitchFamily="18" charset="-127"/>
              <a:ea typeface="Batang" pitchFamily="18" charset="-127"/>
            </a:endParaRPr>
          </a:p>
        </p:txBody>
      </p:sp>
      <p:sp>
        <p:nvSpPr>
          <p:cNvPr id="6" name="Rezervirano mjesto sadržaja 5"/>
          <p:cNvSpPr>
            <a:spLocks noGrp="1"/>
          </p:cNvSpPr>
          <p:nvPr>
            <p:ph sz="half" idx="2"/>
          </p:nvPr>
        </p:nvSpPr>
        <p:spPr>
          <a:xfrm>
            <a:off x="6319520" y="199861"/>
            <a:ext cx="5384800" cy="4525963"/>
          </a:xfrm>
        </p:spPr>
        <p:txBody>
          <a:bodyPr>
            <a:normAutofit/>
          </a:bodyPr>
          <a:lstStyle/>
          <a:p>
            <a:pPr marL="0" indent="0">
              <a:buNone/>
            </a:pPr>
            <a:r>
              <a:rPr lang="pl-PL" sz="1700" b="1" dirty="0" smtClean="0">
                <a:solidFill>
                  <a:schemeClr val="tx1">
                    <a:lumMod val="95000"/>
                    <a:lumOff val="5000"/>
                  </a:schemeClr>
                </a:solidFill>
                <a:latin typeface="Batang" panose="02030600000101010101" pitchFamily="18" charset="-127"/>
                <a:ea typeface="Batang" panose="02030600000101010101" pitchFamily="18" charset="-127"/>
              </a:rPr>
              <a:t>Galami nastavnik na malog Ivicu:„Znaš li ti Ivice da je Abraham Lincoln u tvojim godinama bio odličan učenik?”</a:t>
            </a:r>
          </a:p>
          <a:p>
            <a:pPr marL="0" indent="0">
              <a:buNone/>
            </a:pPr>
            <a:r>
              <a:rPr lang="pl-PL" sz="1700" b="1" dirty="0" smtClean="0">
                <a:solidFill>
                  <a:schemeClr val="tx1">
                    <a:lumMod val="95000"/>
                    <a:lumOff val="5000"/>
                  </a:schemeClr>
                </a:solidFill>
                <a:latin typeface="Batang" panose="02030600000101010101" pitchFamily="18" charset="-127"/>
                <a:ea typeface="Batang" panose="02030600000101010101" pitchFamily="18" charset="-127"/>
              </a:rPr>
              <a:t>A Ivica će: „A znate li vi nastavniče da je Abraham Lincoln u vašim godinama bio predsjednik Amerike?”</a:t>
            </a:r>
          </a:p>
          <a:p>
            <a:pPr marL="0" indent="0">
              <a:buNone/>
            </a:pPr>
            <a:endParaRPr lang="pl-PL" sz="1700" b="1" dirty="0">
              <a:solidFill>
                <a:schemeClr val="tx1">
                  <a:lumMod val="95000"/>
                  <a:lumOff val="5000"/>
                </a:schemeClr>
              </a:solidFill>
              <a:latin typeface="Batang" panose="02030600000101010101" pitchFamily="18" charset="-127"/>
              <a:ea typeface="Batang" panose="02030600000101010101" pitchFamily="18" charset="-127"/>
            </a:endParaRPr>
          </a:p>
          <a:p>
            <a:pPr marL="0" indent="0">
              <a:buNone/>
            </a:pPr>
            <a:r>
              <a:rPr lang="pl-PL" sz="1700" b="1" dirty="0" smtClean="0">
                <a:solidFill>
                  <a:schemeClr val="tx1">
                    <a:lumMod val="95000"/>
                    <a:lumOff val="5000"/>
                  </a:schemeClr>
                </a:solidFill>
                <a:latin typeface="Batang" panose="02030600000101010101" pitchFamily="18" charset="-127"/>
                <a:ea typeface="Batang" panose="02030600000101010101" pitchFamily="18" charset="-127"/>
              </a:rPr>
              <a:t>Perica: „Mama, znaš kako se uvijek brineš da ću polomiti tvoje omiljene šoljice?”</a:t>
            </a:r>
          </a:p>
          <a:p>
            <a:pPr marL="0" indent="0">
              <a:buNone/>
            </a:pPr>
            <a:r>
              <a:rPr lang="pl-PL" sz="1700" b="1" dirty="0" smtClean="0">
                <a:solidFill>
                  <a:schemeClr val="tx1">
                    <a:lumMod val="95000"/>
                    <a:lumOff val="5000"/>
                  </a:schemeClr>
                </a:solidFill>
                <a:latin typeface="Batang" panose="02030600000101010101" pitchFamily="18" charset="-127"/>
                <a:ea typeface="Batang" panose="02030600000101010101" pitchFamily="18" charset="-127"/>
              </a:rPr>
              <a:t>Mama: „Znam, Perice.”</a:t>
            </a:r>
          </a:p>
          <a:p>
            <a:pPr marL="0" indent="0">
              <a:buNone/>
            </a:pPr>
            <a:r>
              <a:rPr lang="pl-PL" sz="1700" b="1" dirty="0" smtClean="0">
                <a:solidFill>
                  <a:schemeClr val="tx1">
                    <a:lumMod val="95000"/>
                    <a:lumOff val="5000"/>
                  </a:schemeClr>
                </a:solidFill>
                <a:latin typeface="Batang" panose="02030600000101010101" pitchFamily="18" charset="-127"/>
                <a:ea typeface="Batang" panose="02030600000101010101" pitchFamily="18" charset="-127"/>
              </a:rPr>
              <a:t>Perica: „E pa, ne moraš više brinuti.”</a:t>
            </a:r>
          </a:p>
          <a:p>
            <a:pPr>
              <a:buFontTx/>
              <a:buChar char="-"/>
            </a:pPr>
            <a:endParaRPr lang="pl-PL" sz="2400" b="1" dirty="0">
              <a:solidFill>
                <a:schemeClr val="tx1">
                  <a:lumMod val="95000"/>
                  <a:lumOff val="5000"/>
                </a:schemeClr>
              </a:solidFill>
              <a:latin typeface="Batang" panose="02030600000101010101" pitchFamily="18" charset="-127"/>
              <a:ea typeface="Batang" panose="02030600000101010101" pitchFamily="18" charset="-127"/>
            </a:endParaRPr>
          </a:p>
          <a:p>
            <a:endParaRPr lang="hr-HR" dirty="0"/>
          </a:p>
        </p:txBody>
      </p:sp>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15" y="5106281"/>
            <a:ext cx="2091696" cy="1524487"/>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6207">
            <a:off x="4650470" y="2460069"/>
            <a:ext cx="1364770" cy="1335200"/>
          </a:xfrm>
          <a:prstGeom prst="rect">
            <a:avLst/>
          </a:prstGeom>
        </p:spPr>
      </p:pic>
    </p:spTree>
    <p:extLst>
      <p:ext uri="{BB962C8B-B14F-4D97-AF65-F5344CB8AC3E}">
        <p14:creationId xmlns:p14="http://schemas.microsoft.com/office/powerpoint/2010/main" val="10211023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464024" y="3408955"/>
            <a:ext cx="11586949" cy="3223857"/>
          </a:xfrm>
          <a:prstGeom prst="rect">
            <a:avLst/>
          </a:prstGeom>
        </p:spPr>
        <p:txBody>
          <a:bodyPr>
            <a:normAutofit fontScale="40000" lnSpcReduction="20000"/>
          </a:bodyPr>
          <a:lstStyle/>
          <a:p>
            <a:pPr>
              <a:buFont typeface="Wingdings" pitchFamily="2" charset="2"/>
              <a:buChar char="§"/>
            </a:pPr>
            <a:r>
              <a:rPr lang="hr-HR" sz="6200" b="1" dirty="0" smtClean="0">
                <a:solidFill>
                  <a:schemeClr val="tx1"/>
                </a:solidFill>
                <a:effectLst>
                  <a:outerShdw blurRad="38100" dist="38100" dir="2700000" algn="tl">
                    <a:srgbClr val="000000">
                      <a:alpha val="43137"/>
                    </a:srgbClr>
                  </a:outerShdw>
                </a:effectLst>
                <a:latin typeface="Berlin Sans FB Demi" panose="020E0802020502020306" pitchFamily="34" charset="0"/>
              </a:rPr>
              <a:t>Obilježava </a:t>
            </a:r>
            <a:r>
              <a:rPr lang="hr-HR" sz="6200" b="1" dirty="0">
                <a:solidFill>
                  <a:schemeClr val="tx1"/>
                </a:solidFill>
                <a:effectLst>
                  <a:outerShdw blurRad="38100" dist="38100" dir="2700000" algn="tl">
                    <a:srgbClr val="000000">
                      <a:alpha val="43137"/>
                    </a:srgbClr>
                  </a:outerShdw>
                </a:effectLst>
                <a:latin typeface="Berlin Sans FB Demi" panose="020E0802020502020306" pitchFamily="34" charset="0"/>
              </a:rPr>
              <a:t>se </a:t>
            </a:r>
            <a:r>
              <a:rPr lang="hr-HR" sz="6200" b="1" dirty="0" smtClean="0">
                <a:solidFill>
                  <a:schemeClr val="tx1"/>
                </a:solidFill>
                <a:effectLst>
                  <a:outerShdw blurRad="38100" dist="38100" dir="2700000" algn="tl">
                    <a:srgbClr val="000000">
                      <a:alpha val="43137"/>
                    </a:srgbClr>
                  </a:outerShdw>
                </a:effectLst>
                <a:latin typeface="Berlin Sans FB Demi" panose="020E0802020502020306" pitchFamily="34" charset="0"/>
              </a:rPr>
              <a:t>1. travnja </a:t>
            </a:r>
            <a:r>
              <a:rPr lang="hr-HR" sz="6200" dirty="0" smtClean="0">
                <a:solidFill>
                  <a:schemeClr val="tx1"/>
                </a:solidFill>
                <a:latin typeface="Berlin Sans FB" pitchFamily="34" charset="0"/>
              </a:rPr>
              <a:t>kada </a:t>
            </a:r>
            <a:r>
              <a:rPr lang="hr-HR" sz="6200" dirty="0">
                <a:solidFill>
                  <a:schemeClr val="tx1"/>
                </a:solidFill>
                <a:latin typeface="Berlin Sans FB" pitchFamily="34" charset="0"/>
              </a:rPr>
              <a:t>ljudi prave bezopasne smicalice i objavljuju lažne novosti kojima druge dovode u smiješan položaj.</a:t>
            </a:r>
          </a:p>
          <a:p>
            <a:pPr>
              <a:buFont typeface="Wingdings" pitchFamily="2" charset="2"/>
              <a:buChar char="§"/>
            </a:pPr>
            <a:r>
              <a:rPr lang="hr-HR" sz="6200" dirty="0">
                <a:solidFill>
                  <a:schemeClr val="tx1"/>
                </a:solidFill>
                <a:latin typeface="Berlin Sans FB" pitchFamily="34" charset="0"/>
              </a:rPr>
              <a:t>Šala se naziva prvoaprilskom šalom, a onaj koji napravi smicalicu u trenutku objavljivanja šale uzvikuje "aprili-li".</a:t>
            </a:r>
          </a:p>
          <a:p>
            <a:pPr>
              <a:buFont typeface="Wingdings" pitchFamily="2" charset="2"/>
              <a:buChar char="§"/>
            </a:pPr>
            <a:r>
              <a:rPr lang="hr-HR" sz="6200" dirty="0">
                <a:solidFill>
                  <a:schemeClr val="tx1"/>
                </a:solidFill>
                <a:latin typeface="Berlin Sans FB" pitchFamily="34" charset="0"/>
              </a:rPr>
              <a:t>U nekim </a:t>
            </a:r>
            <a:r>
              <a:rPr lang="hr-HR" sz="6200" dirty="0" smtClean="0">
                <a:solidFill>
                  <a:schemeClr val="tx1"/>
                </a:solidFill>
                <a:latin typeface="Berlin Sans FB" pitchFamily="34" charset="0"/>
              </a:rPr>
              <a:t>zemljama </a:t>
            </a:r>
            <a:r>
              <a:rPr lang="hr-HR" sz="6200" dirty="0">
                <a:solidFill>
                  <a:schemeClr val="tx1"/>
                </a:solidFill>
                <a:latin typeface="Berlin Sans FB" pitchFamily="34" charset="0"/>
              </a:rPr>
              <a:t>kao u Velikoj Britaniji, Australiji i Južnoafričkoj Republici, podvale se prave samo do podneva, a onaj t</a:t>
            </a:r>
            <a:r>
              <a:rPr lang="hr-HR" sz="6200" dirty="0" smtClean="0">
                <a:solidFill>
                  <a:schemeClr val="tx1"/>
                </a:solidFill>
                <a:latin typeface="Berlin Sans FB" pitchFamily="34" charset="0"/>
              </a:rPr>
              <a:t>ko </a:t>
            </a:r>
            <a:r>
              <a:rPr lang="hr-HR" sz="6200" dirty="0">
                <a:solidFill>
                  <a:schemeClr val="tx1"/>
                </a:solidFill>
                <a:latin typeface="Berlin Sans FB" pitchFamily="34" charset="0"/>
              </a:rPr>
              <a:t>ih napravi poslije podne naziva se "aprilskom budalom" (April </a:t>
            </a:r>
            <a:r>
              <a:rPr lang="hr-HR" sz="6200" dirty="0" err="1">
                <a:solidFill>
                  <a:schemeClr val="tx1"/>
                </a:solidFill>
                <a:latin typeface="Berlin Sans FB" pitchFamily="34" charset="0"/>
              </a:rPr>
              <a:t>Fool</a:t>
            </a:r>
            <a:r>
              <a:rPr lang="hr-HR" sz="6200" dirty="0" smtClean="0">
                <a:solidFill>
                  <a:schemeClr val="tx1"/>
                </a:solidFill>
                <a:latin typeface="Berlin Sans FB" pitchFamily="34" charset="0"/>
              </a:rPr>
              <a:t>).</a:t>
            </a:r>
            <a:endParaRPr lang="hr-HR" sz="6200" b="1" dirty="0">
              <a:solidFill>
                <a:schemeClr val="tx1"/>
              </a:solidFill>
              <a:effectLst>
                <a:outerShdw blurRad="38100" dist="38100" dir="2700000" algn="tl">
                  <a:srgbClr val="000000">
                    <a:alpha val="43137"/>
                  </a:srgbClr>
                </a:outerShdw>
              </a:effectLst>
              <a:latin typeface="Berlin Sans FB Demi" panose="020E0802020502020306" pitchFamily="34" charset="0"/>
            </a:endParaRPr>
          </a:p>
          <a:p>
            <a:pPr>
              <a:buFont typeface="Wingdings" pitchFamily="2" charset="2"/>
              <a:buChar char="§"/>
            </a:pPr>
            <a:r>
              <a:rPr lang="hr-HR" sz="6200" dirty="0" smtClean="0">
                <a:solidFill>
                  <a:schemeClr val="tx1"/>
                </a:solidFill>
                <a:effectLst>
                  <a:outerShdw blurRad="38100" dist="38100" dir="2700000" algn="tl">
                    <a:srgbClr val="000000">
                      <a:alpha val="43137"/>
                    </a:srgbClr>
                  </a:outerShdw>
                </a:effectLst>
                <a:latin typeface="Berlin Sans FB Demi" panose="020E0802020502020306" pitchFamily="34" charset="0"/>
              </a:rPr>
              <a:t>Cilj Svjetskog </a:t>
            </a:r>
            <a:r>
              <a:rPr lang="hr-HR" sz="6200" dirty="0">
                <a:solidFill>
                  <a:schemeClr val="tx1"/>
                </a:solidFill>
                <a:effectLst>
                  <a:outerShdw blurRad="38100" dist="38100" dir="2700000" algn="tl">
                    <a:srgbClr val="000000">
                      <a:alpha val="43137"/>
                    </a:srgbClr>
                  </a:outerShdw>
                </a:effectLst>
                <a:latin typeface="Berlin Sans FB Demi" panose="020E0802020502020306" pitchFamily="34" charset="0"/>
              </a:rPr>
              <a:t>dana </a:t>
            </a:r>
            <a:r>
              <a:rPr lang="hr-HR" sz="6200" dirty="0" smtClean="0">
                <a:solidFill>
                  <a:schemeClr val="tx1"/>
                </a:solidFill>
                <a:effectLst>
                  <a:outerShdw blurRad="38100" dist="38100" dir="2700000" algn="tl">
                    <a:srgbClr val="000000">
                      <a:alpha val="43137"/>
                    </a:srgbClr>
                  </a:outerShdw>
                </a:effectLst>
                <a:latin typeface="Berlin Sans FB Demi" panose="020E0802020502020306" pitchFamily="34" charset="0"/>
              </a:rPr>
              <a:t>šale </a:t>
            </a:r>
            <a:r>
              <a:rPr lang="hr-HR" sz="6200" dirty="0">
                <a:solidFill>
                  <a:schemeClr val="tx1"/>
                </a:solidFill>
                <a:effectLst>
                  <a:outerShdw blurRad="38100" dist="38100" dir="2700000" algn="tl">
                    <a:srgbClr val="000000">
                      <a:alpha val="43137"/>
                    </a:srgbClr>
                  </a:outerShdw>
                </a:effectLst>
                <a:latin typeface="Berlin Sans FB Demi" panose="020E0802020502020306" pitchFamily="34" charset="0"/>
              </a:rPr>
              <a:t>je da se ljudi što više smiju jer je smijeh najbolji lijek. </a:t>
            </a:r>
            <a:endParaRPr lang="hr-HR" sz="3200"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458" y="470610"/>
            <a:ext cx="4353636" cy="2818500"/>
          </a:xfrm>
          <a:prstGeom prst="rect">
            <a:avLst/>
          </a:prstGeom>
          <a:ln>
            <a:noFill/>
          </a:ln>
          <a:effectLst>
            <a:softEdge rad="112500"/>
          </a:effectLst>
        </p:spPr>
      </p:pic>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104" y="953304"/>
            <a:ext cx="3557516" cy="1853111"/>
          </a:xfrm>
          <a:prstGeom prst="rect">
            <a:avLst/>
          </a:prstGeom>
        </p:spPr>
      </p:pic>
    </p:spTree>
    <p:extLst>
      <p:ext uri="{BB962C8B-B14F-4D97-AF65-F5344CB8AC3E}">
        <p14:creationId xmlns:p14="http://schemas.microsoft.com/office/powerpoint/2010/main" val="231307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6283846" y="4162853"/>
            <a:ext cx="4252225" cy="1985609"/>
          </a:xfrm>
          <a:solidFill>
            <a:srgbClr val="FFFF00"/>
          </a:solidFill>
          <a:effectLst>
            <a:softEdge rad="127000"/>
          </a:effectLst>
        </p:spPr>
        <p:txBody>
          <a:bodyPr>
            <a:normAutofit/>
          </a:bodyPr>
          <a:lstStyle/>
          <a:p>
            <a:pPr algn="ctr" eaLnBrk="1" hangingPunct="1">
              <a:defRPr/>
            </a:pPr>
            <a:r>
              <a:rPr lang="hr-HR" sz="3200" dirty="0" smtClean="0">
                <a:solidFill>
                  <a:schemeClr val="accent2">
                    <a:lumMod val="50000"/>
                  </a:schemeClr>
                </a:solidFill>
                <a:latin typeface="Berlin Sans FB Demi" panose="020E0802020502020306" pitchFamily="34" charset="0"/>
              </a:rPr>
              <a:t/>
            </a:r>
            <a:br>
              <a:rPr lang="hr-HR" sz="3200" dirty="0" smtClean="0">
                <a:solidFill>
                  <a:schemeClr val="accent2">
                    <a:lumMod val="50000"/>
                  </a:schemeClr>
                </a:solidFill>
                <a:latin typeface="Berlin Sans FB Demi" panose="020E0802020502020306" pitchFamily="34" charset="0"/>
              </a:rPr>
            </a:br>
            <a:r>
              <a:rPr lang="hr-HR" sz="3200" dirty="0" smtClean="0">
                <a:solidFill>
                  <a:schemeClr val="accent2">
                    <a:lumMod val="50000"/>
                  </a:schemeClr>
                </a:solidFill>
                <a:latin typeface="Berlin Sans FB Demi" panose="020E0802020502020306" pitchFamily="34" charset="0"/>
              </a:rPr>
              <a:t>ZAŠTO JE 1. TRAVNJA SVJETSKI DAN ŠALE?</a:t>
            </a:r>
            <a:endParaRPr lang="hr-HR" sz="3200" dirty="0">
              <a:solidFill>
                <a:schemeClr val="accent2">
                  <a:lumMod val="50000"/>
                </a:schemeClr>
              </a:solidFill>
              <a:latin typeface="Berlin Sans FB Demi" panose="020E0802020502020306" pitchFamily="34" charset="0"/>
            </a:endParaRPr>
          </a:p>
        </p:txBody>
      </p:sp>
      <p:sp>
        <p:nvSpPr>
          <p:cNvPr id="80899" name="Rectangle 3"/>
          <p:cNvSpPr>
            <a:spLocks noGrp="1" noChangeArrowheads="1"/>
          </p:cNvSpPr>
          <p:nvPr>
            <p:ph type="body" sz="half" idx="1"/>
          </p:nvPr>
        </p:nvSpPr>
        <p:spPr>
          <a:xfrm>
            <a:off x="415310" y="406151"/>
            <a:ext cx="10349553" cy="4525963"/>
          </a:xfrm>
        </p:spPr>
        <p:txBody>
          <a:bodyPr>
            <a:normAutofit/>
          </a:bodyPr>
          <a:lstStyle/>
          <a:p>
            <a:r>
              <a:rPr lang="hr-HR" sz="2400" dirty="0">
                <a:latin typeface="Berlin Sans FB" pitchFamily="34" charset="0"/>
              </a:rPr>
              <a:t>O samom nastanku 1. travnja – Svjetskog dana šale postoje razne verzije tumačenja porijekla od kojih ni jedna vjerodostojno ne objašnjava šaljivo porijeklo ovog dana</a:t>
            </a:r>
            <a:r>
              <a:rPr lang="hr-HR" sz="2400" dirty="0" smtClean="0">
                <a:latin typeface="Berlin Sans FB" pitchFamily="34" charset="0"/>
              </a:rPr>
              <a:t>.</a:t>
            </a:r>
          </a:p>
          <a:p>
            <a:r>
              <a:rPr lang="hr-HR" sz="2400" dirty="0">
                <a:latin typeface="Berlin Sans FB" pitchFamily="34" charset="0"/>
              </a:rPr>
              <a:t>Po jednoj teoriji, Rimljani i Hindusi slavili su proljetni ekvinocij s početkom 25. ožujka i završetkom na Novu godinu – 1. travnja. Kada je papa Grgur XIII. 1582. godine </a:t>
            </a:r>
            <a:r>
              <a:rPr lang="hr-HR" sz="2400" dirty="0" err="1">
                <a:latin typeface="Berlin Sans FB" pitchFamily="34" charset="0"/>
              </a:rPr>
              <a:t>Julijanski</a:t>
            </a:r>
            <a:r>
              <a:rPr lang="hr-HR" sz="2400" dirty="0">
                <a:latin typeface="Berlin Sans FB" pitchFamily="34" charset="0"/>
              </a:rPr>
              <a:t> kalendar zamijenio novim, Gregorijanskim kalendarom, po kojem se Nova godina slavila 1. siječnja, mnogi novi datum nisu htjeli prihvatiti ili za njega nisu znali, pa su slavili po starom. Drugi su ih zbog toga ismijavali i izmišljali razne šale i pošalice na njihov račun. Kasnije se taj običaj proširio Europom</a:t>
            </a:r>
            <a:r>
              <a:rPr lang="hr-HR" sz="2400" dirty="0" smtClean="0">
                <a:latin typeface="Berlin Sans FB" pitchFamily="34" charset="0"/>
              </a:rPr>
              <a:t>.</a:t>
            </a:r>
            <a:endParaRPr lang="hr-HR" sz="2400" dirty="0">
              <a:latin typeface="Berlin Sans FB" pitchFamily="34" charset="0"/>
            </a:endParaRPr>
          </a:p>
          <a:p>
            <a:endParaRPr lang="hr-HR" sz="24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24" y="4544989"/>
            <a:ext cx="4690375" cy="2313011"/>
          </a:xfrm>
          <a:prstGeom prst="rect">
            <a:avLst/>
          </a:prstGeom>
        </p:spPr>
      </p:pic>
    </p:spTree>
    <p:extLst>
      <p:ext uri="{BB962C8B-B14F-4D97-AF65-F5344CB8AC3E}">
        <p14:creationId xmlns:p14="http://schemas.microsoft.com/office/powerpoint/2010/main" val="389003154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sadržaja 5"/>
          <p:cNvSpPr>
            <a:spLocks noGrp="1"/>
          </p:cNvSpPr>
          <p:nvPr>
            <p:ph idx="1"/>
          </p:nvPr>
        </p:nvSpPr>
        <p:spPr>
          <a:xfrm>
            <a:off x="295196" y="440971"/>
            <a:ext cx="11032445" cy="3880773"/>
          </a:xfrm>
        </p:spPr>
        <p:txBody>
          <a:bodyPr>
            <a:normAutofit fontScale="92500" lnSpcReduction="20000"/>
          </a:bodyPr>
          <a:lstStyle/>
          <a:p>
            <a:r>
              <a:rPr lang="hr-HR" sz="2400" dirty="0">
                <a:latin typeface="Berlin Sans FB" pitchFamily="34" charset="0"/>
              </a:rPr>
              <a:t>Po teoriji profesora </a:t>
            </a:r>
            <a:r>
              <a:rPr lang="hr-HR" sz="2400" dirty="0" err="1">
                <a:latin typeface="Berlin Sans FB" pitchFamily="34" charset="0"/>
              </a:rPr>
              <a:t>Josepha</a:t>
            </a:r>
            <a:r>
              <a:rPr lang="hr-HR" sz="2400" dirty="0">
                <a:latin typeface="Berlin Sans FB" pitchFamily="34" charset="0"/>
              </a:rPr>
              <a:t> </a:t>
            </a:r>
            <a:r>
              <a:rPr lang="hr-HR" sz="2400" dirty="0" err="1" smtClean="0">
                <a:latin typeface="Berlin Sans FB" pitchFamily="34" charset="0"/>
              </a:rPr>
              <a:t>Boskina</a:t>
            </a:r>
            <a:r>
              <a:rPr lang="hr-HR" sz="2400" dirty="0" smtClean="0">
                <a:latin typeface="Berlin Sans FB" pitchFamily="34" charset="0"/>
              </a:rPr>
              <a:t>, </a:t>
            </a:r>
            <a:r>
              <a:rPr lang="hr-HR" sz="2400" dirty="0">
                <a:latin typeface="Berlin Sans FB" pitchFamily="34" charset="0"/>
              </a:rPr>
              <a:t>rimski imperator Konstantin dozvolio je svojoj dvorskoj ludi </a:t>
            </a:r>
            <a:r>
              <a:rPr lang="hr-HR" sz="2400" dirty="0" err="1">
                <a:latin typeface="Berlin Sans FB" pitchFamily="34" charset="0"/>
              </a:rPr>
              <a:t>Kugelu</a:t>
            </a:r>
            <a:r>
              <a:rPr lang="hr-HR" sz="2400" dirty="0">
                <a:latin typeface="Berlin Sans FB" pitchFamily="34" charset="0"/>
              </a:rPr>
              <a:t> da bude “kralj na jedan dan”, jer su ga dvorske lude nasmijale izjavivši da bi bolje vladale imperijem od njega. </a:t>
            </a:r>
            <a:r>
              <a:rPr lang="hr-HR" sz="2400" dirty="0" err="1">
                <a:latin typeface="Berlin Sans FB" pitchFamily="34" charset="0"/>
              </a:rPr>
              <a:t>Kugel</a:t>
            </a:r>
            <a:r>
              <a:rPr lang="hr-HR" sz="2400" dirty="0">
                <a:latin typeface="Berlin Sans FB" pitchFamily="34" charset="0"/>
              </a:rPr>
              <a:t> je donio proglas u kojem je za taj dan tražio apsurdnosti i tako je nastao taj običaj. Međutim, na kraju se ispostavilo da je sam profesor cijelu priču, koju su objavile i poznate novine, izmislio kao prvotravanjsku šalu</a:t>
            </a:r>
            <a:r>
              <a:rPr lang="hr-HR" sz="2400" dirty="0" smtClean="0">
                <a:latin typeface="Berlin Sans FB" pitchFamily="34" charset="0"/>
              </a:rPr>
              <a:t>.</a:t>
            </a:r>
          </a:p>
          <a:p>
            <a:r>
              <a:rPr lang="hr-HR" sz="2400" dirty="0" smtClean="0">
                <a:latin typeface="Berlin Sans FB" pitchFamily="34" charset="0"/>
              </a:rPr>
              <a:t>Činjenica </a:t>
            </a:r>
            <a:r>
              <a:rPr lang="hr-HR" sz="2400" dirty="0">
                <a:latin typeface="Berlin Sans FB" pitchFamily="34" charset="0"/>
              </a:rPr>
              <a:t>je da su mnogi narodi i kulture početkom travnja slavili dan ili dane neozbiljnosti, što je možda bilo povezano i s odlaskom zime i dolaskom proljeća, a time i veselijeg raspoloženja. </a:t>
            </a:r>
          </a:p>
          <a:p>
            <a:r>
              <a:rPr lang="hr-HR" sz="2400" dirty="0">
                <a:latin typeface="Berlin Sans FB" pitchFamily="34" charset="0"/>
              </a:rPr>
              <a:t>Uglavnom, bez obzira na porijeklo i vjerodostojnost ponuđenih objašnjenja, istina je da </a:t>
            </a:r>
            <a:r>
              <a:rPr lang="hr-HR" sz="2400" b="1" dirty="0">
                <a:latin typeface="Berlin Sans FB" pitchFamily="34" charset="0"/>
              </a:rPr>
              <a:t>smijeh čuva zdravlje </a:t>
            </a:r>
            <a:r>
              <a:rPr lang="hr-HR" sz="2400" dirty="0">
                <a:latin typeface="Berlin Sans FB" pitchFamily="34" charset="0"/>
              </a:rPr>
              <a:t>– kada se smijemo postajemo opušteniji, zdraviji i ljepši. A 1. travanj je svjetski dan šale – dan kada se služimo bezopasnim šalama i smicalicama i slatko smijemo na svoj i tuđi račun.</a:t>
            </a:r>
          </a:p>
          <a:p>
            <a:pPr marL="0" indent="0">
              <a:buNone/>
            </a:pPr>
            <a:endParaRPr lang="hr-HR" dirty="0"/>
          </a:p>
        </p:txBody>
      </p:sp>
      <p:sp>
        <p:nvSpPr>
          <p:cNvPr id="7" name="Rectangle 2"/>
          <p:cNvSpPr>
            <a:spLocks noGrp="1" noRot="1" noChangeArrowheads="1"/>
          </p:cNvSpPr>
          <p:nvPr>
            <p:ph type="title"/>
          </p:nvPr>
        </p:nvSpPr>
        <p:spPr>
          <a:xfrm>
            <a:off x="7525793" y="4312978"/>
            <a:ext cx="4252225" cy="1985609"/>
          </a:xfrm>
          <a:solidFill>
            <a:srgbClr val="FFFF00"/>
          </a:solidFill>
          <a:effectLst>
            <a:softEdge rad="127000"/>
          </a:effectLst>
        </p:spPr>
        <p:txBody>
          <a:bodyPr>
            <a:normAutofit/>
          </a:bodyPr>
          <a:lstStyle/>
          <a:p>
            <a:pPr algn="ctr" eaLnBrk="1" hangingPunct="1">
              <a:defRPr/>
            </a:pPr>
            <a:r>
              <a:rPr lang="hr-HR" sz="3200" dirty="0" smtClean="0">
                <a:solidFill>
                  <a:schemeClr val="accent2">
                    <a:lumMod val="50000"/>
                  </a:schemeClr>
                </a:solidFill>
                <a:latin typeface="Berlin Sans FB Demi" panose="020E0802020502020306" pitchFamily="34" charset="0"/>
              </a:rPr>
              <a:t/>
            </a:r>
            <a:br>
              <a:rPr lang="hr-HR" sz="3200" dirty="0" smtClean="0">
                <a:solidFill>
                  <a:schemeClr val="accent2">
                    <a:lumMod val="50000"/>
                  </a:schemeClr>
                </a:solidFill>
                <a:latin typeface="Berlin Sans FB Demi" panose="020E0802020502020306" pitchFamily="34" charset="0"/>
              </a:rPr>
            </a:br>
            <a:r>
              <a:rPr lang="hr-HR" sz="3200" dirty="0" smtClean="0">
                <a:solidFill>
                  <a:schemeClr val="accent2">
                    <a:lumMod val="50000"/>
                  </a:schemeClr>
                </a:solidFill>
                <a:latin typeface="Berlin Sans FB Demi" panose="020E0802020502020306" pitchFamily="34" charset="0"/>
              </a:rPr>
              <a:t>ZAŠTO JE 1. TRAVNJA SVJETSKI DAN ŠALE?</a:t>
            </a:r>
            <a:endParaRPr lang="hr-HR" sz="3200" dirty="0">
              <a:solidFill>
                <a:schemeClr val="accent2">
                  <a:lumMod val="50000"/>
                </a:schemeClr>
              </a:solidFill>
              <a:latin typeface="Berlin Sans FB Demi" panose="020E0802020502020306" pitchFamily="34" charset="0"/>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97" y="4516413"/>
            <a:ext cx="2619375" cy="1743075"/>
          </a:xfrm>
          <a:prstGeom prst="rect">
            <a:avLst/>
          </a:prstGeom>
        </p:spPr>
      </p:pic>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194" y="4516413"/>
            <a:ext cx="2457450" cy="1866900"/>
          </a:xfrm>
          <a:prstGeom prst="rect">
            <a:avLst/>
          </a:prstGeom>
        </p:spPr>
      </p:pic>
    </p:spTree>
    <p:extLst>
      <p:ext uri="{BB962C8B-B14F-4D97-AF65-F5344CB8AC3E}">
        <p14:creationId xmlns:p14="http://schemas.microsoft.com/office/powerpoint/2010/main" val="194922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52" y="168227"/>
            <a:ext cx="5658943" cy="658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aslov 3"/>
          <p:cNvSpPr>
            <a:spLocks noGrp="1"/>
          </p:cNvSpPr>
          <p:nvPr>
            <p:ph type="title"/>
          </p:nvPr>
        </p:nvSpPr>
        <p:spPr>
          <a:xfrm rot="667680">
            <a:off x="8161359" y="982638"/>
            <a:ext cx="3087811" cy="1513846"/>
          </a:xfrm>
          <a:solidFill>
            <a:srgbClr val="FFFF00"/>
          </a:solidFill>
          <a:effectLst>
            <a:softEdge rad="127000"/>
          </a:effectLst>
        </p:spPr>
        <p:txBody>
          <a:bodyPr>
            <a:normAutofit/>
          </a:bodyPr>
          <a:lstStyle/>
          <a:p>
            <a:pPr algn="ctr"/>
            <a:r>
              <a:rPr lang="hr-HR" dirty="0" smtClean="0">
                <a:solidFill>
                  <a:schemeClr val="accent1">
                    <a:lumMod val="50000"/>
                  </a:schemeClr>
                </a:solidFill>
                <a:latin typeface="Berlin Sans FB Demi" panose="020E0802020502020306" pitchFamily="34" charset="0"/>
              </a:rPr>
              <a:t/>
            </a:r>
            <a:br>
              <a:rPr lang="hr-HR" dirty="0" smtClean="0">
                <a:solidFill>
                  <a:schemeClr val="accent1">
                    <a:lumMod val="50000"/>
                  </a:schemeClr>
                </a:solidFill>
                <a:latin typeface="Berlin Sans FB Demi" panose="020E0802020502020306" pitchFamily="34" charset="0"/>
              </a:rPr>
            </a:br>
            <a:r>
              <a:rPr lang="hr-HR" dirty="0" smtClean="0">
                <a:solidFill>
                  <a:schemeClr val="accent1">
                    <a:lumMod val="50000"/>
                  </a:schemeClr>
                </a:solidFill>
                <a:latin typeface="Berlin Sans FB Demi" panose="020E0802020502020306" pitchFamily="34" charset="0"/>
              </a:rPr>
              <a:t>ZNATE LI…</a:t>
            </a:r>
            <a:endParaRPr lang="hr-HR" dirty="0">
              <a:solidFill>
                <a:schemeClr val="accent1">
                  <a:lumMod val="50000"/>
                </a:schemeClr>
              </a:solidFill>
              <a:latin typeface="Berlin Sans FB Demi" panose="020E0802020502020306" pitchFamily="34" charset="0"/>
            </a:endParaRPr>
          </a:p>
        </p:txBody>
      </p:sp>
      <p:sp>
        <p:nvSpPr>
          <p:cNvPr id="2" name="Rezervirano mjesto sadržaja 1"/>
          <p:cNvSpPr>
            <a:spLocks noGrp="1"/>
          </p:cNvSpPr>
          <p:nvPr>
            <p:ph sz="half" idx="1"/>
          </p:nvPr>
        </p:nvSpPr>
        <p:spPr>
          <a:xfrm>
            <a:off x="7442516" y="2883363"/>
            <a:ext cx="3886200" cy="3244483"/>
          </a:xfrm>
          <a:prstGeom prst="rect">
            <a:avLst/>
          </a:prstGeom>
        </p:spPr>
        <p:txBody>
          <a:bodyPr>
            <a:normAutofit/>
          </a:bodyPr>
          <a:lstStyle/>
          <a:p>
            <a:pPr>
              <a:buFont typeface="Wingdings" panose="05000000000000000000" pitchFamily="2" charset="2"/>
              <a:buChar char="ü"/>
            </a:pPr>
            <a:r>
              <a:rPr lang="hr-HR" sz="2800"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Židovi su najveći šaljivci.</a:t>
            </a:r>
          </a:p>
          <a:p>
            <a:pPr>
              <a:buFont typeface="Wingdings" panose="05000000000000000000" pitchFamily="2" charset="2"/>
              <a:buChar char="ü"/>
            </a:pPr>
            <a:r>
              <a:rPr lang="hr-HR" sz="2800" dirty="0">
                <a:solidFill>
                  <a:schemeClr val="tx1"/>
                </a:solidFill>
                <a:effectLst>
                  <a:outerShdw blurRad="38100" dist="38100" dir="2700000" algn="tl">
                    <a:srgbClr val="000000">
                      <a:alpha val="43137"/>
                    </a:srgbClr>
                  </a:outerShdw>
                </a:effectLst>
                <a:latin typeface="Calibri" panose="020F0502020204030204" pitchFamily="34" charset="0"/>
              </a:rPr>
              <a:t>Japanci su najmanje zabavni jer skoro ni nemaju nacionalnih viceva.</a:t>
            </a:r>
          </a:p>
          <a:p>
            <a:pPr>
              <a:buFont typeface="Wingdings" panose="05000000000000000000" pitchFamily="2" charset="2"/>
              <a:buChar char="ü"/>
            </a:pPr>
            <a:endParaRPr lang="hr-HR" sz="28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Rezervirano mjesto sadržaja 2"/>
          <p:cNvSpPr>
            <a:spLocks noGrp="1"/>
          </p:cNvSpPr>
          <p:nvPr>
            <p:ph sz="half" idx="2"/>
          </p:nvPr>
        </p:nvSpPr>
        <p:spPr>
          <a:xfrm>
            <a:off x="251032" y="996287"/>
            <a:ext cx="4293671" cy="5480911"/>
          </a:xfrm>
          <a:prstGeom prst="rect">
            <a:avLst/>
          </a:prstGeom>
        </p:spPr>
        <p:txBody>
          <a:bodyPr>
            <a:normAutofit/>
          </a:bodyPr>
          <a:lstStyle/>
          <a:p>
            <a:pPr>
              <a:buFont typeface="Wingdings" panose="05000000000000000000" pitchFamily="2" charset="2"/>
              <a:buChar char="ü"/>
            </a:pPr>
            <a:r>
              <a:rPr lang="hr-HR" sz="2400" dirty="0" smtClean="0">
                <a:solidFill>
                  <a:schemeClr val="tx1"/>
                </a:solidFill>
                <a:effectLst>
                  <a:outerShdw blurRad="38100" dist="38100" dir="2700000" algn="tl">
                    <a:srgbClr val="000000">
                      <a:alpha val="43137"/>
                    </a:srgbClr>
                  </a:outerShdw>
                </a:effectLst>
                <a:latin typeface="Calibri" panose="020F0502020204030204" pitchFamily="34" charset="0"/>
              </a:rPr>
              <a:t>Odrasli </a:t>
            </a:r>
            <a:r>
              <a:rPr lang="hr-HR" sz="2400" dirty="0">
                <a:solidFill>
                  <a:schemeClr val="tx1"/>
                </a:solidFill>
                <a:effectLst>
                  <a:outerShdw blurRad="38100" dist="38100" dir="2700000" algn="tl">
                    <a:srgbClr val="000000">
                      <a:alpha val="43137"/>
                    </a:srgbClr>
                  </a:outerShdw>
                </a:effectLst>
                <a:latin typeface="Calibri" panose="020F0502020204030204" pitchFamily="34" charset="0"/>
              </a:rPr>
              <a:t>se dnevno smiju oko 17 </a:t>
            </a:r>
            <a:r>
              <a:rPr lang="hr-HR" sz="2400" dirty="0" smtClean="0">
                <a:solidFill>
                  <a:schemeClr val="tx1"/>
                </a:solidFill>
                <a:effectLst>
                  <a:outerShdw blurRad="38100" dist="38100" dir="2700000" algn="tl">
                    <a:srgbClr val="000000">
                      <a:alpha val="43137"/>
                    </a:srgbClr>
                  </a:outerShdw>
                </a:effectLst>
                <a:latin typeface="Calibri" panose="020F0502020204030204" pitchFamily="34" charset="0"/>
              </a:rPr>
              <a:t>puta. Djeca </a:t>
            </a:r>
            <a:r>
              <a:rPr lang="hr-HR" sz="2400" dirty="0">
                <a:solidFill>
                  <a:schemeClr val="tx1"/>
                </a:solidFill>
                <a:effectLst>
                  <a:outerShdw blurRad="38100" dist="38100" dir="2700000" algn="tl">
                    <a:srgbClr val="000000">
                      <a:alpha val="43137"/>
                    </a:srgbClr>
                  </a:outerShdw>
                </a:effectLst>
                <a:latin typeface="Calibri" panose="020F0502020204030204" pitchFamily="34" charset="0"/>
              </a:rPr>
              <a:t>se nasmiju i do 300 puta dnevno.</a:t>
            </a:r>
          </a:p>
          <a:p>
            <a:pPr>
              <a:buFont typeface="Wingdings" panose="05000000000000000000" pitchFamily="2" charset="2"/>
              <a:buChar char="ü"/>
            </a:pPr>
            <a:endParaRPr lang="hr-HR" sz="2400" dirty="0" smtClean="0">
              <a:solidFill>
                <a:schemeClr val="tx1"/>
              </a:solidFill>
              <a:effectLst>
                <a:outerShdw blurRad="38100" dist="38100" dir="2700000" algn="tl">
                  <a:srgbClr val="000000">
                    <a:alpha val="43137"/>
                  </a:srgbClr>
                </a:outerShdw>
              </a:effectLst>
              <a:latin typeface="Calibri" panose="020F0502020204030204" pitchFamily="34" charset="0"/>
            </a:endParaRPr>
          </a:p>
          <a:p>
            <a:pPr>
              <a:buFont typeface="Wingdings" panose="05000000000000000000" pitchFamily="2" charset="2"/>
              <a:buChar char="ü"/>
            </a:pPr>
            <a:r>
              <a:rPr lang="hr-HR" sz="2400" dirty="0" smtClean="0">
                <a:solidFill>
                  <a:schemeClr val="tx1"/>
                </a:solidFill>
                <a:effectLst>
                  <a:outerShdw blurRad="38100" dist="38100" dir="2700000" algn="tl">
                    <a:srgbClr val="000000">
                      <a:alpha val="43137"/>
                    </a:srgbClr>
                  </a:outerShdw>
                </a:effectLst>
                <a:latin typeface="Calibri" panose="020F0502020204030204" pitchFamily="34" charset="0"/>
              </a:rPr>
              <a:t>Žene </a:t>
            </a:r>
            <a:r>
              <a:rPr lang="hr-HR" sz="2400" dirty="0">
                <a:solidFill>
                  <a:schemeClr val="tx1"/>
                </a:solidFill>
                <a:effectLst>
                  <a:outerShdw blurRad="38100" dist="38100" dir="2700000" algn="tl">
                    <a:srgbClr val="000000">
                      <a:alpha val="43137"/>
                    </a:srgbClr>
                  </a:outerShdw>
                </a:effectLst>
                <a:latin typeface="Calibri" panose="020F0502020204030204" pitchFamily="34" charset="0"/>
              </a:rPr>
              <a:t>se muškarcima smiju dvaput češće nego muškarci </a:t>
            </a:r>
            <a:r>
              <a:rPr lang="hr-HR" sz="2400" dirty="0" smtClean="0">
                <a:solidFill>
                  <a:schemeClr val="tx1"/>
                </a:solidFill>
                <a:effectLst>
                  <a:outerShdw blurRad="38100" dist="38100" dir="2700000" algn="tl">
                    <a:srgbClr val="000000">
                      <a:alpha val="43137"/>
                    </a:srgbClr>
                  </a:outerShdw>
                </a:effectLst>
                <a:latin typeface="Calibri" panose="020F0502020204030204" pitchFamily="34" charset="0"/>
              </a:rPr>
              <a:t>ženama.</a:t>
            </a:r>
            <a:endParaRPr lang="hr-HR" sz="2400" dirty="0">
              <a:solidFill>
                <a:schemeClr val="tx1"/>
              </a:solidFill>
              <a:effectLst>
                <a:outerShdw blurRad="38100" dist="38100" dir="2700000" algn="tl">
                  <a:srgbClr val="000000">
                    <a:alpha val="43137"/>
                  </a:srgbClr>
                </a:outerShdw>
              </a:effectLst>
              <a:latin typeface="Calibri" panose="020F0502020204030204" pitchFamily="34" charset="0"/>
            </a:endParaRPr>
          </a:p>
          <a:p>
            <a:pPr>
              <a:buFont typeface="Wingdings" panose="05000000000000000000" pitchFamily="2" charset="2"/>
              <a:buChar char="ü"/>
            </a:pPr>
            <a:endParaRPr lang="hr-HR" sz="2400" dirty="0" smtClean="0">
              <a:solidFill>
                <a:schemeClr val="tx1"/>
              </a:solidFill>
              <a:effectLst>
                <a:outerShdw blurRad="38100" dist="38100" dir="2700000" algn="tl">
                  <a:srgbClr val="000000">
                    <a:alpha val="43137"/>
                  </a:srgbClr>
                </a:outerShdw>
              </a:effectLst>
              <a:latin typeface="Calibri" panose="020F0502020204030204" pitchFamily="34" charset="0"/>
            </a:endParaRPr>
          </a:p>
          <a:p>
            <a:pPr>
              <a:buFont typeface="Wingdings" panose="05000000000000000000" pitchFamily="2" charset="2"/>
              <a:buChar char="ü"/>
            </a:pPr>
            <a:r>
              <a:rPr lang="hr-HR" sz="2400" dirty="0">
                <a:solidFill>
                  <a:schemeClr val="tx1"/>
                </a:solidFill>
              </a:rPr>
              <a:t> </a:t>
            </a:r>
            <a:r>
              <a:rPr lang="hr-HR" sz="2400" dirty="0">
                <a:solidFill>
                  <a:schemeClr val="tx1"/>
                </a:solidFill>
                <a:effectLst>
                  <a:outerShdw blurRad="38100" dist="38100" dir="2700000" algn="tl">
                    <a:srgbClr val="000000">
                      <a:alpha val="43137"/>
                    </a:srgbClr>
                  </a:outerShdw>
                </a:effectLst>
                <a:latin typeface="Calibri" pitchFamily="34" charset="0"/>
              </a:rPr>
              <a:t>L</a:t>
            </a:r>
            <a:r>
              <a:rPr lang="hr-HR" sz="2400" dirty="0" smtClean="0">
                <a:solidFill>
                  <a:schemeClr val="tx1"/>
                </a:solidFill>
                <a:effectLst>
                  <a:outerShdw blurRad="38100" dist="38100" dir="2700000" algn="tl">
                    <a:srgbClr val="000000">
                      <a:alpha val="43137"/>
                    </a:srgbClr>
                  </a:outerShdw>
                </a:effectLst>
                <a:latin typeface="Calibri" pitchFamily="34" charset="0"/>
              </a:rPr>
              <a:t>judi su se nekad </a:t>
            </a:r>
            <a:r>
              <a:rPr lang="hr-HR" sz="2400" dirty="0">
                <a:solidFill>
                  <a:schemeClr val="tx1"/>
                </a:solidFill>
                <a:effectLst>
                  <a:outerShdw blurRad="38100" dist="38100" dir="2700000" algn="tl">
                    <a:srgbClr val="000000">
                      <a:alpha val="43137"/>
                    </a:srgbClr>
                  </a:outerShdw>
                </a:effectLst>
                <a:latin typeface="Calibri" pitchFamily="34" charset="0"/>
              </a:rPr>
              <a:t>smijali u prosjeku 18 minuta dnevno, a danas je to svedeno na tek šest minuta.</a:t>
            </a:r>
          </a:p>
          <a:p>
            <a:pPr marL="285750" indent="-285750">
              <a:buFont typeface="Wingdings" pitchFamily="2" charset="2"/>
              <a:buChar char="q"/>
            </a:pPr>
            <a:endParaRPr lang="hr-HR" dirty="0" smtClean="0"/>
          </a:p>
          <a:p>
            <a:pPr marL="285750" indent="-285750">
              <a:buFont typeface="Wingdings" pitchFamily="2" charset="2"/>
              <a:buChar char="q"/>
            </a:pPr>
            <a:endParaRPr lang="hr-HR" dirty="0"/>
          </a:p>
        </p:txBody>
      </p:sp>
    </p:spTree>
    <p:extLst>
      <p:ext uri="{BB962C8B-B14F-4D97-AF65-F5344CB8AC3E}">
        <p14:creationId xmlns:p14="http://schemas.microsoft.com/office/powerpoint/2010/main" val="35143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88" y="638033"/>
            <a:ext cx="8556625" cy="1354540"/>
          </a:xfrm>
          <a:solidFill>
            <a:srgbClr val="FFFF00"/>
          </a:solidFill>
          <a:effectLst>
            <a:softEdge rad="317500"/>
          </a:effectLst>
        </p:spPr>
        <p:txBody>
          <a:bodyPr rtlCol="0">
            <a:normAutofit/>
          </a:bodyPr>
          <a:lstStyle/>
          <a:p>
            <a:pPr algn="ctr">
              <a:defRPr/>
            </a:pPr>
            <a:r>
              <a:rPr lang="hr-HR" dirty="0"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rPr>
              <a:t>SMIJEH</a:t>
            </a:r>
            <a:br>
              <a:rPr lang="hr-HR" dirty="0"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rPr>
            </a:br>
            <a:r>
              <a:rPr lang="hr-HR" dirty="0"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rPr>
              <a:t>Najmo</a:t>
            </a:r>
            <a:r>
              <a:rPr lang="hr-HR" b="1" dirty="0"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rPr>
              <a:t>ć</a:t>
            </a:r>
            <a:r>
              <a:rPr lang="hr-HR" dirty="0" smtClean="0">
                <a:solidFill>
                  <a:schemeClr val="accent2">
                    <a:lumMod val="50000"/>
                  </a:schemeClr>
                </a:solidFill>
                <a:effectLst>
                  <a:outerShdw blurRad="38100" dist="38100" dir="2700000" algn="tl">
                    <a:srgbClr val="000000">
                      <a:alpha val="43137"/>
                    </a:srgbClr>
                  </a:outerShdw>
                </a:effectLst>
                <a:latin typeface="Berlin Sans FB Demi" panose="020E0802020502020306" pitchFamily="34" charset="0"/>
              </a:rPr>
              <a:t>nija vještina na svijetu</a:t>
            </a:r>
          </a:p>
        </p:txBody>
      </p:sp>
      <p:sp>
        <p:nvSpPr>
          <p:cNvPr id="14339" name="Content Placeholder 2"/>
          <p:cNvSpPr>
            <a:spLocks noGrp="1"/>
          </p:cNvSpPr>
          <p:nvPr>
            <p:ph idx="1"/>
          </p:nvPr>
        </p:nvSpPr>
        <p:spPr>
          <a:xfrm>
            <a:off x="5524169" y="1985749"/>
            <a:ext cx="5830768" cy="4305869"/>
          </a:xfrm>
        </p:spPr>
        <p:txBody>
          <a:bodyPr>
            <a:noAutofit/>
          </a:bodyPr>
          <a:lstStyle/>
          <a:p>
            <a:pPr eaLnBrk="1" hangingPunct="1"/>
            <a:r>
              <a:rPr lang="hr-HR" altLang="sr-Latn-RS" sz="2800"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Smijeh je vještina koju se da uvježbati, a služi za ostvarenje zdravlja, dobrih međuljudskih odnosa, blagostanja, ljepote...</a:t>
            </a:r>
          </a:p>
          <a:p>
            <a:pPr eaLnBrk="1" hangingPunct="1"/>
            <a:r>
              <a:rPr lang="hr-HR" altLang="sr-Latn-RS" sz="2800"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Smijeh je najmoćnija navika na svijetu.</a:t>
            </a:r>
          </a:p>
          <a:p>
            <a:pPr eaLnBrk="1" hangingPunct="1"/>
            <a:r>
              <a:rPr lang="hr-HR" altLang="sr-Latn-RS" sz="2800"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Smijeh je lijek.</a:t>
            </a:r>
          </a:p>
          <a:p>
            <a:pPr eaLnBrk="1" hangingPunct="1"/>
            <a:r>
              <a:rPr lang="hr-HR" altLang="sr-Latn-RS" sz="2800"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Smijeh je stvar odluke.</a:t>
            </a: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088" y="3016155"/>
            <a:ext cx="4844956" cy="3841845"/>
          </a:xfrm>
          <a:prstGeom prst="rect">
            <a:avLst/>
          </a:prstGeom>
        </p:spPr>
      </p:pic>
    </p:spTree>
    <p:extLst>
      <p:ext uri="{BB962C8B-B14F-4D97-AF65-F5344CB8AC3E}">
        <p14:creationId xmlns:p14="http://schemas.microsoft.com/office/powerpoint/2010/main" val="1567599765"/>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down)">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down)">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down)">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147484"/>
            <a:ext cx="9689691" cy="4011561"/>
          </a:xfrm>
          <a:prstGeom prst="rect">
            <a:avLst/>
          </a:prstGeom>
          <a:effectLst>
            <a:softEdge rad="635000"/>
          </a:effectLst>
        </p:spPr>
      </p:pic>
      <p:sp>
        <p:nvSpPr>
          <p:cNvPr id="3" name="Rectangle 3"/>
          <p:cNvSpPr txBox="1">
            <a:spLocks noChangeArrowheads="1"/>
          </p:cNvSpPr>
          <p:nvPr/>
        </p:nvSpPr>
        <p:spPr>
          <a:xfrm>
            <a:off x="1018995" y="3980117"/>
            <a:ext cx="9526102" cy="28778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defRPr/>
            </a:pPr>
            <a:r>
              <a:rPr lang="hr-HR" sz="2400" b="1" dirty="0" smtClean="0">
                <a:solidFill>
                  <a:schemeClr val="tx1">
                    <a:lumMod val="95000"/>
                    <a:lumOff val="5000"/>
                  </a:schemeClr>
                </a:solidFill>
                <a:latin typeface="Calibri" panose="020F0502020204030204" pitchFamily="34" charset="0"/>
              </a:rPr>
              <a:t>Osmijehom se probija led.</a:t>
            </a:r>
          </a:p>
          <a:p>
            <a:pPr>
              <a:buFont typeface="Arial" panose="020B0604020202020204" pitchFamily="34" charset="0"/>
              <a:buChar char="•"/>
              <a:defRPr/>
            </a:pPr>
            <a:r>
              <a:rPr lang="hr-HR" sz="2400" b="1" dirty="0" smtClean="0">
                <a:solidFill>
                  <a:schemeClr val="tx1">
                    <a:lumMod val="95000"/>
                    <a:lumOff val="5000"/>
                  </a:schemeClr>
                </a:solidFill>
                <a:latin typeface="Calibri" panose="020F0502020204030204" pitchFamily="34" charset="0"/>
              </a:rPr>
              <a:t>Osmijeh je poput širom otvorenih vrata koja pozivaju druge da uđu.</a:t>
            </a:r>
          </a:p>
          <a:p>
            <a:pPr marL="0" indent="0">
              <a:buNone/>
              <a:defRPr/>
            </a:pPr>
            <a:r>
              <a:rPr lang="hr-HR" sz="2400" b="1" dirty="0" smtClean="0">
                <a:solidFill>
                  <a:schemeClr val="tx1">
                    <a:lumMod val="95000"/>
                    <a:lumOff val="5000"/>
                  </a:schemeClr>
                </a:solidFill>
                <a:latin typeface="Calibri" panose="020F0502020204030204" pitchFamily="34" charset="0"/>
              </a:rPr>
              <a:t>          </a:t>
            </a:r>
          </a:p>
          <a:p>
            <a:pPr marL="0" indent="0">
              <a:buNone/>
              <a:defRPr/>
            </a:pPr>
            <a:r>
              <a:rPr lang="hr-HR" sz="2400" b="1" i="1" dirty="0">
                <a:solidFill>
                  <a:schemeClr val="tx1">
                    <a:lumMod val="95000"/>
                    <a:lumOff val="5000"/>
                  </a:schemeClr>
                </a:solidFill>
                <a:latin typeface="Bodoni MT" panose="02070603080606020203" pitchFamily="18" charset="0"/>
              </a:rPr>
              <a:t> </a:t>
            </a:r>
            <a:r>
              <a:rPr lang="hr-HR" sz="2400" b="1" i="1" dirty="0" smtClean="0">
                <a:solidFill>
                  <a:schemeClr val="tx1">
                    <a:lumMod val="95000"/>
                    <a:lumOff val="5000"/>
                  </a:schemeClr>
                </a:solidFill>
                <a:latin typeface="Bodoni MT" panose="02070603080606020203" pitchFamily="18" charset="0"/>
              </a:rPr>
              <a:t>           Svatko </a:t>
            </a:r>
            <a:r>
              <a:rPr lang="hr-HR" sz="2400" b="1" i="1" dirty="0">
                <a:solidFill>
                  <a:schemeClr val="tx1">
                    <a:lumMod val="95000"/>
                    <a:lumOff val="5000"/>
                  </a:schemeClr>
                </a:solidFill>
                <a:latin typeface="Bodoni MT" panose="02070603080606020203" pitchFamily="18" charset="0"/>
              </a:rPr>
              <a:t>bi volio kraj sebe imati nasmijanu osobu, zar ne?</a:t>
            </a:r>
          </a:p>
          <a:p>
            <a:pPr>
              <a:buFont typeface="Arial" panose="020B0604020202020204" pitchFamily="34" charset="0"/>
              <a:buChar char="•"/>
              <a:defRPr/>
            </a:pPr>
            <a:endParaRPr lang="hr-HR" sz="2400" b="1" dirty="0">
              <a:solidFill>
                <a:schemeClr val="tx1">
                  <a:lumMod val="95000"/>
                  <a:lumOff val="5000"/>
                </a:schemeClr>
              </a:solidFill>
              <a:latin typeface="Calibri" panose="020F0502020204030204" pitchFamily="34" charset="0"/>
            </a:endParaRPr>
          </a:p>
        </p:txBody>
      </p:sp>
    </p:spTree>
    <p:extLst>
      <p:ext uri="{BB962C8B-B14F-4D97-AF65-F5344CB8AC3E}">
        <p14:creationId xmlns:p14="http://schemas.microsoft.com/office/powerpoint/2010/main" val="9086287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1713067" y="479262"/>
            <a:ext cx="7260111" cy="1880479"/>
          </a:xfrm>
          <a:solidFill>
            <a:srgbClr val="FFFF00"/>
          </a:solidFill>
          <a:effectLst>
            <a:softEdge rad="317500"/>
          </a:effectLst>
        </p:spPr>
        <p:txBody>
          <a:bodyPr>
            <a:normAutofit/>
          </a:bodyPr>
          <a:lstStyle/>
          <a:p>
            <a:pPr algn="ctr"/>
            <a:r>
              <a:rPr lang="hr-HR" dirty="0" smtClean="0">
                <a:solidFill>
                  <a:schemeClr val="accent2">
                    <a:lumMod val="50000"/>
                  </a:schemeClr>
                </a:solidFill>
                <a:latin typeface="Berlin Sans FB Demi" panose="020E0802020502020306" pitchFamily="34" charset="0"/>
              </a:rPr>
              <a:t/>
            </a:r>
            <a:br>
              <a:rPr lang="hr-HR" dirty="0" smtClean="0">
                <a:solidFill>
                  <a:schemeClr val="accent2">
                    <a:lumMod val="50000"/>
                  </a:schemeClr>
                </a:solidFill>
                <a:latin typeface="Berlin Sans FB Demi" panose="020E0802020502020306" pitchFamily="34" charset="0"/>
              </a:rPr>
            </a:br>
            <a:r>
              <a:rPr lang="hr-HR" sz="4800" dirty="0" smtClean="0">
                <a:solidFill>
                  <a:schemeClr val="accent2">
                    <a:lumMod val="50000"/>
                  </a:schemeClr>
                </a:solidFill>
                <a:latin typeface="Berlin Sans FB Demi" panose="020E0802020502020306" pitchFamily="34" charset="0"/>
              </a:rPr>
              <a:t>Smijehom do zdravlja</a:t>
            </a:r>
            <a:endParaRPr lang="hr-HR" sz="4800" dirty="0">
              <a:solidFill>
                <a:schemeClr val="accent2">
                  <a:lumMod val="50000"/>
                </a:schemeClr>
              </a:solidFill>
              <a:latin typeface="Berlin Sans FB Demi" panose="020E0802020502020306" pitchFamily="34" charset="0"/>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196" y="3048476"/>
            <a:ext cx="6218426" cy="3809524"/>
          </a:xfrm>
          <a:prstGeom prst="rect">
            <a:avLst/>
          </a:prstGeom>
        </p:spPr>
      </p:pic>
    </p:spTree>
    <p:extLst>
      <p:ext uri="{BB962C8B-B14F-4D97-AF65-F5344CB8AC3E}">
        <p14:creationId xmlns:p14="http://schemas.microsoft.com/office/powerpoint/2010/main" val="80175347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24" y="4627942"/>
            <a:ext cx="3414668" cy="1897038"/>
          </a:xfrm>
          <a:prstGeom prst="rect">
            <a:avLst/>
          </a:prstGeom>
        </p:spPr>
      </p:pic>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37" y="958081"/>
            <a:ext cx="4384960" cy="3297284"/>
          </a:xfrm>
          <a:prstGeom prst="rect">
            <a:avLst/>
          </a:prstGeom>
        </p:spPr>
      </p:pic>
      <p:sp>
        <p:nvSpPr>
          <p:cNvPr id="2" name="Naslov 1"/>
          <p:cNvSpPr>
            <a:spLocks noGrp="1"/>
          </p:cNvSpPr>
          <p:nvPr>
            <p:ph type="title"/>
          </p:nvPr>
        </p:nvSpPr>
        <p:spPr>
          <a:xfrm>
            <a:off x="3211251" y="535000"/>
            <a:ext cx="6915388" cy="5231642"/>
          </a:xfrm>
        </p:spPr>
        <p:txBody>
          <a:bodyPr>
            <a:noAutofit/>
          </a:bodyPr>
          <a:lstStyle/>
          <a:p>
            <a:r>
              <a:rPr lang="hr-HR" sz="2400" dirty="0" smtClean="0">
                <a:solidFill>
                  <a:schemeClr val="tx1"/>
                </a:solidFill>
                <a:latin typeface="Calibri" pitchFamily="34" charset="0"/>
              </a:rPr>
              <a:t/>
            </a:r>
            <a:br>
              <a:rPr lang="hr-HR" sz="2400" dirty="0" smtClean="0">
                <a:solidFill>
                  <a:schemeClr val="tx1"/>
                </a:solidFill>
                <a:latin typeface="Calibri" pitchFamily="34" charset="0"/>
              </a:rPr>
            </a:br>
            <a:r>
              <a:rPr lang="hr-HR" sz="2400" dirty="0" smtClean="0">
                <a:solidFill>
                  <a:schemeClr val="tx1"/>
                </a:solidFill>
                <a:latin typeface="Calibri" pitchFamily="34" charset="0"/>
              </a:rPr>
              <a:t>Brojni </a:t>
            </a:r>
            <a:r>
              <a:rPr lang="hr-HR" sz="2400" dirty="0">
                <a:solidFill>
                  <a:schemeClr val="tx1"/>
                </a:solidFill>
                <a:latin typeface="Calibri" pitchFamily="34" charset="0"/>
              </a:rPr>
              <a:t>znanstvenici i liječnici tvrde kako je smijeh najbolji lijek protiv mnogih bolesti. </a:t>
            </a:r>
            <a:r>
              <a:rPr lang="hr-HR" sz="2400" dirty="0" smtClean="0">
                <a:solidFill>
                  <a:schemeClr val="tx1"/>
                </a:solidFill>
                <a:latin typeface="Calibri" pitchFamily="34" charset="0"/>
              </a:rPr>
              <a:t/>
            </a:r>
            <a:br>
              <a:rPr lang="hr-HR" sz="2400" dirty="0" smtClean="0">
                <a:solidFill>
                  <a:schemeClr val="tx1"/>
                </a:solidFill>
                <a:latin typeface="Calibri" pitchFamily="34" charset="0"/>
              </a:rPr>
            </a:br>
            <a:r>
              <a:rPr lang="hr-HR" sz="2400" dirty="0">
                <a:solidFill>
                  <a:schemeClr val="tx1"/>
                </a:solidFill>
                <a:latin typeface="Calibri" pitchFamily="34" charset="0"/>
              </a:rPr>
              <a:t/>
            </a:r>
            <a:br>
              <a:rPr lang="hr-HR" sz="2400" dirty="0">
                <a:solidFill>
                  <a:schemeClr val="tx1"/>
                </a:solidFill>
                <a:latin typeface="Calibri" pitchFamily="34" charset="0"/>
              </a:rPr>
            </a:br>
            <a:r>
              <a:rPr lang="hr-HR" sz="2400" dirty="0" smtClean="0">
                <a:solidFill>
                  <a:schemeClr val="tx1"/>
                </a:solidFill>
                <a:latin typeface="Calibri" pitchFamily="34" charset="0"/>
              </a:rPr>
              <a:t>Smijeh </a:t>
            </a:r>
            <a:r>
              <a:rPr lang="hr-HR" sz="2400" dirty="0">
                <a:solidFill>
                  <a:schemeClr val="tx1"/>
                </a:solidFill>
                <a:latin typeface="Calibri" pitchFamily="34" charset="0"/>
              </a:rPr>
              <a:t>uistinu liječi – poboljšava rad imunološkog sustava te potiče stvaranje stanica koje u  ljudskom organizmu uništavaju tumorske stanice, bakterije, viruse i mikroorganizme koji su uzročnici različitih bolesti. </a:t>
            </a:r>
            <a:r>
              <a:rPr lang="hr-HR" sz="2400" dirty="0" smtClean="0">
                <a:solidFill>
                  <a:schemeClr val="tx1"/>
                </a:solidFill>
                <a:latin typeface="Calibri" pitchFamily="34" charset="0"/>
              </a:rPr>
              <a:t/>
            </a:r>
            <a:br>
              <a:rPr lang="hr-HR" sz="2400" dirty="0" smtClean="0">
                <a:solidFill>
                  <a:schemeClr val="tx1"/>
                </a:solidFill>
                <a:latin typeface="Calibri" pitchFamily="34" charset="0"/>
              </a:rPr>
            </a:br>
            <a:r>
              <a:rPr lang="hr-HR" sz="2400" dirty="0">
                <a:solidFill>
                  <a:schemeClr val="tx1"/>
                </a:solidFill>
                <a:latin typeface="Calibri" pitchFamily="34" charset="0"/>
              </a:rPr>
              <a:t/>
            </a:r>
            <a:br>
              <a:rPr lang="hr-HR" sz="2400" dirty="0">
                <a:solidFill>
                  <a:schemeClr val="tx1"/>
                </a:solidFill>
                <a:latin typeface="Calibri" pitchFamily="34" charset="0"/>
              </a:rPr>
            </a:br>
            <a:r>
              <a:rPr lang="hr-HR" sz="2400" dirty="0" smtClean="0">
                <a:solidFill>
                  <a:schemeClr val="tx1"/>
                </a:solidFill>
                <a:latin typeface="Calibri" pitchFamily="34" charset="0"/>
              </a:rPr>
              <a:t>Terapije </a:t>
            </a:r>
            <a:r>
              <a:rPr lang="hr-HR" sz="2400" dirty="0">
                <a:solidFill>
                  <a:schemeClr val="tx1"/>
                </a:solidFill>
                <a:latin typeface="Calibri" pitchFamily="34" charset="0"/>
              </a:rPr>
              <a:t>smijehom pomažu i u ublažavanju psihičkih oboljenja poput depresije, anksioznosti i nesanice. </a:t>
            </a:r>
          </a:p>
        </p:txBody>
      </p:sp>
    </p:spTree>
    <p:extLst>
      <p:ext uri="{BB962C8B-B14F-4D97-AF65-F5344CB8AC3E}">
        <p14:creationId xmlns:p14="http://schemas.microsoft.com/office/powerpoint/2010/main" val="1118829878"/>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282</TotalTime>
  <Words>944</Words>
  <Application>Microsoft Office PowerPoint</Application>
  <PresentationFormat>Prilagođeno</PresentationFormat>
  <Paragraphs>62</Paragraphs>
  <Slides>13</Slides>
  <Notes>0</Notes>
  <HiddenSlides>0</HiddenSlides>
  <MMClips>0</MMClips>
  <ScaleCrop>false</ScaleCrop>
  <HeadingPairs>
    <vt:vector size="4" baseType="variant">
      <vt:variant>
        <vt:lpstr>Tema</vt:lpstr>
      </vt:variant>
      <vt:variant>
        <vt:i4>1</vt:i4>
      </vt:variant>
      <vt:variant>
        <vt:lpstr>Naslovi slajdova</vt:lpstr>
      </vt:variant>
      <vt:variant>
        <vt:i4>13</vt:i4>
      </vt:variant>
    </vt:vector>
  </HeadingPairs>
  <TitlesOfParts>
    <vt:vector size="14" baseType="lpstr">
      <vt:lpstr>Faseta</vt:lpstr>
      <vt:lpstr>SVJETSKI DAN ŠALE</vt:lpstr>
      <vt:lpstr>PowerPointova prezentacija</vt:lpstr>
      <vt:lpstr> ZAŠTO JE 1. TRAVNJA SVJETSKI DAN ŠALE?</vt:lpstr>
      <vt:lpstr> ZAŠTO JE 1. TRAVNJA SVJETSKI DAN ŠALE?</vt:lpstr>
      <vt:lpstr> ZNATE LI…</vt:lpstr>
      <vt:lpstr>SMIJEH Najmoćnija vještina na svijetu</vt:lpstr>
      <vt:lpstr>PowerPointova prezentacija</vt:lpstr>
      <vt:lpstr> Smijehom do zdravlja</vt:lpstr>
      <vt:lpstr> Brojni znanstvenici i liječnici tvrde kako je smijeh najbolji lijek protiv mnogih bolesti.   Smijeh uistinu liječi – poboljšava rad imunološkog sustava te potiče stvaranje stanica koje u  ljudskom organizmu uništavaju tumorske stanice, bakterije, viruse i mikroorganizme koji su uzročnici različitih bolesti.   Terapije smijehom pomažu i u ublažavanju psihičkih oboljenja poput depresije, anksioznosti i nesanice. </vt:lpstr>
      <vt:lpstr>PowerPointova prezentacija</vt:lpstr>
      <vt:lpstr>PowerPointova prezentacija</vt:lpstr>
      <vt:lpstr> Smij se jer te osmijeh čini  otpornijim na bolesti</vt:lpstr>
      <vt:lpstr>Smijati se možete i vi…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SVJETSKI DAN SMIJEHA</dc:title>
  <dc:creator>korisnik</dc:creator>
  <cp:lastModifiedBy>Laptop2</cp:lastModifiedBy>
  <cp:revision>64</cp:revision>
  <dcterms:created xsi:type="dcterms:W3CDTF">2018-01-16T07:58:00Z</dcterms:created>
  <dcterms:modified xsi:type="dcterms:W3CDTF">2020-04-01T09:39:31Z</dcterms:modified>
</cp:coreProperties>
</file>