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5" r:id="rId5"/>
    <p:sldId id="266" r:id="rId6"/>
    <p:sldId id="267" r:id="rId7"/>
    <p:sldId id="268" r:id="rId8"/>
    <p:sldId id="262" r:id="rId9"/>
    <p:sldId id="264"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90" d="100"/>
          <a:sy n="90" d="100"/>
        </p:scale>
        <p:origin x="6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hr.wikipedia.org/wiki/Bijela_roda" TargetMode="External"/><Relationship Id="rId2" Type="http://schemas.openxmlformats.org/officeDocument/2006/relationships/hyperlink" Target="https://hr.wikipedia.org/wiki/Klepetan_i_Malena" TargetMode="External"/><Relationship Id="rId1" Type="http://schemas.openxmlformats.org/officeDocument/2006/relationships/slideLayout" Target="../slideLayouts/slideLayout10.xml"/><Relationship Id="rId5" Type="http://schemas.openxmlformats.org/officeDocument/2006/relationships/hyperlink" Target="https://hr.wikipedia.org/wiki/Crvenokljuni_labud" TargetMode="External"/><Relationship Id="rId4" Type="http://schemas.openxmlformats.org/officeDocument/2006/relationships/hyperlink" Target="https://hr.wikipedia.org/wiki/Lastav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1" name="Group 80">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2" name="Straight Connector 81">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4"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765110" y="4572000"/>
            <a:ext cx="8508893" cy="1523396"/>
          </a:xfrm>
        </p:spPr>
        <p:txBody>
          <a:bodyPr>
            <a:normAutofit fontScale="90000"/>
          </a:bodyPr>
          <a:lstStyle/>
          <a:p>
            <a:pPr>
              <a:lnSpc>
                <a:spcPct val="90000"/>
              </a:lnSpc>
            </a:pPr>
            <a:r>
              <a:rPr lang="hr-HR" sz="2700" b="1" dirty="0"/>
              <a:t>MEĐUNARODNI DAN PTICA SELICA</a:t>
            </a:r>
            <a:br>
              <a:rPr lang="hr-HR" sz="1400" b="1" dirty="0"/>
            </a:br>
            <a:br>
              <a:rPr lang="hr-HR" sz="1400" b="1" dirty="0"/>
            </a:br>
            <a:r>
              <a:rPr lang="hr-HR" sz="1600" dirty="0"/>
              <a:t>Korina Kosor </a:t>
            </a:r>
            <a:br>
              <a:rPr lang="hr-HR" sz="1600" dirty="0"/>
            </a:br>
            <a:r>
              <a:rPr lang="hr-HR" sz="1600" dirty="0"/>
              <a:t>Maja </a:t>
            </a:r>
            <a:r>
              <a:rPr lang="hr-HR" sz="1600" dirty="0" err="1"/>
              <a:t>Gurdon</a:t>
            </a:r>
            <a:r>
              <a:rPr lang="hr-HR" sz="1600" dirty="0"/>
              <a:t> </a:t>
            </a:r>
            <a:br>
              <a:rPr lang="hr-HR" sz="1600" dirty="0"/>
            </a:br>
            <a:r>
              <a:rPr lang="hr-HR" sz="1600" dirty="0"/>
              <a:t>8. b</a:t>
            </a:r>
            <a:br>
              <a:rPr lang="hr-HR" sz="1600" dirty="0"/>
            </a:br>
            <a:endParaRPr lang="hr-HR" sz="1600" b="1" dirty="0"/>
          </a:p>
        </p:txBody>
      </p:sp>
      <p:sp>
        <p:nvSpPr>
          <p:cNvPr id="92" name="Rectangle 91">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SVJETSKI DAN PTICA SELICA | Federalno ministarstvo okoliša i ...">
            <a:extLst>
              <a:ext uri="{FF2B5EF4-FFF2-40B4-BE49-F238E27FC236}">
                <a16:creationId xmlns:a16="http://schemas.microsoft.com/office/drawing/2014/main" id="{8DC4FAB1-E24A-44AE-BC23-A4B937F2A04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6" y="1524603"/>
            <a:ext cx="3426704" cy="16919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rnitologija Archives - Nacionalna Geografija">
            <a:extLst>
              <a:ext uri="{FF2B5EF4-FFF2-40B4-BE49-F238E27FC236}">
                <a16:creationId xmlns:a16="http://schemas.microsoft.com/office/drawing/2014/main" id="{1842758E-7B1A-4CC3-AED1-539423031E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76480" y="1524604"/>
            <a:ext cx="3426704" cy="16919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VJETSKI DAN PTICA SELICA Apel na podizanje svijesti o zaštiti ...">
            <a:extLst>
              <a:ext uri="{FF2B5EF4-FFF2-40B4-BE49-F238E27FC236}">
                <a16:creationId xmlns:a16="http://schemas.microsoft.com/office/drawing/2014/main" id="{BE618BA3-94BF-40B8-9FA8-F79C3079DFF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17073" y="1524605"/>
            <a:ext cx="3426704" cy="169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6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8741" y="4209535"/>
            <a:ext cx="7725260" cy="2141838"/>
          </a:xfrm>
        </p:spPr>
        <p:txBody>
          <a:bodyPr>
            <a:normAutofit fontScale="92500" lnSpcReduction="10000"/>
          </a:bodyPr>
          <a:lstStyle/>
          <a:p>
            <a:r>
              <a:rPr lang="hr-HR" dirty="0"/>
              <a:t>Izvori:</a:t>
            </a:r>
          </a:p>
          <a:p>
            <a:r>
              <a:rPr lang="hr-HR" dirty="0">
                <a:hlinkClick r:id="rId2"/>
              </a:rPr>
              <a:t>https://www.wishmama.hr/preporuke/znam-za-5/svjetski-dan-ptica-selica/</a:t>
            </a:r>
          </a:p>
          <a:p>
            <a:r>
              <a:rPr lang="hr-HR" dirty="0">
                <a:hlinkClick r:id="rId2"/>
              </a:rPr>
              <a:t>https://hr.wikipedia.org/wiki/Klepetan_i_Malena</a:t>
            </a:r>
            <a:endParaRPr lang="hr-HR" dirty="0"/>
          </a:p>
          <a:p>
            <a:r>
              <a:rPr lang="hr-HR" dirty="0">
                <a:hlinkClick r:id="rId3"/>
              </a:rPr>
              <a:t>https://hr.wikipedia.org/wiki/Bijela_roda</a:t>
            </a:r>
            <a:endParaRPr lang="hr-HR" dirty="0"/>
          </a:p>
          <a:p>
            <a:r>
              <a:rPr lang="hr-HR" dirty="0">
                <a:hlinkClick r:id="rId4"/>
              </a:rPr>
              <a:t>https://hr.wikipedia.org/wiki/Lastavice</a:t>
            </a:r>
            <a:endParaRPr lang="hr-HR" dirty="0"/>
          </a:p>
          <a:p>
            <a:r>
              <a:rPr lang="hr-HR" dirty="0">
                <a:hlinkClick r:id="rId5"/>
              </a:rPr>
              <a:t>https://hr.wikipedia.org/wiki/Crvenokljuni_labud</a:t>
            </a:r>
            <a:endParaRPr lang="hr-HR" dirty="0"/>
          </a:p>
          <a:p>
            <a:endParaRPr lang="hr-HR" dirty="0"/>
          </a:p>
          <a:p>
            <a:endParaRPr lang="hr-HR" dirty="0"/>
          </a:p>
        </p:txBody>
      </p:sp>
    </p:spTree>
    <p:extLst>
      <p:ext uri="{BB962C8B-B14F-4D97-AF65-F5344CB8AC3E}">
        <p14:creationId xmlns:p14="http://schemas.microsoft.com/office/powerpoint/2010/main" val="208203753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71849"/>
          </a:xfrm>
        </p:spPr>
        <p:txBody>
          <a:bodyPr>
            <a:normAutofit fontScale="90000"/>
          </a:bodyPr>
          <a:lstStyle/>
          <a:p>
            <a:pPr algn="ctr"/>
            <a:r>
              <a:rPr lang="hr-HR" dirty="0"/>
              <a:t>Općenito</a:t>
            </a:r>
          </a:p>
        </p:txBody>
      </p:sp>
      <p:sp>
        <p:nvSpPr>
          <p:cNvPr id="3" name="Content Placeholder 2"/>
          <p:cNvSpPr>
            <a:spLocks noGrp="1"/>
          </p:cNvSpPr>
          <p:nvPr>
            <p:ph idx="1"/>
          </p:nvPr>
        </p:nvSpPr>
        <p:spPr>
          <a:xfrm>
            <a:off x="677334" y="1201479"/>
            <a:ext cx="5369239" cy="4944140"/>
          </a:xfrm>
        </p:spPr>
        <p:txBody>
          <a:bodyPr>
            <a:normAutofit fontScale="47500" lnSpcReduction="20000"/>
          </a:bodyPr>
          <a:lstStyle/>
          <a:p>
            <a:pPr>
              <a:buFont typeface="Wingdings" panose="05000000000000000000" pitchFamily="2" charset="2"/>
              <a:buChar char="Ø"/>
            </a:pPr>
            <a:r>
              <a:rPr lang="hr-HR" sz="2900" dirty="0"/>
              <a:t>Svjetski dan ptica selica - World </a:t>
            </a:r>
            <a:r>
              <a:rPr lang="hr-HR" sz="2900" dirty="0" err="1"/>
              <a:t>Migratory</a:t>
            </a:r>
            <a:r>
              <a:rPr lang="hr-HR" sz="2900" dirty="0"/>
              <a:t> Bird Day obilježava se svakog drugog vikenda u svibnju od 2006. godine </a:t>
            </a:r>
          </a:p>
          <a:p>
            <a:pPr>
              <a:buFont typeface="Wingdings" panose="05000000000000000000" pitchFamily="2" charset="2"/>
              <a:buChar char="Ø"/>
            </a:pPr>
            <a:r>
              <a:rPr lang="hr-HR" sz="2900" dirty="0"/>
              <a:t>Od 2006.obilježava se u Africi i Europi, a dogovorom između organizacija EFTA i AEWA-e od 2018. godine se istovremeno obilježava na svjetskoj razini</a:t>
            </a:r>
          </a:p>
          <a:p>
            <a:pPr>
              <a:buFont typeface="Wingdings" panose="05000000000000000000" pitchFamily="2" charset="2"/>
              <a:buChar char="Ø"/>
            </a:pPr>
            <a:r>
              <a:rPr lang="hr-HR" sz="2900" dirty="0"/>
              <a:t>Svrha - podizanje svijesti javnosti o potrebi zaštite ptica selica i njihovih staništa</a:t>
            </a:r>
          </a:p>
          <a:p>
            <a:pPr>
              <a:buFont typeface="Wingdings" panose="05000000000000000000" pitchFamily="2" charset="2"/>
              <a:buChar char="Ø"/>
            </a:pPr>
            <a:r>
              <a:rPr lang="hr-HR" sz="2900" dirty="0"/>
              <a:t>Širom svijeta organiziraju se različita događanja poput festivala, radionica i izleta s temom promatranja ptica</a:t>
            </a:r>
          </a:p>
          <a:p>
            <a:pPr>
              <a:buFont typeface="Wingdings" panose="05000000000000000000" pitchFamily="2" charset="2"/>
              <a:buChar char="Ø"/>
            </a:pPr>
            <a:r>
              <a:rPr lang="hr-HR" sz="2900" dirty="0"/>
              <a:t>Svjetski dan ptica selica 2020. godine obilježit će se 9. svibnja i 10. listopada</a:t>
            </a:r>
          </a:p>
          <a:p>
            <a:pPr>
              <a:buFont typeface="Wingdings" panose="05000000000000000000" pitchFamily="2" charset="2"/>
              <a:buChar char="Ø"/>
            </a:pPr>
            <a:r>
              <a:rPr lang="hr-HR" sz="2900" dirty="0"/>
              <a:t>Ovogodišnji slogan Dana ptica selica je </a:t>
            </a:r>
          </a:p>
          <a:p>
            <a:pPr marL="0" indent="0">
              <a:buNone/>
            </a:pPr>
            <a:r>
              <a:rPr lang="hr-HR" sz="2900" dirty="0"/>
              <a:t>      „Ptice povezuju naš svijet“</a:t>
            </a:r>
          </a:p>
          <a:p>
            <a:pPr>
              <a:buFont typeface="Wingdings" panose="05000000000000000000" pitchFamily="2" charset="2"/>
              <a:buChar char="Ø"/>
            </a:pPr>
            <a:r>
              <a:rPr lang="hr-HR" sz="2900" b="1" dirty="0"/>
              <a:t>Ornitologija</a:t>
            </a:r>
            <a:r>
              <a:rPr lang="hr-HR" sz="2900" dirty="0"/>
              <a:t> je grana zoologije koja se bavi pticama. Između ostalih, tu spadaju fiziologija, taksonomija, ekologija i ponašanje (glasanje i selidbeno ponašanje) ptica. Posebno polje rada ornitologije je i istraživanje ponašanja i puteva ptica selica, na primjer uz pomoć prstenovanja. U novije vrijeme se ornitologija povezuje sa zaštitom ptica, odnosno zaštitom prirode.</a:t>
            </a:r>
          </a:p>
          <a:p>
            <a:pPr>
              <a:buFont typeface="Wingdings" panose="05000000000000000000" pitchFamily="2" charset="2"/>
              <a:buChar char="Ø"/>
            </a:pPr>
            <a:endParaRPr lang="hr-HR" sz="2100" dirty="0"/>
          </a:p>
        </p:txBody>
      </p:sp>
      <p:pic>
        <p:nvPicPr>
          <p:cNvPr id="4" name="Picture 3"/>
          <p:cNvPicPr>
            <a:picLocks noChangeAspect="1"/>
          </p:cNvPicPr>
          <p:nvPr/>
        </p:nvPicPr>
        <p:blipFill>
          <a:blip r:embed="rId2"/>
          <a:stretch>
            <a:fillRect/>
          </a:stretch>
        </p:blipFill>
        <p:spPr>
          <a:xfrm>
            <a:off x="6489872" y="1740459"/>
            <a:ext cx="2705100" cy="1685925"/>
          </a:xfrm>
          <a:prstGeom prst="rect">
            <a:avLst/>
          </a:prstGeom>
        </p:spPr>
      </p:pic>
      <p:pic>
        <p:nvPicPr>
          <p:cNvPr id="5" name="Picture 4"/>
          <p:cNvPicPr>
            <a:picLocks noChangeAspect="1"/>
          </p:cNvPicPr>
          <p:nvPr/>
        </p:nvPicPr>
        <p:blipFill>
          <a:blip r:embed="rId3"/>
          <a:stretch>
            <a:fillRect/>
          </a:stretch>
        </p:blipFill>
        <p:spPr>
          <a:xfrm>
            <a:off x="5898292" y="4210966"/>
            <a:ext cx="3550508" cy="1553347"/>
          </a:xfrm>
          <a:prstGeom prst="rect">
            <a:avLst/>
          </a:prstGeom>
        </p:spPr>
      </p:pic>
    </p:spTree>
    <p:extLst>
      <p:ext uri="{BB962C8B-B14F-4D97-AF65-F5344CB8AC3E}">
        <p14:creationId xmlns:p14="http://schemas.microsoft.com/office/powerpoint/2010/main" val="315941445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60" name="Group 191">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3" name="Straight Connector 192">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5"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Isosceles Triangle 196">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Isosceles Triangle 200">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Isosceles Triangle 201">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159225" y="609600"/>
            <a:ext cx="5114776" cy="1320800"/>
          </a:xfrm>
        </p:spPr>
        <p:txBody>
          <a:bodyPr vert="horz" lIns="91440" tIns="45720" rIns="91440" bIns="45720" rtlCol="0" anchor="t">
            <a:normAutofit/>
          </a:bodyPr>
          <a:lstStyle/>
          <a:p>
            <a:pPr algn="ctr"/>
            <a:r>
              <a:rPr lang="hr-HR" sz="3600" dirty="0"/>
              <a:t>Selidba</a:t>
            </a:r>
          </a:p>
        </p:txBody>
      </p:sp>
      <p:pic>
        <p:nvPicPr>
          <p:cNvPr id="5" name="Picture 4"/>
          <p:cNvPicPr>
            <a:picLocks noChangeAspect="1"/>
          </p:cNvPicPr>
          <p:nvPr/>
        </p:nvPicPr>
        <p:blipFill rotWithShape="1">
          <a:blip r:embed="rId2">
            <a:alphaModFix/>
          </a:blip>
          <a:srcRect t="3050" r="4" b="10430"/>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2050" name="Picture 2" descr="Wallpaper 4k Sunrise Birds Flight 4k 4k-wallpapers, 5k wallpapers ...">
            <a:extLst>
              <a:ext uri="{FF2B5EF4-FFF2-40B4-BE49-F238E27FC236}">
                <a16:creationId xmlns:a16="http://schemas.microsoft.com/office/drawing/2014/main" id="{A60139C9-8F16-433F-B910-7C6B34D5C1C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3416" r="-3" b="-3"/>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Selidbe ptica – prirodni spektakl - Priroda Hrvatske">
            <a:extLst>
              <a:ext uri="{FF2B5EF4-FFF2-40B4-BE49-F238E27FC236}">
                <a16:creationId xmlns:a16="http://schemas.microsoft.com/office/drawing/2014/main" id="{F25B42DE-34FA-438D-A537-C50F1041D649}"/>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657" r="1" b="1"/>
          <a:stretch/>
        </p:blipFill>
        <p:spPr bwMode="auto">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2061"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062" name="Straight Connector 203">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6"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4159225" y="1701217"/>
            <a:ext cx="5114776" cy="4340146"/>
          </a:xfrm>
        </p:spPr>
        <p:txBody>
          <a:bodyPr vert="horz" lIns="91440" tIns="45720" rIns="91440" bIns="45720" rtlCol="0">
            <a:normAutofit/>
          </a:bodyPr>
          <a:lstStyle/>
          <a:p>
            <a:pPr marL="285750" indent="-285750">
              <a:lnSpc>
                <a:spcPct val="90000"/>
              </a:lnSpc>
              <a:buFont typeface="Wingdings 3" charset="2"/>
              <a:buChar char=""/>
            </a:pPr>
            <a:r>
              <a:rPr lang="hr-HR" sz="1600" dirty="0"/>
              <a:t>Nevjerojatna migracijska putovanja koja ptice selice prođu svake godine oduvijek su izazivala divljenje ljudi</a:t>
            </a:r>
          </a:p>
          <a:p>
            <a:pPr marL="285750" indent="-285750">
              <a:lnSpc>
                <a:spcPct val="90000"/>
              </a:lnSpc>
              <a:buFont typeface="Wingdings 3" charset="2"/>
              <a:buChar char=""/>
            </a:pPr>
            <a:r>
              <a:rPr lang="hr-HR" sz="1600" dirty="0"/>
              <a:t>Ptice selice ne mare za državne granice, a čak im ni seoba na drugi kontinent ne predstavlja problem</a:t>
            </a:r>
          </a:p>
          <a:p>
            <a:pPr marL="285750" indent="-285750">
              <a:lnSpc>
                <a:spcPct val="90000"/>
              </a:lnSpc>
              <a:buFont typeface="Wingdings 3" charset="2"/>
              <a:buChar char=""/>
            </a:pPr>
            <a:r>
              <a:rPr lang="hr-HR" sz="1600" dirty="0"/>
              <a:t>Osim oluja i ostalih vremenskih nepogoda, suočavaju se s ratom zahvaćenim područjima, krivolovom, žicama dalekovoda, elisama vjetroelektrana i uništavanjem odmorišta</a:t>
            </a:r>
          </a:p>
          <a:p>
            <a:pPr marL="285750" indent="-285750">
              <a:lnSpc>
                <a:spcPct val="90000"/>
              </a:lnSpc>
              <a:buFont typeface="Wingdings 3" charset="2"/>
              <a:buChar char=""/>
            </a:pPr>
            <a:r>
              <a:rPr lang="hr-HR" sz="1600" dirty="0"/>
              <a:t>Najveća duljina leta je 17 500 km , </a:t>
            </a:r>
          </a:p>
          <a:p>
            <a:pPr>
              <a:lnSpc>
                <a:spcPct val="90000"/>
              </a:lnSpc>
            </a:pPr>
            <a:r>
              <a:rPr lang="hr-HR" sz="1600" dirty="0"/>
              <a:t>     (Riđa Muljača, 2007.g.)</a:t>
            </a:r>
          </a:p>
        </p:txBody>
      </p:sp>
    </p:spTree>
    <p:extLst>
      <p:ext uri="{BB962C8B-B14F-4D97-AF65-F5344CB8AC3E}">
        <p14:creationId xmlns:p14="http://schemas.microsoft.com/office/powerpoint/2010/main" val="243714871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159225" y="609600"/>
            <a:ext cx="5114776" cy="1320800"/>
          </a:xfrm>
        </p:spPr>
        <p:txBody>
          <a:bodyPr vert="horz" lIns="91440" tIns="45720" rIns="91440" bIns="45720" rtlCol="0" anchor="t">
            <a:normAutofit/>
          </a:bodyPr>
          <a:lstStyle/>
          <a:p>
            <a:pPr algn="ctr"/>
            <a:r>
              <a:rPr lang="hr-HR" sz="3600" dirty="0"/>
              <a:t>Bijela roda</a:t>
            </a:r>
          </a:p>
        </p:txBody>
      </p:sp>
      <p:pic>
        <p:nvPicPr>
          <p:cNvPr id="4" name="Picture 3"/>
          <p:cNvPicPr>
            <a:picLocks noChangeAspect="1"/>
          </p:cNvPicPr>
          <p:nvPr/>
        </p:nvPicPr>
        <p:blipFill rotWithShape="1">
          <a:blip r:embed="rId2">
            <a:alphaModFix/>
          </a:blip>
          <a:srcRect r="7541" b="3"/>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5" name="Picture 4"/>
          <p:cNvPicPr>
            <a:picLocks noChangeAspect="1"/>
          </p:cNvPicPr>
          <p:nvPr/>
        </p:nvPicPr>
        <p:blipFill rotWithShape="1">
          <a:blip r:embed="rId3">
            <a:alphaModFix/>
          </a:blip>
          <a:srcRect r="19599" b="-2"/>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4098" name="Picture 2" descr="Svjetski dan roda">
            <a:extLst>
              <a:ext uri="{FF2B5EF4-FFF2-40B4-BE49-F238E27FC236}">
                <a16:creationId xmlns:a16="http://schemas.microsoft.com/office/drawing/2014/main" id="{9AB3340F-C06D-494C-B06D-561638F590C0}"/>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2" b="2616"/>
          <a:stretch/>
        </p:blipFill>
        <p:spPr bwMode="auto">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147"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9" name="Straight Connector 148">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3"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4159225" y="1775639"/>
            <a:ext cx="5114776" cy="4265724"/>
          </a:xfrm>
        </p:spPr>
        <p:txBody>
          <a:bodyPr vert="horz" lIns="91440" tIns="45720" rIns="91440" bIns="45720" rtlCol="0">
            <a:normAutofit/>
          </a:bodyPr>
          <a:lstStyle/>
          <a:p>
            <a:pPr marL="285750" indent="-285750">
              <a:lnSpc>
                <a:spcPct val="90000"/>
              </a:lnSpc>
              <a:buFont typeface="Wingdings 3" charset="2"/>
              <a:buChar char=""/>
            </a:pPr>
            <a:r>
              <a:rPr lang="hr-HR" sz="1600" dirty="0"/>
              <a:t>Prepoznajemo je po dugom i crvenom kljunu, dugom vratu i dugim, crvenim i tankim nogama, bijelom perju te na krilima nešto crnjem perju</a:t>
            </a:r>
          </a:p>
          <a:p>
            <a:pPr marL="285750" indent="-285750">
              <a:lnSpc>
                <a:spcPct val="90000"/>
              </a:lnSpc>
              <a:buFont typeface="Wingdings 3" charset="2"/>
              <a:buChar char=""/>
            </a:pPr>
            <a:r>
              <a:rPr lang="hr-HR" sz="1600" dirty="0"/>
              <a:t>Staništa - područja uz močvare, poplavne livade i vlažne šume</a:t>
            </a:r>
          </a:p>
          <a:p>
            <a:pPr marL="285750" indent="-285750">
              <a:lnSpc>
                <a:spcPct val="90000"/>
              </a:lnSpc>
              <a:buFont typeface="Wingdings 3" charset="2"/>
              <a:buChar char=""/>
            </a:pPr>
            <a:r>
              <a:rPr lang="hr-HR" sz="1600" dirty="0"/>
              <a:t>Živi u srednjoj i istočnoj Europi</a:t>
            </a:r>
          </a:p>
          <a:p>
            <a:pPr marL="285750" indent="-285750">
              <a:lnSpc>
                <a:spcPct val="90000"/>
              </a:lnSpc>
              <a:buFont typeface="Wingdings 3" charset="2"/>
              <a:buChar char=""/>
            </a:pPr>
            <a:r>
              <a:rPr lang="hr-HR" sz="1600" dirty="0"/>
              <a:t>Leti sporo te se glasa klepetanjem</a:t>
            </a:r>
          </a:p>
          <a:p>
            <a:pPr marL="285750" indent="-285750">
              <a:lnSpc>
                <a:spcPct val="90000"/>
              </a:lnSpc>
              <a:buFont typeface="Wingdings 3" charset="2"/>
              <a:buChar char=""/>
            </a:pPr>
            <a:r>
              <a:rPr lang="hr-HR" sz="1600" dirty="0"/>
              <a:t>Hrani se različitim malim životinjama npr. kukcima, žabama...</a:t>
            </a:r>
          </a:p>
          <a:p>
            <a:pPr marL="285750" indent="-285750">
              <a:lnSpc>
                <a:spcPct val="90000"/>
              </a:lnSpc>
              <a:buFont typeface="Wingdings 3" charset="2"/>
              <a:buChar char=""/>
            </a:pPr>
            <a:r>
              <a:rPr lang="hr-HR" sz="1600" dirty="0"/>
              <a:t>U proljeće savija veliko gnijezdo u krošnji stabala ili na krovovima kuća, dimnjacima, te najčešće ima 5 jaja</a:t>
            </a:r>
          </a:p>
          <a:p>
            <a:pPr marL="285750" indent="-285750">
              <a:lnSpc>
                <a:spcPct val="90000"/>
              </a:lnSpc>
              <a:buFont typeface="Wingdings 3" charset="2"/>
              <a:buChar char=""/>
            </a:pPr>
            <a:endParaRPr lang="en-US" sz="1700" dirty="0"/>
          </a:p>
          <a:p>
            <a:pPr marL="285750" indent="-285750">
              <a:lnSpc>
                <a:spcPct val="90000"/>
              </a:lnSpc>
              <a:buFont typeface="Wingdings 3" charset="2"/>
              <a:buChar char=""/>
            </a:pPr>
            <a:endParaRPr lang="en-US" sz="1700" dirty="0"/>
          </a:p>
        </p:txBody>
      </p:sp>
    </p:spTree>
    <p:extLst>
      <p:ext uri="{BB962C8B-B14F-4D97-AF65-F5344CB8AC3E}">
        <p14:creationId xmlns:p14="http://schemas.microsoft.com/office/powerpoint/2010/main" val="356122659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468532" y="623095"/>
            <a:ext cx="5114776" cy="1320800"/>
          </a:xfrm>
        </p:spPr>
        <p:txBody>
          <a:bodyPr vert="horz" lIns="91440" tIns="45720" rIns="91440" bIns="45720" rtlCol="0" anchor="t">
            <a:normAutofit/>
          </a:bodyPr>
          <a:lstStyle/>
          <a:p>
            <a:pPr algn="ctr"/>
            <a:r>
              <a:rPr lang="hr-HR" sz="3600" dirty="0" err="1"/>
              <a:t>Klepetan</a:t>
            </a:r>
            <a:r>
              <a:rPr lang="hr-HR" sz="3600" dirty="0"/>
              <a:t> i Malena</a:t>
            </a:r>
          </a:p>
        </p:txBody>
      </p:sp>
      <p:pic>
        <p:nvPicPr>
          <p:cNvPr id="6" name="Picture 5"/>
          <p:cNvPicPr>
            <a:picLocks noChangeAspect="1"/>
          </p:cNvPicPr>
          <p:nvPr/>
        </p:nvPicPr>
        <p:blipFill rotWithShape="1">
          <a:blip r:embed="rId2">
            <a:alphaModFix/>
          </a:blip>
          <a:srcRect t="3507" r="4" b="4"/>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3074" name="Picture 2" descr="Nema više Klepetana: Roda Malena ove godine sama slaže gnijezdo">
            <a:extLst>
              <a:ext uri="{FF2B5EF4-FFF2-40B4-BE49-F238E27FC236}">
                <a16:creationId xmlns:a16="http://schemas.microsoft.com/office/drawing/2014/main" id="{60D02E71-0AF1-4655-BDC6-E9CF45C5344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1" b="306"/>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alphaModFix/>
          </a:blip>
          <a:srcRect l="13744" r="13067" b="2"/>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147"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9" name="Straight Connector 148">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3"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p:cNvSpPr>
            <a:spLocks noGrp="1"/>
          </p:cNvSpPr>
          <p:nvPr>
            <p:ph type="body" idx="1"/>
          </p:nvPr>
        </p:nvSpPr>
        <p:spPr>
          <a:xfrm>
            <a:off x="4159225" y="2160589"/>
            <a:ext cx="5114776" cy="3880773"/>
          </a:xfrm>
        </p:spPr>
        <p:txBody>
          <a:bodyPr vert="horz" lIns="91440" tIns="45720" rIns="91440" bIns="45720" rtlCol="0">
            <a:noAutofit/>
          </a:bodyPr>
          <a:lstStyle/>
          <a:p>
            <a:pPr marL="285750" indent="-285750">
              <a:lnSpc>
                <a:spcPct val="90000"/>
              </a:lnSpc>
              <a:buFont typeface="Wingdings 3" charset="2"/>
              <a:buChar char=""/>
            </a:pPr>
            <a:r>
              <a:rPr lang="hr-HR" sz="1600" dirty="0" err="1"/>
              <a:t>Klepetan</a:t>
            </a:r>
            <a:r>
              <a:rPr lang="hr-HR" sz="1600" dirty="0"/>
              <a:t> i Malena par je bijelih roda koji je postao poznat u Hrvatskoj po svojim romantičnim pothvatima</a:t>
            </a:r>
          </a:p>
          <a:p>
            <a:pPr marL="285750" indent="-285750">
              <a:lnSpc>
                <a:spcPct val="90000"/>
              </a:lnSpc>
              <a:buFont typeface="Wingdings 3" charset="2"/>
              <a:buChar char=""/>
            </a:pPr>
            <a:r>
              <a:rPr lang="hr-HR" sz="1600" dirty="0"/>
              <a:t>Od 2001. godine sve do njegove moguće smrti 2019. godine </a:t>
            </a:r>
            <a:r>
              <a:rPr lang="hr-HR" sz="1600" dirty="0" err="1"/>
              <a:t>Klepetan</a:t>
            </a:r>
            <a:r>
              <a:rPr lang="hr-HR" sz="1600" dirty="0"/>
              <a:t> je svako proljeće letio iz Južnoafričke Republike u Brodski Varoš kraj Slavonskoga Broda kako bi se pario s Malenom koja ne može letjeti zbog slomljenoga krila</a:t>
            </a:r>
          </a:p>
          <a:p>
            <a:pPr marL="285750" indent="-285750">
              <a:lnSpc>
                <a:spcPct val="90000"/>
              </a:lnSpc>
              <a:buFont typeface="Wingdings 3" charset="2"/>
              <a:buChar char=""/>
            </a:pPr>
            <a:r>
              <a:rPr lang="hr-HR" sz="1600" dirty="0"/>
              <a:t>Stjepan Vokić je 1993. godine pronašao Malenu prilikom pecanja</a:t>
            </a:r>
          </a:p>
          <a:p>
            <a:pPr marL="285750" indent="-285750">
              <a:lnSpc>
                <a:spcPct val="90000"/>
              </a:lnSpc>
              <a:buFont typeface="Wingdings 3" charset="2"/>
              <a:buChar char=""/>
            </a:pPr>
            <a:r>
              <a:rPr lang="hr-HR" sz="1600" dirty="0"/>
              <a:t>2017. godine </a:t>
            </a:r>
            <a:r>
              <a:rPr lang="hr-HR" sz="1600" dirty="0" err="1"/>
              <a:t>Klepetan</a:t>
            </a:r>
            <a:r>
              <a:rPr lang="hr-HR" sz="1600" dirty="0"/>
              <a:t> se vratio Malenoj i u njenome je gnijezdu našao drugoga mužjaka i novo položeno jaje. </a:t>
            </a:r>
            <a:r>
              <a:rPr lang="hr-HR" sz="1600" dirty="0" err="1"/>
              <a:t>Klepetan</a:t>
            </a:r>
            <a:r>
              <a:rPr lang="hr-HR" sz="1600" dirty="0"/>
              <a:t> je rastjerao mužjaka i razbio jaje</a:t>
            </a:r>
          </a:p>
          <a:p>
            <a:pPr marL="285750" indent="-285750">
              <a:lnSpc>
                <a:spcPct val="90000"/>
              </a:lnSpc>
              <a:buFont typeface="Wingdings 3" charset="2"/>
              <a:buChar char=""/>
            </a:pPr>
            <a:r>
              <a:rPr lang="hr-HR" sz="1600" dirty="0"/>
              <a:t>2019. godine se pojavio mužjak za kojeg je moguće da je </a:t>
            </a:r>
            <a:r>
              <a:rPr lang="hr-HR" sz="1600" dirty="0" err="1"/>
              <a:t>Klepetan</a:t>
            </a:r>
            <a:r>
              <a:rPr lang="hr-HR" sz="1600" dirty="0"/>
              <a:t>, ali se pretpostavlja da nije zbog njegovog čudnog ponašanja</a:t>
            </a:r>
          </a:p>
        </p:txBody>
      </p:sp>
    </p:spTree>
    <p:extLst>
      <p:ext uri="{BB962C8B-B14F-4D97-AF65-F5344CB8AC3E}">
        <p14:creationId xmlns:p14="http://schemas.microsoft.com/office/powerpoint/2010/main" val="107100059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159225" y="609600"/>
            <a:ext cx="5114776" cy="1320800"/>
          </a:xfrm>
        </p:spPr>
        <p:txBody>
          <a:bodyPr vert="horz" lIns="91440" tIns="45720" rIns="91440" bIns="45720" rtlCol="0" anchor="t">
            <a:normAutofit/>
          </a:bodyPr>
          <a:lstStyle/>
          <a:p>
            <a:pPr algn="ctr"/>
            <a:r>
              <a:rPr lang="hr-HR" sz="3600" dirty="0"/>
              <a:t>Lastavica</a:t>
            </a:r>
          </a:p>
        </p:txBody>
      </p:sp>
      <p:pic>
        <p:nvPicPr>
          <p:cNvPr id="6" name="Picture 5"/>
          <p:cNvPicPr>
            <a:picLocks noChangeAspect="1"/>
          </p:cNvPicPr>
          <p:nvPr/>
        </p:nvPicPr>
        <p:blipFill rotWithShape="1">
          <a:blip r:embed="rId2">
            <a:alphaModFix/>
          </a:blip>
          <a:srcRect r="4" b="2422"/>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4" name="Picture 3"/>
          <p:cNvPicPr>
            <a:picLocks noChangeAspect="1"/>
          </p:cNvPicPr>
          <p:nvPr/>
        </p:nvPicPr>
        <p:blipFill rotWithShape="1">
          <a:blip r:embed="rId3">
            <a:alphaModFix/>
          </a:blip>
          <a:srcRect l="3638" r="-3" b="-3"/>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5" name="Picture 4"/>
          <p:cNvPicPr>
            <a:picLocks noChangeAspect="1"/>
          </p:cNvPicPr>
          <p:nvPr/>
        </p:nvPicPr>
        <p:blipFill rotWithShape="1">
          <a:blip r:embed="rId4">
            <a:alphaModFix/>
          </a:blip>
          <a:srcRect l="2657" r="1" b="1"/>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23"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5" name="Straight Connector 24">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4159225" y="2160589"/>
            <a:ext cx="5114776" cy="3880773"/>
          </a:xfrm>
        </p:spPr>
        <p:txBody>
          <a:bodyPr vert="horz" lIns="91440" tIns="45720" rIns="91440" bIns="45720" rtlCol="0">
            <a:normAutofit/>
          </a:bodyPr>
          <a:lstStyle/>
          <a:p>
            <a:pPr marL="285750" indent="-285750">
              <a:lnSpc>
                <a:spcPct val="90000"/>
              </a:lnSpc>
              <a:buFont typeface="Wingdings 3" charset="2"/>
              <a:buChar char=""/>
            </a:pPr>
            <a:r>
              <a:rPr lang="hr-HR" sz="1600" dirty="0"/>
              <a:t>Osim što su ptice selice, također su i ptice pjevice</a:t>
            </a:r>
          </a:p>
          <a:p>
            <a:pPr marL="285750" indent="-285750">
              <a:lnSpc>
                <a:spcPct val="90000"/>
              </a:lnSpc>
              <a:buFont typeface="Wingdings 3" charset="2"/>
              <a:buChar char=""/>
            </a:pPr>
            <a:r>
              <a:rPr lang="hr-HR" sz="1600" dirty="0"/>
              <a:t>Imaju vitko tijelo, uska krila, kratak kljun i leptir lastin rep</a:t>
            </a:r>
          </a:p>
          <a:p>
            <a:pPr marL="285750" indent="-285750">
              <a:lnSpc>
                <a:spcPct val="90000"/>
              </a:lnSpc>
              <a:buFont typeface="Wingdings 3" charset="2"/>
              <a:buChar char=""/>
            </a:pPr>
            <a:r>
              <a:rPr lang="hr-HR" sz="1600" dirty="0"/>
              <a:t>Imaju kratke noge, a stopala su im više prilagođena stajanju nego hodanju jer su im prednji prsti djelomično spojeni</a:t>
            </a:r>
          </a:p>
          <a:p>
            <a:pPr marL="285750" indent="-285750">
              <a:lnSpc>
                <a:spcPct val="90000"/>
              </a:lnSpc>
              <a:buFont typeface="Wingdings 3" charset="2"/>
              <a:buChar char=""/>
            </a:pPr>
            <a:r>
              <a:rPr lang="hr-HR" sz="1600" dirty="0"/>
              <a:t>Najčešća boja perja je zemno plava ili tamnozelena odozgo i bijela ili prugasta odozdo, često s crvenim šarama</a:t>
            </a:r>
          </a:p>
          <a:p>
            <a:pPr marL="285750" indent="-285750">
              <a:lnSpc>
                <a:spcPct val="90000"/>
              </a:lnSpc>
              <a:buFont typeface="Wingdings 3" charset="2"/>
              <a:buChar char=""/>
            </a:pPr>
            <a:r>
              <a:rPr lang="hr-HR" sz="1600" dirty="0"/>
              <a:t>Love kukce u letu, a obično lete brzinom od 30-40 km/h</a:t>
            </a:r>
          </a:p>
          <a:p>
            <a:pPr marL="285750" indent="-285750">
              <a:lnSpc>
                <a:spcPct val="90000"/>
              </a:lnSpc>
              <a:buFont typeface="Wingdings 3" charset="2"/>
              <a:buChar char=""/>
            </a:pPr>
            <a:r>
              <a:rPr lang="hr-HR" sz="1600" dirty="0"/>
              <a:t>Ženke obične lastavice biraju mužjake s dužim repom</a:t>
            </a:r>
          </a:p>
          <a:p>
            <a:pPr marL="285750" indent="-285750">
              <a:lnSpc>
                <a:spcPct val="90000"/>
              </a:lnSpc>
              <a:buFont typeface="Wingdings 3" charset="2"/>
              <a:buChar char=""/>
            </a:pPr>
            <a:endParaRPr lang="en-US" sz="1500" dirty="0"/>
          </a:p>
        </p:txBody>
      </p:sp>
    </p:spTree>
    <p:extLst>
      <p:ext uri="{BB962C8B-B14F-4D97-AF65-F5344CB8AC3E}">
        <p14:creationId xmlns:p14="http://schemas.microsoft.com/office/powerpoint/2010/main" val="290325168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159225" y="609600"/>
            <a:ext cx="5114776" cy="1320800"/>
          </a:xfrm>
        </p:spPr>
        <p:txBody>
          <a:bodyPr vert="horz" lIns="91440" tIns="45720" rIns="91440" bIns="45720" rtlCol="0" anchor="t">
            <a:normAutofit/>
          </a:bodyPr>
          <a:lstStyle/>
          <a:p>
            <a:pPr algn="ctr"/>
            <a:r>
              <a:rPr lang="hr-HR" sz="3600"/>
              <a:t>Crvenokljuni labud</a:t>
            </a:r>
          </a:p>
        </p:txBody>
      </p:sp>
      <p:pic>
        <p:nvPicPr>
          <p:cNvPr id="7" name="Picture 6"/>
          <p:cNvPicPr>
            <a:picLocks noChangeAspect="1"/>
          </p:cNvPicPr>
          <p:nvPr/>
        </p:nvPicPr>
        <p:blipFill rotWithShape="1">
          <a:blip r:embed="rId2">
            <a:alphaModFix/>
          </a:blip>
          <a:srcRect t="9158" r="4" b="19339"/>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5" name="Picture 4"/>
          <p:cNvPicPr>
            <a:picLocks noChangeAspect="1"/>
          </p:cNvPicPr>
          <p:nvPr/>
        </p:nvPicPr>
        <p:blipFill rotWithShape="1">
          <a:blip r:embed="rId3">
            <a:alphaModFix/>
          </a:blip>
          <a:srcRect t="13765" r="-1" b="-1"/>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6" name="Picture 5"/>
          <p:cNvPicPr>
            <a:picLocks noChangeAspect="1"/>
          </p:cNvPicPr>
          <p:nvPr/>
        </p:nvPicPr>
        <p:blipFill rotWithShape="1">
          <a:blip r:embed="rId4">
            <a:alphaModFix/>
          </a:blip>
          <a:srcRect l="3023" r="-5" b="-5"/>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24"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6" name="Straight Connector 25">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4159225" y="2160589"/>
            <a:ext cx="5114776" cy="3880773"/>
          </a:xfrm>
        </p:spPr>
        <p:txBody>
          <a:bodyPr vert="horz" lIns="91440" tIns="45720" rIns="91440" bIns="45720" rtlCol="0">
            <a:normAutofit/>
          </a:bodyPr>
          <a:lstStyle/>
          <a:p>
            <a:pPr marL="285750" indent="-285750">
              <a:lnSpc>
                <a:spcPct val="90000"/>
              </a:lnSpc>
              <a:buFont typeface="Wingdings 3" charset="2"/>
              <a:buChar char=""/>
            </a:pPr>
            <a:r>
              <a:rPr lang="hr-HR" sz="1600"/>
              <a:t>Najteže leteće ptice </a:t>
            </a:r>
          </a:p>
          <a:p>
            <a:pPr>
              <a:lnSpc>
                <a:spcPct val="90000"/>
              </a:lnSpc>
            </a:pPr>
            <a:r>
              <a:rPr lang="hr-HR" sz="1600"/>
              <a:t>    (mužjaci – 12kg, ženke više od 9 kg)</a:t>
            </a:r>
          </a:p>
          <a:p>
            <a:pPr marL="285750" indent="-285750">
              <a:lnSpc>
                <a:spcPct val="90000"/>
              </a:lnSpc>
              <a:buFont typeface="Wingdings 3" charset="2"/>
              <a:buChar char=""/>
            </a:pPr>
            <a:r>
              <a:rPr lang="hr-HR" sz="1600"/>
              <a:t>Gnijezde se na hrpama granja i lišća koja grade u plitkoj vodi uz rub ili na sredini jezera</a:t>
            </a:r>
          </a:p>
          <a:p>
            <a:pPr marL="285750" indent="-285750">
              <a:lnSpc>
                <a:spcPct val="90000"/>
              </a:lnSpc>
              <a:buFont typeface="Wingdings 3" charset="2"/>
              <a:buChar char=""/>
            </a:pPr>
            <a:r>
              <a:rPr lang="hr-HR" sz="1600"/>
              <a:t>Mladi ptići su tamniji od odraslih, kljun im je crn umjesto narančast</a:t>
            </a:r>
          </a:p>
          <a:p>
            <a:pPr marL="285750" indent="-285750">
              <a:lnSpc>
                <a:spcPct val="90000"/>
              </a:lnSpc>
              <a:buFont typeface="Wingdings 3" charset="2"/>
              <a:buChar char=""/>
            </a:pPr>
            <a:r>
              <a:rPr lang="hr-HR" sz="1600"/>
              <a:t>Hrane se podvodnim raslinjem</a:t>
            </a:r>
          </a:p>
          <a:p>
            <a:pPr marL="285750" indent="-285750">
              <a:lnSpc>
                <a:spcPct val="90000"/>
              </a:lnSpc>
              <a:buFont typeface="Wingdings 3" charset="2"/>
              <a:buChar char=""/>
            </a:pPr>
            <a:r>
              <a:rPr lang="hr-HR" sz="1600"/>
              <a:t>Često se nalaze u kolonijama od preko 100 jedinki</a:t>
            </a:r>
          </a:p>
          <a:p>
            <a:pPr marL="285750" indent="-285750">
              <a:lnSpc>
                <a:spcPct val="90000"/>
              </a:lnSpc>
              <a:buFont typeface="Wingdings 3" charset="2"/>
              <a:buChar char=""/>
            </a:pPr>
            <a:r>
              <a:rPr lang="hr-HR" sz="1600"/>
              <a:t>Zaštićen je te je njegovo ubijanje novčano kažnjivo</a:t>
            </a:r>
          </a:p>
          <a:p>
            <a:pPr marL="285750" indent="-285750">
              <a:lnSpc>
                <a:spcPct val="90000"/>
              </a:lnSpc>
              <a:buFont typeface="Wingdings 3" charset="2"/>
              <a:buChar char=""/>
            </a:pPr>
            <a:r>
              <a:rPr lang="hr-HR" sz="1600"/>
              <a:t>Najteži zabilježeni mužjak je težio skoro 23 kg</a:t>
            </a:r>
          </a:p>
        </p:txBody>
      </p:sp>
    </p:spTree>
    <p:extLst>
      <p:ext uri="{BB962C8B-B14F-4D97-AF65-F5344CB8AC3E}">
        <p14:creationId xmlns:p14="http://schemas.microsoft.com/office/powerpoint/2010/main" val="244061810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p:cNvPicPr>
            <a:picLocks noChangeAspect="1"/>
          </p:cNvPicPr>
          <p:nvPr/>
        </p:nvPicPr>
        <p:blipFill rotWithShape="1">
          <a:blip r:embed="rId2"/>
          <a:srcRect l="1735" r="19293" b="3"/>
          <a:stretch/>
        </p:blipFill>
        <p:spPr>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itle 1"/>
          <p:cNvSpPr>
            <a:spLocks noGrp="1"/>
          </p:cNvSpPr>
          <p:nvPr>
            <p:ph type="title"/>
          </p:nvPr>
        </p:nvSpPr>
        <p:spPr>
          <a:xfrm>
            <a:off x="4159225" y="609600"/>
            <a:ext cx="5114776" cy="1320800"/>
          </a:xfrm>
        </p:spPr>
        <p:txBody>
          <a:bodyPr vert="horz" lIns="91440" tIns="45720" rIns="91440" bIns="45720" rtlCol="0" anchor="t">
            <a:normAutofit/>
          </a:bodyPr>
          <a:lstStyle/>
          <a:p>
            <a:pPr algn="ctr"/>
            <a:r>
              <a:rPr lang="hr-HR" sz="3600" dirty="0"/>
              <a:t>„Ptice povezuju naš svijet“</a:t>
            </a:r>
            <a:endParaRPr lang="en-US" sz="3600" dirty="0"/>
          </a:p>
        </p:txBody>
      </p:sp>
      <p:pic>
        <p:nvPicPr>
          <p:cNvPr id="4" name="Picture 3"/>
          <p:cNvPicPr>
            <a:picLocks noChangeAspect="1"/>
          </p:cNvPicPr>
          <p:nvPr/>
        </p:nvPicPr>
        <p:blipFill rotWithShape="1">
          <a:blip r:embed="rId3"/>
          <a:srcRect l="27546" r="14804"/>
          <a:stretch/>
        </p:blipFill>
        <p:spPr>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22" name="Straight Connector 21">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4159225" y="2160589"/>
            <a:ext cx="5114776" cy="3880773"/>
          </a:xfrm>
        </p:spPr>
        <p:txBody>
          <a:bodyPr vert="horz" lIns="91440" tIns="45720" rIns="91440" bIns="45720" rtlCol="0">
            <a:normAutofit/>
          </a:bodyPr>
          <a:lstStyle/>
          <a:p>
            <a:pPr marL="285750" indent="-285750">
              <a:buFont typeface="Wingdings 3" charset="2"/>
              <a:buChar char=""/>
            </a:pPr>
            <a:r>
              <a:rPr lang="hr-HR" sz="1600" dirty="0"/>
              <a:t>Ptice nalaze pravi put prateći Zemljine magnetske sile ili se orijentiraju pomoću zvijezda</a:t>
            </a:r>
          </a:p>
          <a:p>
            <a:pPr marL="285750" indent="-285750">
              <a:buFont typeface="Wingdings 3" charset="2"/>
              <a:buChar char=""/>
            </a:pPr>
            <a:r>
              <a:rPr lang="hr-HR" sz="1600" dirty="0"/>
              <a:t>Opstojnost povijesne veze ljudi i ptica selica danas ovisi o našoj odgovornosti prema prirodi i očuvanju prirodnih resursa</a:t>
            </a:r>
          </a:p>
          <a:p>
            <a:pPr marL="285750" indent="-285750">
              <a:buFont typeface="Wingdings 3" charset="2"/>
              <a:buChar char=""/>
            </a:pPr>
            <a:r>
              <a:rPr lang="hr-HR" sz="1600" dirty="0"/>
              <a:t>Samo tako možemo očuvati staništa ptica, a time i same ptice </a:t>
            </a:r>
          </a:p>
          <a:p>
            <a:pPr marL="285750" indent="-285750">
              <a:buFont typeface="Wingdings 3" charset="2"/>
              <a:buChar char=""/>
            </a:pPr>
            <a:endParaRPr lang="en-US" dirty="0"/>
          </a:p>
        </p:txBody>
      </p:sp>
    </p:spTree>
    <p:extLst>
      <p:ext uri="{BB962C8B-B14F-4D97-AF65-F5344CB8AC3E}">
        <p14:creationId xmlns:p14="http://schemas.microsoft.com/office/powerpoint/2010/main" val="300025138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122" name="Picture 2" descr="seoba, ptice, migracije, ornitologija">
            <a:extLst>
              <a:ext uri="{FF2B5EF4-FFF2-40B4-BE49-F238E27FC236}">
                <a16:creationId xmlns:a16="http://schemas.microsoft.com/office/drawing/2014/main" id="{E39A2284-374A-434E-AB2B-76E7C0BAF8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37" r="4550" b="6095"/>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5" name="Naslov 4">
            <a:extLst>
              <a:ext uri="{FF2B5EF4-FFF2-40B4-BE49-F238E27FC236}">
                <a16:creationId xmlns:a16="http://schemas.microsoft.com/office/drawing/2014/main" id="{78A57566-EA7A-4DDC-A4C1-EA6B266C6207}"/>
              </a:ext>
            </a:extLst>
          </p:cNvPr>
          <p:cNvSpPr>
            <a:spLocks noGrp="1"/>
          </p:cNvSpPr>
          <p:nvPr>
            <p:ph type="title"/>
          </p:nvPr>
        </p:nvSpPr>
        <p:spPr>
          <a:xfrm>
            <a:off x="5380563" y="329609"/>
            <a:ext cx="3887839" cy="5092996"/>
          </a:xfrm>
        </p:spPr>
        <p:txBody>
          <a:bodyPr vert="horz" lIns="91440" tIns="45720" rIns="91440" bIns="45720" rtlCol="0" anchor="b">
            <a:noAutofit/>
          </a:bodyPr>
          <a:lstStyle/>
          <a:p>
            <a:pPr>
              <a:lnSpc>
                <a:spcPct val="90000"/>
              </a:lnSpc>
            </a:pPr>
            <a:r>
              <a:rPr lang="hr-HR" sz="1400" dirty="0">
                <a:solidFill>
                  <a:schemeClr val="tx1"/>
                </a:solidFill>
              </a:rPr>
              <a:t>Seobe…</a:t>
            </a:r>
            <a:br>
              <a:rPr lang="hr-HR" sz="1400" dirty="0">
                <a:solidFill>
                  <a:schemeClr val="tx1"/>
                </a:solidFill>
              </a:rPr>
            </a:br>
            <a:r>
              <a:rPr lang="hr-HR" sz="1400" dirty="0">
                <a:solidFill>
                  <a:schemeClr val="tx1"/>
                </a:solidFill>
              </a:rPr>
              <a:t>Po veličini jedinke ne može se zaključiti da li je ona selica ili ne, sele se i one krupne kao što su rode, a i sitne kao što su kolibri.</a:t>
            </a:r>
            <a:br>
              <a:rPr lang="hr-HR" sz="1400" dirty="0">
                <a:solidFill>
                  <a:schemeClr val="tx1"/>
                </a:solidFill>
              </a:rPr>
            </a:br>
            <a:r>
              <a:rPr lang="hr-HR" sz="1400" dirty="0">
                <a:solidFill>
                  <a:schemeClr val="tx1"/>
                </a:solidFill>
              </a:rPr>
              <a:t>U Hrvatskoj možemo razlikovati, zahvaljujući umjerenoj klimi, do 300 različitih vrsta ptica, od kojih su dvjestotinjak selice.</a:t>
            </a:r>
            <a:br>
              <a:rPr lang="hr-HR" sz="1400" dirty="0">
                <a:solidFill>
                  <a:schemeClr val="tx1"/>
                </a:solidFill>
              </a:rPr>
            </a:br>
            <a:r>
              <a:rPr lang="hr-HR" sz="1400" dirty="0">
                <a:solidFill>
                  <a:schemeClr val="tx1"/>
                </a:solidFill>
              </a:rPr>
              <a:t>Kamo točno, naše ptice sele otkrilo se je preko prstenovanja. Prstenovanje ptica je inače postupak označavanja ptica sa malim limenim prstenom na nozi. Neki ga zovu i narukvicom. Tako znamo da naše ptice odlaze u srednju i južnu Afriku, ali ne najkraćim putem već kroz istočni Balkan, Tursku i Sueski kanal. Zatim se neke opredijele za put prema jugu, a neke prate tok rijeke Nila i dolaze do središnje Afrike.</a:t>
            </a:r>
            <a:br>
              <a:rPr lang="hr-HR" sz="1400" dirty="0">
                <a:solidFill>
                  <a:schemeClr val="tx1"/>
                </a:solidFill>
              </a:rPr>
            </a:br>
            <a:r>
              <a:rPr lang="hr-HR" sz="1400" dirty="0">
                <a:solidFill>
                  <a:schemeClr val="tx1"/>
                </a:solidFill>
              </a:rPr>
              <a:t>Pod pojmom selice mislimo na ptice koje zimi napuštaju naše krajeve i lete najčešće prema jugu.</a:t>
            </a:r>
            <a:br>
              <a:rPr lang="hr-HR" sz="1400" dirty="0">
                <a:solidFill>
                  <a:schemeClr val="tx1"/>
                </a:solidFill>
              </a:rPr>
            </a:br>
            <a:r>
              <a:rPr lang="hr-HR" sz="1400" b="1" dirty="0">
                <a:solidFill>
                  <a:schemeClr val="tx1"/>
                </a:solidFill>
              </a:rPr>
              <a:t>Selice su:</a:t>
            </a:r>
            <a:r>
              <a:rPr lang="hr-HR" sz="1400" dirty="0">
                <a:solidFill>
                  <a:schemeClr val="tx1"/>
                </a:solidFill>
              </a:rPr>
              <a:t> bijela roda, </a:t>
            </a:r>
            <a:r>
              <a:rPr lang="hr-HR" sz="1400" dirty="0" err="1">
                <a:solidFill>
                  <a:schemeClr val="tx1"/>
                </a:solidFill>
              </a:rPr>
              <a:t>crvenokljuni</a:t>
            </a:r>
            <a:r>
              <a:rPr lang="hr-HR" sz="1400" dirty="0">
                <a:solidFill>
                  <a:schemeClr val="tx1"/>
                </a:solidFill>
              </a:rPr>
              <a:t> labud, čiopa, čvorak, kos (djelomična selica), kukavica, lastavica, piljak i slavuj.</a:t>
            </a:r>
            <a:br>
              <a:rPr lang="hr-HR" sz="1400" dirty="0">
                <a:solidFill>
                  <a:schemeClr val="tx1"/>
                </a:solidFill>
              </a:rPr>
            </a:br>
            <a:br>
              <a:rPr lang="en-US" sz="1400" dirty="0">
                <a:solidFill>
                  <a:schemeClr val="accent2"/>
                </a:solidFill>
              </a:rPr>
            </a:br>
            <a:endParaRPr lang="en-US" sz="1400" dirty="0">
              <a:solidFill>
                <a:schemeClr val="accent2"/>
              </a:solidFill>
            </a:endParaRPr>
          </a:p>
        </p:txBody>
      </p:sp>
      <p:sp>
        <p:nvSpPr>
          <p:cNvPr id="3" name="Text Placeholder 2"/>
          <p:cNvSpPr>
            <a:spLocks noGrp="1"/>
          </p:cNvSpPr>
          <p:nvPr>
            <p:ph type="body" idx="1"/>
          </p:nvPr>
        </p:nvSpPr>
        <p:spPr>
          <a:xfrm>
            <a:off x="4629113" y="5514151"/>
            <a:ext cx="4910303" cy="1014239"/>
          </a:xfrm>
        </p:spPr>
        <p:txBody>
          <a:bodyPr>
            <a:normAutofit/>
          </a:bodyPr>
          <a:lstStyle/>
          <a:p>
            <a:r>
              <a:rPr lang="hr-HR" sz="1400" i="1" dirty="0"/>
              <a:t>Pojednostavljena skica seobe ptica iz Europe u središnju Afriku </a:t>
            </a:r>
            <a:endParaRPr lang="hr-HR" sz="1400" dirty="0"/>
          </a:p>
        </p:txBody>
      </p:sp>
    </p:spTree>
    <p:extLst>
      <p:ext uri="{BB962C8B-B14F-4D97-AF65-F5344CB8AC3E}">
        <p14:creationId xmlns:p14="http://schemas.microsoft.com/office/powerpoint/2010/main" val="4180422111"/>
      </p:ext>
    </p:extLst>
  </p:cSld>
  <p:clrMapOvr>
    <a:masterClrMapping/>
  </p:clrMapOvr>
  <p:transition spd="slow">
    <p:wip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62</TotalTime>
  <Words>935</Words>
  <Application>Microsoft Office PowerPoint</Application>
  <PresentationFormat>Široki zaslon</PresentationFormat>
  <Paragraphs>57</Paragraphs>
  <Slides>10</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10</vt:i4>
      </vt:variant>
    </vt:vector>
  </HeadingPairs>
  <TitlesOfParts>
    <vt:vector size="15" baseType="lpstr">
      <vt:lpstr>Arial</vt:lpstr>
      <vt:lpstr>Trebuchet MS</vt:lpstr>
      <vt:lpstr>Wingdings</vt:lpstr>
      <vt:lpstr>Wingdings 3</vt:lpstr>
      <vt:lpstr>Facet</vt:lpstr>
      <vt:lpstr>MEĐUNARODNI DAN PTICA SELICA  Korina Kosor  Maja Gurdon  8. b </vt:lpstr>
      <vt:lpstr>Općenito</vt:lpstr>
      <vt:lpstr>Selidba</vt:lpstr>
      <vt:lpstr>Bijela roda</vt:lpstr>
      <vt:lpstr>Klepetan i Malena</vt:lpstr>
      <vt:lpstr>Lastavica</vt:lpstr>
      <vt:lpstr>Crvenokljuni labud</vt:lpstr>
      <vt:lpstr>„Ptice povezuju naš svijet“</vt:lpstr>
      <vt:lpstr>Seobe… Po veličini jedinke ne može se zaključiti da li je ona selica ili ne, sele se i one krupne kao što su rode, a i sitne kao što su kolibri. U Hrvatskoj možemo razlikovati, zahvaljujući umjerenoj klimi, do 300 različitih vrsta ptica, od kojih su dvjestotinjak selice. Kamo točno, naše ptice sele otkrilo se je preko prstenovanja. Prstenovanje ptica je inače postupak označavanja ptica sa malim limenim prstenom na nozi. Neki ga zovu i narukvicom. Tako znamo da naše ptice odlaze u srednju i južnu Afriku, ali ne najkraćim putem već kroz istočni Balkan, Tursku i Sueski kanal. Zatim se neke opredijele za put prema jugu, a neke prate tok rijeke Nila i dolaze do središnje Afrike. Pod pojmom selice mislimo na ptice koje zimi napuštaju naše krajeve i lete najčešće prema jugu. Selice su: bijela roda, crvenokljuni labud, čiopa, čvorak, kos (djelomična selica), kukavica, lastavica, piljak i slavuj.  </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MEĐUNARODNI DAN PTICA SELICA  Korina Kosor 8.b Maja Gurdon 8.b </dc:title>
  <dc:creator>ANĐELINA LUKAS</dc:creator>
  <cp:lastModifiedBy>ANĐELINA LUKAS</cp:lastModifiedBy>
  <cp:revision>9</cp:revision>
  <dcterms:created xsi:type="dcterms:W3CDTF">2020-05-04T22:07:12Z</dcterms:created>
  <dcterms:modified xsi:type="dcterms:W3CDTF">2020-05-07T13:03:56Z</dcterms:modified>
</cp:coreProperties>
</file>