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0" r:id="rId5"/>
    <p:sldId id="276" r:id="rId6"/>
    <p:sldId id="277" r:id="rId7"/>
    <p:sldId id="260" r:id="rId8"/>
    <p:sldId id="261" r:id="rId9"/>
    <p:sldId id="262" r:id="rId10"/>
    <p:sldId id="263" r:id="rId11"/>
    <p:sldId id="264" r:id="rId12"/>
    <p:sldId id="265" r:id="rId13"/>
    <p:sldId id="266" r:id="rId14"/>
    <p:sldId id="267" r:id="rId15"/>
    <p:sldId id="268" r:id="rId16"/>
    <p:sldId id="272" r:id="rId17"/>
    <p:sldId id="269" r:id="rId18"/>
    <p:sldId id="270" r:id="rId19"/>
    <p:sldId id="275" r:id="rId20"/>
    <p:sldId id="278" r:id="rId21"/>
    <p:sldId id="271" r:id="rId22"/>
    <p:sldId id="273" r:id="rId23"/>
    <p:sldId id="274" r:id="rId24"/>
    <p:sldId id="279" r:id="rId25"/>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108A"/>
    <a:srgbClr val="5959F5"/>
    <a:srgbClr val="7458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6" autoAdjust="0"/>
    <p:restoredTop sz="94660"/>
  </p:normalViewPr>
  <p:slideViewPr>
    <p:cSldViewPr>
      <p:cViewPr varScale="1">
        <p:scale>
          <a:sx n="75" d="100"/>
          <a:sy n="75" d="100"/>
        </p:scale>
        <p:origin x="-9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20D7BFF6-7467-44DE-B09B-9FA868D9146F}" type="datetimeFigureOut">
              <a:rPr lang="hr-HR" smtClean="0"/>
              <a:pPr/>
              <a:t>15.2.2021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20D7BFF6-7467-44DE-B09B-9FA868D9146F}" type="datetimeFigureOut">
              <a:rPr lang="hr-HR" smtClean="0"/>
              <a:pPr/>
              <a:t>15.2.2021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20D7BFF6-7467-44DE-B09B-9FA868D9146F}" type="datetimeFigureOut">
              <a:rPr lang="hr-HR" smtClean="0"/>
              <a:pPr/>
              <a:t>15.2.2021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20D7BFF6-7467-44DE-B09B-9FA868D9146F}" type="datetimeFigureOut">
              <a:rPr lang="hr-HR" smtClean="0"/>
              <a:pPr/>
              <a:t>15.2.2021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D7BFF6-7467-44DE-B09B-9FA868D9146F}" type="datetimeFigureOut">
              <a:rPr lang="hr-HR" smtClean="0"/>
              <a:pPr/>
              <a:t>15.2.2021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20D7BFF6-7467-44DE-B09B-9FA868D9146F}" type="datetimeFigureOut">
              <a:rPr lang="hr-HR" smtClean="0"/>
              <a:pPr/>
              <a:t>15.2.2021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20D7BFF6-7467-44DE-B09B-9FA868D9146F}" type="datetimeFigureOut">
              <a:rPr lang="hr-HR" smtClean="0"/>
              <a:pPr/>
              <a:t>15.2.2021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20D7BFF6-7467-44DE-B09B-9FA868D9146F}" type="datetimeFigureOut">
              <a:rPr lang="hr-HR" smtClean="0"/>
              <a:pPr/>
              <a:t>15.2.2021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D7BFF6-7467-44DE-B09B-9FA868D9146F}" type="datetimeFigureOut">
              <a:rPr lang="hr-HR" smtClean="0"/>
              <a:pPr/>
              <a:t>15.2.2021</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D7BFF6-7467-44DE-B09B-9FA868D9146F}" type="datetimeFigureOut">
              <a:rPr lang="hr-HR" smtClean="0"/>
              <a:pPr/>
              <a:t>15.2.2021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D7BFF6-7467-44DE-B09B-9FA868D9146F}" type="datetimeFigureOut">
              <a:rPr lang="hr-HR" smtClean="0"/>
              <a:pPr/>
              <a:t>15.2.2021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47F7A1F-0F3E-464B-97D9-E3B478EF4DC0}"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7BFF6-7467-44DE-B09B-9FA868D9146F}" type="datetimeFigureOut">
              <a:rPr lang="hr-HR" smtClean="0"/>
              <a:pPr/>
              <a:t>15.2.2021</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F7A1F-0F3E-464B-97D9-E3B478EF4DC0}"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76672"/>
            <a:ext cx="4320480" cy="1446550"/>
          </a:xfrm>
          <a:prstGeom prst="rect">
            <a:avLst/>
          </a:prstGeom>
          <a:noFill/>
        </p:spPr>
        <p:txBody>
          <a:bodyPr wrap="square" rtlCol="0">
            <a:spAutoFit/>
          </a:bodyPr>
          <a:lstStyle/>
          <a:p>
            <a:r>
              <a:rPr lang="hr-HR" sz="2200" dirty="0" smtClean="0"/>
              <a:t>Osnovna škola Bartola Kašića</a:t>
            </a:r>
            <a:br>
              <a:rPr lang="hr-HR" sz="2200" dirty="0" smtClean="0"/>
            </a:br>
            <a:r>
              <a:rPr lang="hr-HR" sz="2200" dirty="0" smtClean="0"/>
              <a:t>Vinkovci</a:t>
            </a:r>
            <a:br>
              <a:rPr lang="hr-HR" sz="2200" dirty="0" smtClean="0"/>
            </a:br>
            <a:r>
              <a:rPr lang="hr-HR" sz="2200" dirty="0" smtClean="0"/>
              <a:t>Erasmus+ </a:t>
            </a:r>
            <a:r>
              <a:rPr lang="hr-HR" sz="2200" dirty="0" err="1" smtClean="0"/>
              <a:t>project</a:t>
            </a:r>
            <a:r>
              <a:rPr lang="hr-HR" sz="2200" dirty="0" smtClean="0"/>
              <a:t> 2020-2022</a:t>
            </a:r>
            <a:br>
              <a:rPr lang="hr-HR" sz="2200" dirty="0" smtClean="0"/>
            </a:br>
            <a:r>
              <a:rPr lang="hr-HR" sz="2200" b="1" dirty="0" smtClean="0"/>
              <a:t>S.O.F.T. – Start </a:t>
            </a:r>
            <a:r>
              <a:rPr lang="hr-HR" sz="2200" b="1" dirty="0" err="1" smtClean="0"/>
              <a:t>our</a:t>
            </a:r>
            <a:r>
              <a:rPr lang="hr-HR" sz="2200" b="1" dirty="0" smtClean="0"/>
              <a:t> future </a:t>
            </a:r>
            <a:r>
              <a:rPr lang="hr-HR" sz="2200" b="1" dirty="0" err="1" smtClean="0"/>
              <a:t>today</a:t>
            </a:r>
            <a:endParaRPr lang="hr-HR" sz="2200" b="1" dirty="0"/>
          </a:p>
        </p:txBody>
      </p:sp>
      <p:sp>
        <p:nvSpPr>
          <p:cNvPr id="6" name="TextBox 5"/>
          <p:cNvSpPr txBox="1"/>
          <p:nvPr/>
        </p:nvSpPr>
        <p:spPr>
          <a:xfrm>
            <a:off x="1043608" y="2852936"/>
            <a:ext cx="7200800" cy="2308324"/>
          </a:xfrm>
          <a:prstGeom prst="rect">
            <a:avLst/>
          </a:prstGeom>
          <a:noFill/>
        </p:spPr>
        <p:txBody>
          <a:bodyPr wrap="square" rtlCol="0">
            <a:spAutoFit/>
          </a:bodyPr>
          <a:lstStyle/>
          <a:p>
            <a:pPr algn="ctr"/>
            <a:r>
              <a:rPr lang="hr-HR" sz="4800" dirty="0" smtClean="0">
                <a:solidFill>
                  <a:srgbClr val="33108A"/>
                </a:solidFill>
              </a:rPr>
              <a:t>PERUNIKA</a:t>
            </a:r>
            <a:br>
              <a:rPr lang="hr-HR" sz="4800" dirty="0" smtClean="0">
                <a:solidFill>
                  <a:srgbClr val="33108A"/>
                </a:solidFill>
              </a:rPr>
            </a:br>
            <a:r>
              <a:rPr lang="hr-HR" sz="4800" dirty="0" smtClean="0">
                <a:solidFill>
                  <a:srgbClr val="33108A"/>
                </a:solidFill>
              </a:rPr>
              <a:t>School cooperative </a:t>
            </a:r>
            <a:br>
              <a:rPr lang="hr-HR" sz="4800" dirty="0" smtClean="0">
                <a:solidFill>
                  <a:srgbClr val="33108A"/>
                </a:solidFill>
              </a:rPr>
            </a:br>
            <a:endParaRPr lang="hr-HR" sz="4800" dirty="0">
              <a:solidFill>
                <a:srgbClr val="33108A"/>
              </a:solidFill>
            </a:endParaRPr>
          </a:p>
        </p:txBody>
      </p:sp>
      <p:pic>
        <p:nvPicPr>
          <p:cNvPr id="5" name="Picture 4" descr="C:\Documents and Settings\Marin\My Documents\ZASTAVE i LOGO, SCC, W.A.T.E.R\DISCLAIMER, LOGO, AMPEU\eu_flag_co_funded_pos_rgb_right.jpg"/>
          <p:cNvPicPr/>
          <p:nvPr/>
        </p:nvPicPr>
        <p:blipFill>
          <a:blip r:embed="rId2" cstate="print"/>
          <a:srcRect/>
          <a:stretch>
            <a:fillRect/>
          </a:stretch>
        </p:blipFill>
        <p:spPr bwMode="auto">
          <a:xfrm>
            <a:off x="4283968" y="5085184"/>
            <a:ext cx="4385681" cy="1253616"/>
          </a:xfrm>
          <a:prstGeom prst="rect">
            <a:avLst/>
          </a:prstGeom>
          <a:noFill/>
          <a:ln w="9525">
            <a:noFill/>
            <a:miter lim="800000"/>
            <a:headEnd/>
            <a:tailEnd/>
          </a:ln>
        </p:spPr>
      </p:pic>
      <p:pic>
        <p:nvPicPr>
          <p:cNvPr id="1026" name="Picture 2" descr="C:\Documents and Settings\Marin\My Documents\SOFT logo.jpg"/>
          <p:cNvPicPr>
            <a:picLocks noChangeAspect="1" noChangeArrowheads="1"/>
          </p:cNvPicPr>
          <p:nvPr/>
        </p:nvPicPr>
        <p:blipFill>
          <a:blip r:embed="rId3" cstate="print"/>
          <a:srcRect/>
          <a:stretch>
            <a:fillRect/>
          </a:stretch>
        </p:blipFill>
        <p:spPr bwMode="auto">
          <a:xfrm>
            <a:off x="6300192" y="404665"/>
            <a:ext cx="2326705" cy="146285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0152" y="908720"/>
            <a:ext cx="2664296" cy="1569660"/>
          </a:xfrm>
          <a:prstGeom prst="rect">
            <a:avLst/>
          </a:prstGeom>
          <a:noFill/>
        </p:spPr>
        <p:txBody>
          <a:bodyPr wrap="square" rtlCol="0">
            <a:spAutoFit/>
          </a:bodyPr>
          <a:lstStyle/>
          <a:p>
            <a:r>
              <a:rPr lang="hr-HR" sz="2400" dirty="0" smtClean="0"/>
              <a:t>Vegetables are used for preparing healthy meals for our students. </a:t>
            </a:r>
            <a:endParaRPr lang="hr-HR" sz="2400" dirty="0"/>
          </a:p>
        </p:txBody>
      </p:sp>
      <p:pic>
        <p:nvPicPr>
          <p:cNvPr id="4099" name="Picture 3" descr="C:\Documents and Settings\Marin\My Documents\Zadruga PERUNIKA\IMAG0161.jpg"/>
          <p:cNvPicPr>
            <a:picLocks noChangeAspect="1" noChangeArrowheads="1"/>
          </p:cNvPicPr>
          <p:nvPr/>
        </p:nvPicPr>
        <p:blipFill>
          <a:blip r:embed="rId2" cstate="print"/>
          <a:srcRect/>
          <a:stretch>
            <a:fillRect/>
          </a:stretch>
        </p:blipFill>
        <p:spPr bwMode="auto">
          <a:xfrm>
            <a:off x="611560" y="260648"/>
            <a:ext cx="4752528" cy="3168351"/>
          </a:xfrm>
          <a:prstGeom prst="rect">
            <a:avLst/>
          </a:prstGeom>
          <a:noFill/>
        </p:spPr>
      </p:pic>
      <p:pic>
        <p:nvPicPr>
          <p:cNvPr id="4100" name="Picture 4" descr="C:\Documents and Settings\Marin\My Documents\Zadruga PERUNIKA\IMAG0166.jpg"/>
          <p:cNvPicPr>
            <a:picLocks noChangeAspect="1" noChangeArrowheads="1"/>
          </p:cNvPicPr>
          <p:nvPr/>
        </p:nvPicPr>
        <p:blipFill>
          <a:blip r:embed="rId3" cstate="print"/>
          <a:srcRect/>
          <a:stretch>
            <a:fillRect/>
          </a:stretch>
        </p:blipFill>
        <p:spPr bwMode="auto">
          <a:xfrm>
            <a:off x="611560" y="3573015"/>
            <a:ext cx="4680520" cy="3120347"/>
          </a:xfrm>
          <a:prstGeom prst="rect">
            <a:avLst/>
          </a:prstGeom>
          <a:noFill/>
        </p:spPr>
      </p:pic>
      <p:pic>
        <p:nvPicPr>
          <p:cNvPr id="4101" name="Picture 5" descr="C:\Documents and Settings\Marin\My Documents\Zadruga PERUNIKA\Josipa pere blitvu.JPG"/>
          <p:cNvPicPr>
            <a:picLocks noChangeAspect="1" noChangeArrowheads="1"/>
          </p:cNvPicPr>
          <p:nvPr/>
        </p:nvPicPr>
        <p:blipFill>
          <a:blip r:embed="rId4" cstate="print"/>
          <a:srcRect/>
          <a:stretch>
            <a:fillRect/>
          </a:stretch>
        </p:blipFill>
        <p:spPr bwMode="auto">
          <a:xfrm>
            <a:off x="5292080" y="3789040"/>
            <a:ext cx="3617218" cy="271144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arin\My Documents\Zadruga PERUNIKA\P5110020.JPG"/>
          <p:cNvPicPr>
            <a:picLocks noChangeAspect="1" noChangeArrowheads="1"/>
          </p:cNvPicPr>
          <p:nvPr/>
        </p:nvPicPr>
        <p:blipFill>
          <a:blip r:embed="rId2" cstate="print"/>
          <a:srcRect/>
          <a:stretch>
            <a:fillRect/>
          </a:stretch>
        </p:blipFill>
        <p:spPr bwMode="auto">
          <a:xfrm>
            <a:off x="4427984" y="3501008"/>
            <a:ext cx="2592288" cy="1943747"/>
          </a:xfrm>
          <a:prstGeom prst="rect">
            <a:avLst/>
          </a:prstGeom>
          <a:noFill/>
        </p:spPr>
      </p:pic>
      <p:pic>
        <p:nvPicPr>
          <p:cNvPr id="5122" name="Picture 2" descr="C:\Documents and Settings\Marin\My Documents\Zadruga PERUNIKA\gnojivo5.JPG"/>
          <p:cNvPicPr>
            <a:picLocks noChangeAspect="1" noChangeArrowheads="1"/>
          </p:cNvPicPr>
          <p:nvPr/>
        </p:nvPicPr>
        <p:blipFill>
          <a:blip r:embed="rId3" cstate="print"/>
          <a:srcRect/>
          <a:stretch>
            <a:fillRect/>
          </a:stretch>
        </p:blipFill>
        <p:spPr bwMode="auto">
          <a:xfrm>
            <a:off x="539552" y="3501008"/>
            <a:ext cx="4222800" cy="3167100"/>
          </a:xfrm>
          <a:prstGeom prst="rect">
            <a:avLst/>
          </a:prstGeom>
          <a:noFill/>
        </p:spPr>
      </p:pic>
      <p:sp>
        <p:nvSpPr>
          <p:cNvPr id="4" name="TextBox 3"/>
          <p:cNvSpPr txBox="1"/>
          <p:nvPr/>
        </p:nvSpPr>
        <p:spPr>
          <a:xfrm>
            <a:off x="5364088" y="476672"/>
            <a:ext cx="3456384" cy="2677656"/>
          </a:xfrm>
          <a:prstGeom prst="rect">
            <a:avLst/>
          </a:prstGeom>
          <a:noFill/>
        </p:spPr>
        <p:txBody>
          <a:bodyPr wrap="square" rtlCol="0">
            <a:spAutoFit/>
          </a:bodyPr>
          <a:lstStyle/>
          <a:p>
            <a:r>
              <a:rPr lang="hr-HR" sz="2400" dirty="0" smtClean="0"/>
              <a:t>Students pick plants and make bio pesticide and bio fertilizer for the garden. We use nettle, comfrey, common horsetail and shepherd’s purse.</a:t>
            </a:r>
            <a:endParaRPr lang="hr-HR" sz="2400" dirty="0"/>
          </a:p>
        </p:txBody>
      </p:sp>
      <p:pic>
        <p:nvPicPr>
          <p:cNvPr id="5124" name="Picture 4" descr="C:\Documents and Settings\Marin\My Documents\Zadruga PERUNIKA\DSCN2106.JPG"/>
          <p:cNvPicPr>
            <a:picLocks noChangeAspect="1" noChangeArrowheads="1"/>
          </p:cNvPicPr>
          <p:nvPr/>
        </p:nvPicPr>
        <p:blipFill>
          <a:blip r:embed="rId4" cstate="print"/>
          <a:srcRect/>
          <a:stretch>
            <a:fillRect/>
          </a:stretch>
        </p:blipFill>
        <p:spPr bwMode="auto">
          <a:xfrm>
            <a:off x="539552" y="332656"/>
            <a:ext cx="4223617" cy="3168352"/>
          </a:xfrm>
          <a:prstGeom prst="rect">
            <a:avLst/>
          </a:prstGeom>
          <a:noFill/>
        </p:spPr>
      </p:pic>
      <p:pic>
        <p:nvPicPr>
          <p:cNvPr id="5125" name="Picture 5" descr="C:\Documents and Settings\Marin\My Documents\Zadruga PERUNIKA\P5110028.JPG"/>
          <p:cNvPicPr>
            <a:picLocks noChangeAspect="1" noChangeArrowheads="1"/>
          </p:cNvPicPr>
          <p:nvPr/>
        </p:nvPicPr>
        <p:blipFill>
          <a:blip r:embed="rId5" cstate="print"/>
          <a:srcRect/>
          <a:stretch>
            <a:fillRect/>
          </a:stretch>
        </p:blipFill>
        <p:spPr bwMode="auto">
          <a:xfrm>
            <a:off x="6300192" y="4653136"/>
            <a:ext cx="2448272" cy="183576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0"/>
            <a:ext cx="8064896" cy="3785652"/>
          </a:xfrm>
          <a:prstGeom prst="rect">
            <a:avLst/>
          </a:prstGeom>
          <a:noFill/>
        </p:spPr>
        <p:txBody>
          <a:bodyPr wrap="square" rtlCol="0">
            <a:spAutoFit/>
          </a:bodyPr>
          <a:lstStyle/>
          <a:p>
            <a:r>
              <a:rPr lang="hr-HR" sz="2400" dirty="0" smtClean="0"/>
              <a:t/>
            </a:r>
            <a:br>
              <a:rPr lang="hr-HR" sz="2400" dirty="0" smtClean="0"/>
            </a:br>
            <a:r>
              <a:rPr lang="hr-HR" sz="2400" dirty="0" smtClean="0"/>
              <a:t>            We do not have to grow healing plants in the garden as there are lots of them growing on meadows or by country roads near the school. </a:t>
            </a:r>
            <a:br>
              <a:rPr lang="hr-HR" sz="2400" dirty="0" smtClean="0"/>
            </a:br>
            <a:r>
              <a:rPr lang="hr-HR" sz="2400" dirty="0" smtClean="0"/>
              <a:t>         Students go for walks, take books about healing herbs with them  and try to identify as many plants as possible. We learn about plants because there are some that are poisonous  and we warn students not to pick or eat them. Plants that are well known and have lots of healing properties are picked and dried or used to make juice (elderberry).</a:t>
            </a:r>
            <a:endParaRPr lang="hr-HR" sz="2400" dirty="0"/>
          </a:p>
        </p:txBody>
      </p:sp>
      <p:pic>
        <p:nvPicPr>
          <p:cNvPr id="6148" name="Picture 4" descr="C:\Documents and Settings\Marin\My Documents\Zadruga PERUNIKA\PA120035.JPG"/>
          <p:cNvPicPr>
            <a:picLocks noChangeAspect="1" noChangeArrowheads="1"/>
          </p:cNvPicPr>
          <p:nvPr/>
        </p:nvPicPr>
        <p:blipFill>
          <a:blip r:embed="rId2" cstate="print"/>
          <a:srcRect/>
          <a:stretch>
            <a:fillRect/>
          </a:stretch>
        </p:blipFill>
        <p:spPr bwMode="auto">
          <a:xfrm>
            <a:off x="251520" y="4077072"/>
            <a:ext cx="3024336" cy="2268631"/>
          </a:xfrm>
          <a:prstGeom prst="rect">
            <a:avLst/>
          </a:prstGeom>
          <a:noFill/>
        </p:spPr>
      </p:pic>
      <p:pic>
        <p:nvPicPr>
          <p:cNvPr id="6149" name="Picture 5" descr="C:\Documents and Settings\Marin\My Documents\Zadruga PERUNIKA\PA120001.JPG"/>
          <p:cNvPicPr>
            <a:picLocks noChangeAspect="1" noChangeArrowheads="1"/>
          </p:cNvPicPr>
          <p:nvPr/>
        </p:nvPicPr>
        <p:blipFill>
          <a:blip r:embed="rId3" cstate="print"/>
          <a:srcRect/>
          <a:stretch>
            <a:fillRect/>
          </a:stretch>
        </p:blipFill>
        <p:spPr bwMode="auto">
          <a:xfrm>
            <a:off x="5868142" y="4077071"/>
            <a:ext cx="3119088" cy="2268000"/>
          </a:xfrm>
          <a:prstGeom prst="rect">
            <a:avLst/>
          </a:prstGeom>
          <a:noFill/>
        </p:spPr>
      </p:pic>
      <p:pic>
        <p:nvPicPr>
          <p:cNvPr id="6151" name="Picture 7" descr="G:\EARTH PROJECT\New Folder\identificiranje2.JPG"/>
          <p:cNvPicPr>
            <a:picLocks noChangeAspect="1" noChangeArrowheads="1"/>
          </p:cNvPicPr>
          <p:nvPr/>
        </p:nvPicPr>
        <p:blipFill>
          <a:blip r:embed="rId4" cstate="print"/>
          <a:srcRect/>
          <a:stretch>
            <a:fillRect/>
          </a:stretch>
        </p:blipFill>
        <p:spPr bwMode="auto">
          <a:xfrm>
            <a:off x="2915816" y="4077072"/>
            <a:ext cx="3024336" cy="22689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Marin\My Documents\Zadruga PERUNIKA\Bazga za čaj.JPG"/>
          <p:cNvPicPr>
            <a:picLocks noChangeAspect="1" noChangeArrowheads="1"/>
          </p:cNvPicPr>
          <p:nvPr/>
        </p:nvPicPr>
        <p:blipFill>
          <a:blip r:embed="rId2" cstate="print"/>
          <a:srcRect/>
          <a:stretch>
            <a:fillRect/>
          </a:stretch>
        </p:blipFill>
        <p:spPr bwMode="auto">
          <a:xfrm>
            <a:off x="323528" y="188640"/>
            <a:ext cx="4001313" cy="2999358"/>
          </a:xfrm>
          <a:prstGeom prst="rect">
            <a:avLst/>
          </a:prstGeom>
          <a:noFill/>
        </p:spPr>
      </p:pic>
      <p:pic>
        <p:nvPicPr>
          <p:cNvPr id="3" name="Picture 3" descr="C:\Documents and Settings\Marin\My Documents\Zadruga PERUNIKA\100_1735.JPG"/>
          <p:cNvPicPr>
            <a:picLocks noChangeAspect="1" noChangeArrowheads="1"/>
          </p:cNvPicPr>
          <p:nvPr/>
        </p:nvPicPr>
        <p:blipFill>
          <a:blip r:embed="rId3" cstate="print"/>
          <a:srcRect/>
          <a:stretch>
            <a:fillRect/>
          </a:stretch>
        </p:blipFill>
        <p:spPr bwMode="auto">
          <a:xfrm>
            <a:off x="323528" y="3429000"/>
            <a:ext cx="4032448" cy="3025854"/>
          </a:xfrm>
          <a:prstGeom prst="rect">
            <a:avLst/>
          </a:prstGeom>
          <a:noFill/>
        </p:spPr>
      </p:pic>
      <p:pic>
        <p:nvPicPr>
          <p:cNvPr id="7170" name="Picture 2" descr="C:\Documents and Settings\Marin\My Documents\Sok, bazga.JPG"/>
          <p:cNvPicPr>
            <a:picLocks noChangeAspect="1" noChangeArrowheads="1"/>
          </p:cNvPicPr>
          <p:nvPr/>
        </p:nvPicPr>
        <p:blipFill>
          <a:blip r:embed="rId4" cstate="print"/>
          <a:srcRect/>
          <a:stretch>
            <a:fillRect/>
          </a:stretch>
        </p:blipFill>
        <p:spPr bwMode="auto">
          <a:xfrm>
            <a:off x="4692118" y="3429000"/>
            <a:ext cx="4034791" cy="3024453"/>
          </a:xfrm>
          <a:prstGeom prst="rect">
            <a:avLst/>
          </a:prstGeom>
          <a:noFill/>
        </p:spPr>
      </p:pic>
      <p:sp>
        <p:nvSpPr>
          <p:cNvPr id="5" name="TextBox 4"/>
          <p:cNvSpPr txBox="1"/>
          <p:nvPr/>
        </p:nvSpPr>
        <p:spPr>
          <a:xfrm>
            <a:off x="4788024" y="1268760"/>
            <a:ext cx="3744416" cy="830997"/>
          </a:xfrm>
          <a:prstGeom prst="rect">
            <a:avLst/>
          </a:prstGeom>
          <a:noFill/>
        </p:spPr>
        <p:txBody>
          <a:bodyPr wrap="square" rtlCol="0">
            <a:spAutoFit/>
          </a:bodyPr>
          <a:lstStyle/>
          <a:p>
            <a:r>
              <a:rPr lang="hr-HR" sz="2400" dirty="0" smtClean="0"/>
              <a:t>Elderberry syrup is very popular </a:t>
            </a:r>
            <a:r>
              <a:rPr lang="hr-HR" sz="2400" smtClean="0"/>
              <a:t>in our </a:t>
            </a:r>
            <a:r>
              <a:rPr lang="hr-HR" sz="2400" dirty="0" smtClean="0"/>
              <a:t>region.</a:t>
            </a:r>
            <a:endParaRPr lang="hr-HR"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60648"/>
            <a:ext cx="5832648" cy="461665"/>
          </a:xfrm>
          <a:prstGeom prst="rect">
            <a:avLst/>
          </a:prstGeom>
          <a:noFill/>
        </p:spPr>
        <p:txBody>
          <a:bodyPr wrap="square" rtlCol="0">
            <a:spAutoFit/>
          </a:bodyPr>
          <a:lstStyle/>
          <a:p>
            <a:r>
              <a:rPr lang="hr-HR" sz="2400" dirty="0" smtClean="0"/>
              <a:t>               We pack and sell herbal </a:t>
            </a:r>
            <a:r>
              <a:rPr lang="hr-HR" sz="2400" b="1" dirty="0" smtClean="0"/>
              <a:t>tea</a:t>
            </a:r>
            <a:r>
              <a:rPr lang="hr-HR" sz="2400" dirty="0" smtClean="0"/>
              <a:t>. </a:t>
            </a:r>
            <a:endParaRPr lang="hr-HR" sz="2400" dirty="0"/>
          </a:p>
        </p:txBody>
      </p:sp>
      <p:pic>
        <p:nvPicPr>
          <p:cNvPr id="8194" name="Picture 2" descr="C:\Documents and Settings\Marin\My Documents\Zadruga PERUNIKA\Kamilica za čaj.JPG"/>
          <p:cNvPicPr>
            <a:picLocks noChangeAspect="1" noChangeArrowheads="1"/>
          </p:cNvPicPr>
          <p:nvPr/>
        </p:nvPicPr>
        <p:blipFill>
          <a:blip r:embed="rId2" cstate="print"/>
          <a:srcRect/>
          <a:stretch>
            <a:fillRect/>
          </a:stretch>
        </p:blipFill>
        <p:spPr bwMode="auto">
          <a:xfrm>
            <a:off x="611560" y="692696"/>
            <a:ext cx="3795340" cy="2844962"/>
          </a:xfrm>
          <a:prstGeom prst="rect">
            <a:avLst/>
          </a:prstGeom>
          <a:noFill/>
        </p:spPr>
      </p:pic>
      <p:pic>
        <p:nvPicPr>
          <p:cNvPr id="8195" name="Picture 3" descr="C:\Documents and Settings\Marin\My Documents\Zadruga PERUNIKA\Kopriva za čaj.JPG"/>
          <p:cNvPicPr>
            <a:picLocks noChangeAspect="1" noChangeArrowheads="1"/>
          </p:cNvPicPr>
          <p:nvPr/>
        </p:nvPicPr>
        <p:blipFill>
          <a:blip r:embed="rId3" cstate="print"/>
          <a:srcRect/>
          <a:stretch>
            <a:fillRect/>
          </a:stretch>
        </p:blipFill>
        <p:spPr bwMode="auto">
          <a:xfrm>
            <a:off x="539552" y="3645024"/>
            <a:ext cx="3905250" cy="2927350"/>
          </a:xfrm>
          <a:prstGeom prst="rect">
            <a:avLst/>
          </a:prstGeom>
          <a:noFill/>
        </p:spPr>
      </p:pic>
      <p:pic>
        <p:nvPicPr>
          <p:cNvPr id="8196" name="Picture 4" descr="C:\Documents and Settings\Marin\My Documents\Zadruga PERUNIKA\P9240176.JPG"/>
          <p:cNvPicPr>
            <a:picLocks noChangeAspect="1" noChangeArrowheads="1"/>
          </p:cNvPicPr>
          <p:nvPr/>
        </p:nvPicPr>
        <p:blipFill>
          <a:blip r:embed="rId4" cstate="print"/>
          <a:srcRect/>
          <a:stretch>
            <a:fillRect/>
          </a:stretch>
        </p:blipFill>
        <p:spPr bwMode="auto">
          <a:xfrm>
            <a:off x="4572000" y="692696"/>
            <a:ext cx="3888432" cy="2917332"/>
          </a:xfrm>
          <a:prstGeom prst="rect">
            <a:avLst/>
          </a:prstGeom>
          <a:noFill/>
        </p:spPr>
      </p:pic>
      <p:pic>
        <p:nvPicPr>
          <p:cNvPr id="8197" name="Picture 5" descr="C:\Documents and Settings\Marin\My Documents\Zadruga PERUNIKA\P9240188.JPG"/>
          <p:cNvPicPr>
            <a:picLocks noChangeAspect="1" noChangeArrowheads="1"/>
          </p:cNvPicPr>
          <p:nvPr/>
        </p:nvPicPr>
        <p:blipFill>
          <a:blip r:embed="rId5" cstate="print"/>
          <a:srcRect/>
          <a:stretch>
            <a:fillRect/>
          </a:stretch>
        </p:blipFill>
        <p:spPr bwMode="auto">
          <a:xfrm>
            <a:off x="4572000" y="3645024"/>
            <a:ext cx="3888432" cy="29180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8280920" cy="1200329"/>
          </a:xfrm>
          <a:prstGeom prst="rect">
            <a:avLst/>
          </a:prstGeom>
          <a:noFill/>
        </p:spPr>
        <p:txBody>
          <a:bodyPr wrap="square" rtlCol="0">
            <a:spAutoFit/>
          </a:bodyPr>
          <a:lstStyle/>
          <a:p>
            <a:r>
              <a:rPr lang="hr-HR" sz="2400" dirty="0" smtClean="0"/>
              <a:t>       We also make </a:t>
            </a:r>
            <a:r>
              <a:rPr lang="hr-HR" sz="2400" b="1" i="1" dirty="0" smtClean="0"/>
              <a:t>creams and ointmen</a:t>
            </a:r>
            <a:r>
              <a:rPr lang="hr-HR" sz="2400" b="1" dirty="0" smtClean="0"/>
              <a:t>ts</a:t>
            </a:r>
            <a:r>
              <a:rPr lang="hr-HR" sz="2400" dirty="0" smtClean="0"/>
              <a:t>: comfrey ointment, marigold cream and daisy cream. We use the best ingredients: flowers, olive oil and bee wax.</a:t>
            </a:r>
            <a:endParaRPr lang="hr-HR" sz="2400" dirty="0"/>
          </a:p>
        </p:txBody>
      </p:sp>
      <p:pic>
        <p:nvPicPr>
          <p:cNvPr id="9218" name="Picture 2" descr="C:\Documents and Settings\Marin\My Documents\Zadruga PERUNIKA\P4150033.JPG"/>
          <p:cNvPicPr>
            <a:picLocks noChangeAspect="1" noChangeArrowheads="1"/>
          </p:cNvPicPr>
          <p:nvPr/>
        </p:nvPicPr>
        <p:blipFill>
          <a:blip r:embed="rId2" cstate="print"/>
          <a:srcRect/>
          <a:stretch>
            <a:fillRect/>
          </a:stretch>
        </p:blipFill>
        <p:spPr bwMode="auto">
          <a:xfrm>
            <a:off x="4715182" y="1484784"/>
            <a:ext cx="3745320" cy="2808312"/>
          </a:xfrm>
          <a:prstGeom prst="rect">
            <a:avLst/>
          </a:prstGeom>
          <a:noFill/>
        </p:spPr>
      </p:pic>
      <p:pic>
        <p:nvPicPr>
          <p:cNvPr id="9219" name="Picture 3" descr="C:\Documents and Settings\Marin\My Documents\Zadruga PERUNIKA\P4130004.JPG"/>
          <p:cNvPicPr>
            <a:picLocks noChangeAspect="1" noChangeArrowheads="1"/>
          </p:cNvPicPr>
          <p:nvPr/>
        </p:nvPicPr>
        <p:blipFill>
          <a:blip r:embed="rId3" cstate="print"/>
          <a:srcRect/>
          <a:stretch>
            <a:fillRect/>
          </a:stretch>
        </p:blipFill>
        <p:spPr bwMode="auto">
          <a:xfrm>
            <a:off x="683568" y="1484785"/>
            <a:ext cx="3744416" cy="2808034"/>
          </a:xfrm>
          <a:prstGeom prst="rect">
            <a:avLst/>
          </a:prstGeom>
          <a:noFill/>
        </p:spPr>
      </p:pic>
      <p:pic>
        <p:nvPicPr>
          <p:cNvPr id="9220" name="Picture 4" descr="C:\Documents and Settings\Marin\My Documents\Zadruga PERUNIKA\gavezova mast, kutije.JPG"/>
          <p:cNvPicPr>
            <a:picLocks noChangeAspect="1" noChangeArrowheads="1"/>
          </p:cNvPicPr>
          <p:nvPr/>
        </p:nvPicPr>
        <p:blipFill>
          <a:blip r:embed="rId4" cstate="print"/>
          <a:srcRect/>
          <a:stretch>
            <a:fillRect/>
          </a:stretch>
        </p:blipFill>
        <p:spPr bwMode="auto">
          <a:xfrm>
            <a:off x="251520" y="4365104"/>
            <a:ext cx="2848560" cy="2135262"/>
          </a:xfrm>
          <a:prstGeom prst="rect">
            <a:avLst/>
          </a:prstGeom>
          <a:noFill/>
        </p:spPr>
      </p:pic>
      <p:pic>
        <p:nvPicPr>
          <p:cNvPr id="9221" name="Picture 5" descr="C:\Documents and Settings\Marin\My Documents\Zadruga PERUNIKA\krema2.JPG"/>
          <p:cNvPicPr>
            <a:picLocks noChangeAspect="1" noChangeArrowheads="1"/>
          </p:cNvPicPr>
          <p:nvPr/>
        </p:nvPicPr>
        <p:blipFill>
          <a:blip r:embed="rId5" cstate="print"/>
          <a:srcRect/>
          <a:stretch>
            <a:fillRect/>
          </a:stretch>
        </p:blipFill>
        <p:spPr bwMode="auto">
          <a:xfrm>
            <a:off x="3131840" y="4365104"/>
            <a:ext cx="2847087" cy="2134800"/>
          </a:xfrm>
          <a:prstGeom prst="rect">
            <a:avLst/>
          </a:prstGeom>
          <a:noFill/>
        </p:spPr>
      </p:pic>
      <p:pic>
        <p:nvPicPr>
          <p:cNvPr id="9222" name="Picture 6" descr="C:\Documents and Settings\Marin\My Documents\Tratinčice 16\P4140042.JPG"/>
          <p:cNvPicPr>
            <a:picLocks noChangeAspect="1" noChangeArrowheads="1"/>
          </p:cNvPicPr>
          <p:nvPr/>
        </p:nvPicPr>
        <p:blipFill>
          <a:blip r:embed="rId6" cstate="print"/>
          <a:srcRect/>
          <a:stretch>
            <a:fillRect/>
          </a:stretch>
        </p:blipFill>
        <p:spPr bwMode="auto">
          <a:xfrm>
            <a:off x="6012160" y="4365103"/>
            <a:ext cx="2846401" cy="2134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8104" y="692696"/>
            <a:ext cx="2664296" cy="1200329"/>
          </a:xfrm>
          <a:prstGeom prst="rect">
            <a:avLst/>
          </a:prstGeom>
          <a:noFill/>
        </p:spPr>
        <p:txBody>
          <a:bodyPr wrap="square" rtlCol="0">
            <a:spAutoFit/>
          </a:bodyPr>
          <a:lstStyle/>
          <a:p>
            <a:r>
              <a:rPr lang="hr-HR" sz="2400" dirty="0" smtClean="0"/>
              <a:t>                                                                           </a:t>
            </a:r>
            <a:r>
              <a:rPr lang="hr-HR" sz="2400" b="1" dirty="0" smtClean="0"/>
              <a:t>Soaps</a:t>
            </a:r>
            <a:r>
              <a:rPr lang="hr-HR" sz="2400" dirty="0" smtClean="0"/>
              <a:t> in different colours and shapes</a:t>
            </a:r>
            <a:endParaRPr lang="hr-HR" sz="2400" dirty="0"/>
          </a:p>
        </p:txBody>
      </p:sp>
      <p:pic>
        <p:nvPicPr>
          <p:cNvPr id="13315" name="Picture 3" descr="C:\Documents and Settings\Marin\My Documents\Zadruga PERUNIKA\Copy of P4150047.JPG"/>
          <p:cNvPicPr>
            <a:picLocks noChangeAspect="1" noChangeArrowheads="1"/>
          </p:cNvPicPr>
          <p:nvPr/>
        </p:nvPicPr>
        <p:blipFill>
          <a:blip r:embed="rId2" cstate="print"/>
          <a:srcRect/>
          <a:stretch>
            <a:fillRect/>
          </a:stretch>
        </p:blipFill>
        <p:spPr bwMode="auto">
          <a:xfrm>
            <a:off x="3923928" y="3356992"/>
            <a:ext cx="4955747" cy="3239817"/>
          </a:xfrm>
          <a:prstGeom prst="rect">
            <a:avLst/>
          </a:prstGeom>
          <a:noFill/>
        </p:spPr>
      </p:pic>
      <p:pic>
        <p:nvPicPr>
          <p:cNvPr id="13314" name="Picture 2" descr="C:\Documents and Settings\Marin\My Documents\Zadruga PERUNIKA\PC200023.JPG"/>
          <p:cNvPicPr>
            <a:picLocks noChangeAspect="1" noChangeArrowheads="1"/>
          </p:cNvPicPr>
          <p:nvPr/>
        </p:nvPicPr>
        <p:blipFill>
          <a:blip r:embed="rId3" cstate="print"/>
          <a:srcRect/>
          <a:stretch>
            <a:fillRect/>
          </a:stretch>
        </p:blipFill>
        <p:spPr bwMode="auto">
          <a:xfrm>
            <a:off x="395535" y="3356992"/>
            <a:ext cx="4318865" cy="3240360"/>
          </a:xfrm>
          <a:prstGeom prst="rect">
            <a:avLst/>
          </a:prstGeom>
          <a:noFill/>
        </p:spPr>
      </p:pic>
      <p:pic>
        <p:nvPicPr>
          <p:cNvPr id="1026" name="Picture 2" descr="C:\Documents and Settings\Marin\My Documents\P1150001.JPG"/>
          <p:cNvPicPr>
            <a:picLocks noChangeAspect="1" noChangeArrowheads="1"/>
          </p:cNvPicPr>
          <p:nvPr/>
        </p:nvPicPr>
        <p:blipFill>
          <a:blip r:embed="rId4" cstate="print"/>
          <a:srcRect/>
          <a:stretch>
            <a:fillRect/>
          </a:stretch>
        </p:blipFill>
        <p:spPr bwMode="auto">
          <a:xfrm>
            <a:off x="395536" y="260648"/>
            <a:ext cx="4032448" cy="302433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548680"/>
            <a:ext cx="6624736" cy="461665"/>
          </a:xfrm>
          <a:prstGeom prst="rect">
            <a:avLst/>
          </a:prstGeom>
          <a:noFill/>
        </p:spPr>
        <p:txBody>
          <a:bodyPr wrap="square" rtlCol="0">
            <a:spAutoFit/>
          </a:bodyPr>
          <a:lstStyle/>
          <a:p>
            <a:r>
              <a:rPr lang="hr-HR" sz="2400" dirty="0" smtClean="0"/>
              <a:t>                     Some students like baking</a:t>
            </a:r>
            <a:endParaRPr lang="hr-HR" dirty="0"/>
          </a:p>
        </p:txBody>
      </p:sp>
      <p:pic>
        <p:nvPicPr>
          <p:cNvPr id="10242" name="Picture 2" descr="C:\Documents and Settings\Marin\My Documents\Zadruga PERUNIKA\IMAG0582.jpg"/>
          <p:cNvPicPr>
            <a:picLocks noChangeAspect="1" noChangeArrowheads="1"/>
          </p:cNvPicPr>
          <p:nvPr/>
        </p:nvPicPr>
        <p:blipFill>
          <a:blip r:embed="rId2" cstate="print"/>
          <a:srcRect/>
          <a:stretch>
            <a:fillRect/>
          </a:stretch>
        </p:blipFill>
        <p:spPr bwMode="auto">
          <a:xfrm>
            <a:off x="467544" y="1124744"/>
            <a:ext cx="4560110" cy="2541600"/>
          </a:xfrm>
          <a:prstGeom prst="rect">
            <a:avLst/>
          </a:prstGeom>
          <a:noFill/>
        </p:spPr>
      </p:pic>
      <p:pic>
        <p:nvPicPr>
          <p:cNvPr id="10243" name="Picture 3" descr="C:\Documents and Settings\Marin\My Documents\Zadruga PERUNIKA\IMAG0590.jpg"/>
          <p:cNvPicPr>
            <a:picLocks noChangeAspect="1" noChangeArrowheads="1"/>
          </p:cNvPicPr>
          <p:nvPr/>
        </p:nvPicPr>
        <p:blipFill>
          <a:blip r:embed="rId3" cstate="print"/>
          <a:srcRect/>
          <a:stretch>
            <a:fillRect/>
          </a:stretch>
        </p:blipFill>
        <p:spPr bwMode="auto">
          <a:xfrm>
            <a:off x="467544" y="4005064"/>
            <a:ext cx="4033476" cy="2412000"/>
          </a:xfrm>
          <a:prstGeom prst="rect">
            <a:avLst/>
          </a:prstGeom>
          <a:noFill/>
        </p:spPr>
      </p:pic>
      <p:pic>
        <p:nvPicPr>
          <p:cNvPr id="10244" name="Picture 4" descr="C:\Documents and Settings\Marin\My Documents\Zadruga PERUNIKA\IMAG0592.jpg"/>
          <p:cNvPicPr>
            <a:picLocks noChangeAspect="1" noChangeArrowheads="1"/>
          </p:cNvPicPr>
          <p:nvPr/>
        </p:nvPicPr>
        <p:blipFill>
          <a:blip r:embed="rId4" cstate="print"/>
          <a:srcRect/>
          <a:stretch>
            <a:fillRect/>
          </a:stretch>
        </p:blipFill>
        <p:spPr bwMode="auto">
          <a:xfrm>
            <a:off x="4572000" y="4005064"/>
            <a:ext cx="4032448" cy="2412880"/>
          </a:xfrm>
          <a:prstGeom prst="rect">
            <a:avLst/>
          </a:prstGeom>
          <a:noFill/>
        </p:spPr>
      </p:pic>
      <p:pic>
        <p:nvPicPr>
          <p:cNvPr id="10245" name="Picture 5" descr="C:\Documents and Settings\Marin\My Documents\Zadruga PERUNIKA\IMAG0595.jpg"/>
          <p:cNvPicPr>
            <a:picLocks noChangeAspect="1" noChangeArrowheads="1"/>
          </p:cNvPicPr>
          <p:nvPr/>
        </p:nvPicPr>
        <p:blipFill>
          <a:blip r:embed="rId5" cstate="print"/>
          <a:srcRect/>
          <a:stretch>
            <a:fillRect/>
          </a:stretch>
        </p:blipFill>
        <p:spPr bwMode="auto">
          <a:xfrm>
            <a:off x="4355976" y="1124744"/>
            <a:ext cx="4248472" cy="254214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8104" y="980728"/>
            <a:ext cx="3312368" cy="1569660"/>
          </a:xfrm>
          <a:prstGeom prst="rect">
            <a:avLst/>
          </a:prstGeom>
          <a:noFill/>
        </p:spPr>
        <p:txBody>
          <a:bodyPr wrap="square" rtlCol="0">
            <a:spAutoFit/>
          </a:bodyPr>
          <a:lstStyle/>
          <a:p>
            <a:r>
              <a:rPr lang="hr-HR" sz="2400" dirty="0" smtClean="0"/>
              <a:t>Students also make different decorative objects</a:t>
            </a:r>
            <a:r>
              <a:rPr lang="hr-HR" dirty="0" smtClean="0"/>
              <a:t> </a:t>
            </a:r>
            <a:r>
              <a:rPr lang="hr-HR" sz="2400" dirty="0" smtClean="0"/>
              <a:t>and greeting cards. </a:t>
            </a:r>
            <a:endParaRPr lang="hr-HR" sz="2400" dirty="0"/>
          </a:p>
        </p:txBody>
      </p:sp>
      <p:pic>
        <p:nvPicPr>
          <p:cNvPr id="11267" name="Picture 3" descr="C:\Documents and Settings\Marin\My Documents\Zadruga PERUNIKA\IMAG0714.jpg"/>
          <p:cNvPicPr>
            <a:picLocks noChangeAspect="1" noChangeArrowheads="1"/>
          </p:cNvPicPr>
          <p:nvPr/>
        </p:nvPicPr>
        <p:blipFill>
          <a:blip r:embed="rId2" cstate="print"/>
          <a:srcRect/>
          <a:stretch>
            <a:fillRect/>
          </a:stretch>
        </p:blipFill>
        <p:spPr bwMode="auto">
          <a:xfrm>
            <a:off x="467544" y="476672"/>
            <a:ext cx="4626597" cy="2768400"/>
          </a:xfrm>
          <a:prstGeom prst="rect">
            <a:avLst/>
          </a:prstGeom>
          <a:noFill/>
        </p:spPr>
      </p:pic>
      <p:pic>
        <p:nvPicPr>
          <p:cNvPr id="11268" name="Picture 4" descr="C:\Documents and Settings\Marin\My Documents\Zadruga PERUNIKA\IMAG0717.jpg"/>
          <p:cNvPicPr>
            <a:picLocks noChangeAspect="1" noChangeArrowheads="1"/>
          </p:cNvPicPr>
          <p:nvPr/>
        </p:nvPicPr>
        <p:blipFill>
          <a:blip r:embed="rId3" cstate="print"/>
          <a:srcRect/>
          <a:stretch>
            <a:fillRect/>
          </a:stretch>
        </p:blipFill>
        <p:spPr bwMode="auto">
          <a:xfrm>
            <a:off x="4283968" y="3717032"/>
            <a:ext cx="4512286" cy="2700000"/>
          </a:xfrm>
          <a:prstGeom prst="rect">
            <a:avLst/>
          </a:prstGeom>
          <a:noFill/>
        </p:spPr>
      </p:pic>
      <p:pic>
        <p:nvPicPr>
          <p:cNvPr id="11269" name="Picture 5" descr="C:\Documents and Settings\Marin\My Documents\Zadruga PERUNIKA\IMAG0715.jpg"/>
          <p:cNvPicPr>
            <a:picLocks noChangeAspect="1" noChangeArrowheads="1"/>
          </p:cNvPicPr>
          <p:nvPr/>
        </p:nvPicPr>
        <p:blipFill>
          <a:blip r:embed="rId4" cstate="print"/>
          <a:srcRect/>
          <a:stretch>
            <a:fillRect/>
          </a:stretch>
        </p:blipFill>
        <p:spPr bwMode="auto">
          <a:xfrm>
            <a:off x="467544" y="3717032"/>
            <a:ext cx="4511846" cy="269973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rin\My Documents\Zadruga PERUNIKA\Broševi.JPG"/>
          <p:cNvPicPr>
            <a:picLocks noChangeAspect="1" noChangeArrowheads="1"/>
          </p:cNvPicPr>
          <p:nvPr/>
        </p:nvPicPr>
        <p:blipFill>
          <a:blip r:embed="rId2" cstate="print"/>
          <a:srcRect/>
          <a:stretch>
            <a:fillRect/>
          </a:stretch>
        </p:blipFill>
        <p:spPr bwMode="auto">
          <a:xfrm>
            <a:off x="683568" y="188640"/>
            <a:ext cx="4320480" cy="3239579"/>
          </a:xfrm>
          <a:prstGeom prst="rect">
            <a:avLst/>
          </a:prstGeom>
          <a:noFill/>
        </p:spPr>
      </p:pic>
      <p:pic>
        <p:nvPicPr>
          <p:cNvPr id="4099" name="Picture 3" descr="C:\Documents and Settings\Marin\My Documents\Zadruga PERUNIKA\Broševi na sajmu.JPG"/>
          <p:cNvPicPr>
            <a:picLocks noChangeAspect="1" noChangeArrowheads="1"/>
          </p:cNvPicPr>
          <p:nvPr/>
        </p:nvPicPr>
        <p:blipFill>
          <a:blip r:embed="rId3" cstate="print"/>
          <a:srcRect/>
          <a:stretch>
            <a:fillRect/>
          </a:stretch>
        </p:blipFill>
        <p:spPr bwMode="auto">
          <a:xfrm>
            <a:off x="683568" y="3429000"/>
            <a:ext cx="4320480" cy="3239579"/>
          </a:xfrm>
          <a:prstGeom prst="rect">
            <a:avLst/>
          </a:prstGeom>
          <a:noFill/>
        </p:spPr>
      </p:pic>
      <p:pic>
        <p:nvPicPr>
          <p:cNvPr id="4" name="Picture 2" descr="C:\Documents and Settings\Marin\My Documents\Zadruga PERUNIKA\IMAG0718.jpg"/>
          <p:cNvPicPr>
            <a:picLocks noChangeAspect="1" noChangeArrowheads="1"/>
          </p:cNvPicPr>
          <p:nvPr/>
        </p:nvPicPr>
        <p:blipFill>
          <a:blip r:embed="rId4" cstate="print"/>
          <a:srcRect/>
          <a:stretch>
            <a:fillRect/>
          </a:stretch>
        </p:blipFill>
        <p:spPr bwMode="auto">
          <a:xfrm>
            <a:off x="5580112" y="1916832"/>
            <a:ext cx="2736304" cy="4572611"/>
          </a:xfrm>
          <a:prstGeom prst="rect">
            <a:avLst/>
          </a:prstGeom>
          <a:noFill/>
        </p:spPr>
      </p:pic>
      <p:sp>
        <p:nvSpPr>
          <p:cNvPr id="5" name="TextBox 4"/>
          <p:cNvSpPr txBox="1"/>
          <p:nvPr/>
        </p:nvSpPr>
        <p:spPr>
          <a:xfrm>
            <a:off x="5580112" y="836712"/>
            <a:ext cx="2808312" cy="830997"/>
          </a:xfrm>
          <a:prstGeom prst="rect">
            <a:avLst/>
          </a:prstGeom>
          <a:noFill/>
        </p:spPr>
        <p:txBody>
          <a:bodyPr wrap="square" rtlCol="0">
            <a:spAutoFit/>
          </a:bodyPr>
          <a:lstStyle/>
          <a:p>
            <a:r>
              <a:rPr lang="hr-HR" sz="2400" dirty="0" smtClean="0"/>
              <a:t>Brooches and decorated bottles </a:t>
            </a:r>
            <a:endParaRPr lang="hr-HR"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n\My Documents\Cvijeće\P5110034.JPG"/>
          <p:cNvPicPr>
            <a:picLocks noChangeAspect="1" noChangeArrowheads="1"/>
          </p:cNvPicPr>
          <p:nvPr/>
        </p:nvPicPr>
        <p:blipFill>
          <a:blip r:embed="rId2" cstate="print"/>
          <a:srcRect/>
          <a:stretch>
            <a:fillRect/>
          </a:stretch>
        </p:blipFill>
        <p:spPr bwMode="auto">
          <a:xfrm>
            <a:off x="4932040" y="3861048"/>
            <a:ext cx="3672477" cy="2753694"/>
          </a:xfrm>
          <a:prstGeom prst="rect">
            <a:avLst/>
          </a:prstGeom>
          <a:noFill/>
        </p:spPr>
      </p:pic>
      <p:pic>
        <p:nvPicPr>
          <p:cNvPr id="1027" name="Picture 3" descr="C:\Documents and Settings\Marin\My Documents\800px-Iris_croatica_Botanicki_vrt_1_080509.jpg"/>
          <p:cNvPicPr>
            <a:picLocks noChangeAspect="1" noChangeArrowheads="1"/>
          </p:cNvPicPr>
          <p:nvPr/>
        </p:nvPicPr>
        <p:blipFill>
          <a:blip r:embed="rId3" cstate="print"/>
          <a:srcRect/>
          <a:stretch>
            <a:fillRect/>
          </a:stretch>
        </p:blipFill>
        <p:spPr bwMode="auto">
          <a:xfrm>
            <a:off x="467544" y="260648"/>
            <a:ext cx="2328267" cy="3492401"/>
          </a:xfrm>
          <a:prstGeom prst="rect">
            <a:avLst/>
          </a:prstGeom>
          <a:noFill/>
        </p:spPr>
      </p:pic>
      <p:pic>
        <p:nvPicPr>
          <p:cNvPr id="1029" name="Picture 5" descr="C:\Documents and Settings\Marin\My Documents\Zadruga PERUNIKA\P5030060.JPG"/>
          <p:cNvPicPr>
            <a:picLocks noChangeAspect="1" noChangeArrowheads="1"/>
          </p:cNvPicPr>
          <p:nvPr/>
        </p:nvPicPr>
        <p:blipFill>
          <a:blip r:embed="rId4" cstate="print"/>
          <a:srcRect/>
          <a:stretch>
            <a:fillRect/>
          </a:stretch>
        </p:blipFill>
        <p:spPr bwMode="auto">
          <a:xfrm>
            <a:off x="467544" y="3861048"/>
            <a:ext cx="3853493" cy="2736304"/>
          </a:xfrm>
          <a:prstGeom prst="rect">
            <a:avLst/>
          </a:prstGeom>
          <a:noFill/>
        </p:spPr>
      </p:pic>
      <p:sp>
        <p:nvSpPr>
          <p:cNvPr id="6" name="TextBox 5"/>
          <p:cNvSpPr txBox="1"/>
          <p:nvPr/>
        </p:nvSpPr>
        <p:spPr>
          <a:xfrm>
            <a:off x="2915816" y="332656"/>
            <a:ext cx="5688632" cy="1938992"/>
          </a:xfrm>
          <a:prstGeom prst="rect">
            <a:avLst/>
          </a:prstGeom>
          <a:noFill/>
        </p:spPr>
        <p:txBody>
          <a:bodyPr wrap="square" rtlCol="0">
            <a:spAutoFit/>
          </a:bodyPr>
          <a:lstStyle/>
          <a:p>
            <a:r>
              <a:rPr lang="hr-HR" sz="2400" b="1" dirty="0" smtClean="0"/>
              <a:t>PERUNIKA</a:t>
            </a:r>
            <a:r>
              <a:rPr lang="hr-HR" sz="2400" dirty="0" smtClean="0"/>
              <a:t> (iris) has been  Croatian national flower since 2000. </a:t>
            </a:r>
            <a:r>
              <a:rPr lang="hr-HR" sz="2400" i="1" dirty="0" smtClean="0"/>
              <a:t>Iris croatica </a:t>
            </a:r>
            <a:r>
              <a:rPr lang="hr-HR" sz="2400" dirty="0" smtClean="0"/>
              <a:t>grows in hilly parts of Croatia.</a:t>
            </a:r>
            <a:br>
              <a:rPr lang="hr-HR" sz="2400" dirty="0" smtClean="0"/>
            </a:br>
            <a:r>
              <a:rPr lang="hr-HR" sz="2400" dirty="0" smtClean="0"/>
              <a:t/>
            </a:r>
            <a:br>
              <a:rPr lang="hr-HR" sz="2400" dirty="0" smtClean="0"/>
            </a:br>
            <a:endParaRPr lang="hr-HR" sz="2400" i="1" dirty="0"/>
          </a:p>
        </p:txBody>
      </p:sp>
      <p:sp>
        <p:nvSpPr>
          <p:cNvPr id="7" name="TextBox 6"/>
          <p:cNvSpPr txBox="1"/>
          <p:nvPr/>
        </p:nvSpPr>
        <p:spPr>
          <a:xfrm>
            <a:off x="5508104" y="1700808"/>
            <a:ext cx="3024336" cy="2011000"/>
          </a:xfrm>
          <a:prstGeom prst="rect">
            <a:avLst/>
          </a:prstGeom>
          <a:noFill/>
        </p:spPr>
        <p:txBody>
          <a:bodyPr wrap="square" rtlCol="0">
            <a:spAutoFit/>
          </a:bodyPr>
          <a:lstStyle/>
          <a:p>
            <a:r>
              <a:rPr lang="hr-HR" sz="2400" dirty="0" smtClean="0"/>
              <a:t>Yellow irises grow by river banks and you can see irises of different colours in almost every garden.</a:t>
            </a:r>
            <a:endParaRPr lang="hr-HR" sz="2400" dirty="0"/>
          </a:p>
        </p:txBody>
      </p:sp>
      <p:pic>
        <p:nvPicPr>
          <p:cNvPr id="1030" name="Picture 6" descr="C:\Documents and Settings\Marin\My Documents\P5130048.JPG"/>
          <p:cNvPicPr>
            <a:picLocks noChangeAspect="1" noChangeArrowheads="1"/>
          </p:cNvPicPr>
          <p:nvPr/>
        </p:nvPicPr>
        <p:blipFill>
          <a:blip r:embed="rId5" cstate="print"/>
          <a:srcRect/>
          <a:stretch>
            <a:fillRect/>
          </a:stretch>
        </p:blipFill>
        <p:spPr bwMode="auto">
          <a:xfrm>
            <a:off x="3563888" y="1556792"/>
            <a:ext cx="1851966" cy="215484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188640"/>
            <a:ext cx="3312368" cy="830997"/>
          </a:xfrm>
          <a:prstGeom prst="rect">
            <a:avLst/>
          </a:prstGeom>
          <a:noFill/>
        </p:spPr>
        <p:txBody>
          <a:bodyPr wrap="square" rtlCol="0">
            <a:spAutoFit/>
          </a:bodyPr>
          <a:lstStyle/>
          <a:p>
            <a:r>
              <a:rPr lang="hr-HR" sz="2400" b="1" dirty="0" smtClean="0"/>
              <a:t>                  Pottery</a:t>
            </a:r>
          </a:p>
          <a:p>
            <a:endParaRPr lang="hr-HR" sz="2400" b="1" dirty="0"/>
          </a:p>
        </p:txBody>
      </p:sp>
      <p:pic>
        <p:nvPicPr>
          <p:cNvPr id="3074" name="Picture 2" descr="C:\Documents and Settings\Marin\My Documents\P1190013.JPG"/>
          <p:cNvPicPr>
            <a:picLocks noChangeAspect="1" noChangeArrowheads="1"/>
          </p:cNvPicPr>
          <p:nvPr/>
        </p:nvPicPr>
        <p:blipFill>
          <a:blip r:embed="rId2" cstate="print"/>
          <a:srcRect/>
          <a:stretch>
            <a:fillRect/>
          </a:stretch>
        </p:blipFill>
        <p:spPr bwMode="auto">
          <a:xfrm>
            <a:off x="611559" y="620688"/>
            <a:ext cx="4030931" cy="3024336"/>
          </a:xfrm>
          <a:prstGeom prst="rect">
            <a:avLst/>
          </a:prstGeom>
          <a:noFill/>
        </p:spPr>
      </p:pic>
      <p:pic>
        <p:nvPicPr>
          <p:cNvPr id="3075" name="Picture 3" descr="C:\Documents and Settings\Marin\My Documents\P1190007.JPG"/>
          <p:cNvPicPr>
            <a:picLocks noChangeAspect="1" noChangeArrowheads="1"/>
          </p:cNvPicPr>
          <p:nvPr/>
        </p:nvPicPr>
        <p:blipFill>
          <a:blip r:embed="rId3" cstate="print"/>
          <a:srcRect/>
          <a:stretch>
            <a:fillRect/>
          </a:stretch>
        </p:blipFill>
        <p:spPr bwMode="auto">
          <a:xfrm>
            <a:off x="4716016" y="620688"/>
            <a:ext cx="3837600" cy="3035077"/>
          </a:xfrm>
          <a:prstGeom prst="rect">
            <a:avLst/>
          </a:prstGeom>
          <a:noFill/>
        </p:spPr>
      </p:pic>
      <p:pic>
        <p:nvPicPr>
          <p:cNvPr id="3076" name="Picture 4" descr="C:\Documents and Settings\Marin\My Documents\P1190010.JPG"/>
          <p:cNvPicPr>
            <a:picLocks noChangeAspect="1" noChangeArrowheads="1"/>
          </p:cNvPicPr>
          <p:nvPr/>
        </p:nvPicPr>
        <p:blipFill>
          <a:blip r:embed="rId4" cstate="print"/>
          <a:srcRect/>
          <a:stretch>
            <a:fillRect/>
          </a:stretch>
        </p:blipFill>
        <p:spPr bwMode="auto">
          <a:xfrm>
            <a:off x="611559" y="3573016"/>
            <a:ext cx="4056414" cy="3043457"/>
          </a:xfrm>
          <a:prstGeom prst="rect">
            <a:avLst/>
          </a:prstGeom>
          <a:noFill/>
        </p:spPr>
      </p:pic>
      <p:pic>
        <p:nvPicPr>
          <p:cNvPr id="7" name="Picture 5" descr="C:\Documents and Settings\Marin\My Documents\P1190011.JPG"/>
          <p:cNvPicPr>
            <a:picLocks noChangeAspect="1" noChangeArrowheads="1"/>
          </p:cNvPicPr>
          <p:nvPr/>
        </p:nvPicPr>
        <p:blipFill>
          <a:blip r:embed="rId5" cstate="print"/>
          <a:srcRect/>
          <a:stretch>
            <a:fillRect/>
          </a:stretch>
        </p:blipFill>
        <p:spPr bwMode="auto">
          <a:xfrm>
            <a:off x="4716015" y="3680986"/>
            <a:ext cx="3887023" cy="291636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7848872" cy="461665"/>
          </a:xfrm>
          <a:prstGeom prst="rect">
            <a:avLst/>
          </a:prstGeom>
          <a:noFill/>
        </p:spPr>
        <p:txBody>
          <a:bodyPr wrap="square" rtlCol="0">
            <a:spAutoFit/>
          </a:bodyPr>
          <a:lstStyle/>
          <a:p>
            <a:r>
              <a:rPr lang="hr-HR" sz="2400" dirty="0" smtClean="0"/>
              <a:t>                                   Pottery after baking in our kiln</a:t>
            </a:r>
            <a:endParaRPr lang="hr-HR" sz="2400" dirty="0"/>
          </a:p>
        </p:txBody>
      </p:sp>
      <p:pic>
        <p:nvPicPr>
          <p:cNvPr id="12291" name="Picture 3" descr="C:\Documents and Settings\Marin\My Documents\Zadruga PERUNIKA\PC200015.JPG"/>
          <p:cNvPicPr>
            <a:picLocks noChangeAspect="1" noChangeArrowheads="1"/>
          </p:cNvPicPr>
          <p:nvPr/>
        </p:nvPicPr>
        <p:blipFill>
          <a:blip r:embed="rId2" cstate="print"/>
          <a:srcRect/>
          <a:stretch>
            <a:fillRect/>
          </a:stretch>
        </p:blipFill>
        <p:spPr bwMode="auto">
          <a:xfrm>
            <a:off x="635635" y="692696"/>
            <a:ext cx="7680781" cy="576275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8208912" cy="461665"/>
          </a:xfrm>
          <a:prstGeom prst="rect">
            <a:avLst/>
          </a:prstGeom>
          <a:noFill/>
        </p:spPr>
        <p:txBody>
          <a:bodyPr wrap="square" rtlCol="0">
            <a:spAutoFit/>
          </a:bodyPr>
          <a:lstStyle/>
          <a:p>
            <a:r>
              <a:rPr lang="hr-HR" sz="2400" dirty="0" smtClean="0"/>
              <a:t>Products are sold at school, at Health Fair and in the city centre</a:t>
            </a:r>
            <a:r>
              <a:rPr lang="hr-HR" dirty="0" smtClean="0"/>
              <a:t>.</a:t>
            </a:r>
            <a:endParaRPr lang="hr-HR" dirty="0"/>
          </a:p>
        </p:txBody>
      </p:sp>
      <p:pic>
        <p:nvPicPr>
          <p:cNvPr id="2050" name="Picture 2" descr="C:\Documents and Settings\Marin\My Documents\Zadruga PERUNIKA\P4170004.JPG"/>
          <p:cNvPicPr>
            <a:picLocks noChangeAspect="1" noChangeArrowheads="1"/>
          </p:cNvPicPr>
          <p:nvPr/>
        </p:nvPicPr>
        <p:blipFill>
          <a:blip r:embed="rId2" cstate="print"/>
          <a:srcRect/>
          <a:stretch>
            <a:fillRect/>
          </a:stretch>
        </p:blipFill>
        <p:spPr bwMode="auto">
          <a:xfrm>
            <a:off x="395536" y="836712"/>
            <a:ext cx="4968552" cy="3661323"/>
          </a:xfrm>
          <a:prstGeom prst="rect">
            <a:avLst/>
          </a:prstGeom>
          <a:noFill/>
        </p:spPr>
      </p:pic>
      <p:pic>
        <p:nvPicPr>
          <p:cNvPr id="2051" name="Picture 3" descr="C:\Documents and Settings\Marin\My Documents\Zadruga PERUNIKA\P4180014.JPG"/>
          <p:cNvPicPr>
            <a:picLocks noChangeAspect="1" noChangeArrowheads="1"/>
          </p:cNvPicPr>
          <p:nvPr/>
        </p:nvPicPr>
        <p:blipFill>
          <a:blip r:embed="rId3" cstate="print"/>
          <a:srcRect/>
          <a:stretch>
            <a:fillRect/>
          </a:stretch>
        </p:blipFill>
        <p:spPr bwMode="auto">
          <a:xfrm>
            <a:off x="4139952" y="3140968"/>
            <a:ext cx="4610075" cy="3458858"/>
          </a:xfrm>
          <a:prstGeom prst="rect">
            <a:avLst/>
          </a:prstGeom>
          <a:noFill/>
        </p:spPr>
      </p:pic>
      <p:pic>
        <p:nvPicPr>
          <p:cNvPr id="2052" name="Picture 4" descr="C:\Documents and Settings\Marin\My Documents\Zadruga PERUNIKA\P4150045.JPG"/>
          <p:cNvPicPr>
            <a:picLocks noChangeAspect="1" noChangeArrowheads="1"/>
          </p:cNvPicPr>
          <p:nvPr/>
        </p:nvPicPr>
        <p:blipFill>
          <a:blip r:embed="rId4" cstate="print"/>
          <a:srcRect/>
          <a:stretch>
            <a:fillRect/>
          </a:stretch>
        </p:blipFill>
        <p:spPr bwMode="auto">
          <a:xfrm>
            <a:off x="5724128" y="980728"/>
            <a:ext cx="2595793" cy="1946845"/>
          </a:xfrm>
          <a:prstGeom prst="rect">
            <a:avLst/>
          </a:prstGeom>
          <a:noFill/>
        </p:spPr>
      </p:pic>
      <p:pic>
        <p:nvPicPr>
          <p:cNvPr id="2053" name="Picture 5"/>
          <p:cNvPicPr>
            <a:picLocks noChangeAspect="1" noChangeArrowheads="1"/>
          </p:cNvPicPr>
          <p:nvPr/>
        </p:nvPicPr>
        <p:blipFill>
          <a:blip r:embed="rId5" cstate="print"/>
          <a:srcRect/>
          <a:stretch>
            <a:fillRect/>
          </a:stretch>
        </p:blipFill>
        <p:spPr bwMode="auto">
          <a:xfrm>
            <a:off x="899592" y="4581128"/>
            <a:ext cx="2627337" cy="1951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rin\My Documents\Zadruga PERUNIKA\PC210067.JPG"/>
          <p:cNvPicPr>
            <a:picLocks noChangeAspect="1" noChangeArrowheads="1"/>
          </p:cNvPicPr>
          <p:nvPr/>
        </p:nvPicPr>
        <p:blipFill>
          <a:blip r:embed="rId2" cstate="print"/>
          <a:srcRect/>
          <a:stretch>
            <a:fillRect/>
          </a:stretch>
        </p:blipFill>
        <p:spPr bwMode="auto">
          <a:xfrm>
            <a:off x="395536" y="260648"/>
            <a:ext cx="4032448" cy="3024336"/>
          </a:xfrm>
          <a:prstGeom prst="rect">
            <a:avLst/>
          </a:prstGeom>
          <a:noFill/>
        </p:spPr>
      </p:pic>
      <p:pic>
        <p:nvPicPr>
          <p:cNvPr id="3075" name="Picture 3" descr="C:\Documents and Settings\Marin\My Documents\Zadruga PERUNIKA\PC200020.JPG"/>
          <p:cNvPicPr>
            <a:picLocks noChangeAspect="1" noChangeArrowheads="1"/>
          </p:cNvPicPr>
          <p:nvPr/>
        </p:nvPicPr>
        <p:blipFill>
          <a:blip r:embed="rId3" cstate="print"/>
          <a:srcRect/>
          <a:stretch>
            <a:fillRect/>
          </a:stretch>
        </p:blipFill>
        <p:spPr bwMode="auto">
          <a:xfrm>
            <a:off x="4572000" y="260648"/>
            <a:ext cx="4030930" cy="3024336"/>
          </a:xfrm>
          <a:prstGeom prst="rect">
            <a:avLst/>
          </a:prstGeom>
          <a:noFill/>
        </p:spPr>
      </p:pic>
      <p:pic>
        <p:nvPicPr>
          <p:cNvPr id="3076" name="Picture 4" descr="C:\Documents and Settings\Marin\My Documents\Zadruga PERUNIKA\WP_20150327_003.jpg"/>
          <p:cNvPicPr>
            <a:picLocks noChangeAspect="1" noChangeArrowheads="1"/>
          </p:cNvPicPr>
          <p:nvPr/>
        </p:nvPicPr>
        <p:blipFill>
          <a:blip r:embed="rId4" cstate="print"/>
          <a:srcRect/>
          <a:stretch>
            <a:fillRect/>
          </a:stretch>
        </p:blipFill>
        <p:spPr bwMode="auto">
          <a:xfrm>
            <a:off x="1619672" y="3356992"/>
            <a:ext cx="5901883" cy="331236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32656"/>
            <a:ext cx="8136904" cy="1938992"/>
          </a:xfrm>
          <a:prstGeom prst="rect">
            <a:avLst/>
          </a:prstGeom>
          <a:noFill/>
        </p:spPr>
        <p:txBody>
          <a:bodyPr wrap="square" rtlCol="0">
            <a:spAutoFit/>
          </a:bodyPr>
          <a:lstStyle/>
          <a:p>
            <a:r>
              <a:rPr lang="hr-HR" sz="2400" dirty="0" smtClean="0"/>
              <a:t>Members of the school cooperative are also active in our local community, so they decorated Christmas trees in our neighbourhood and in the city centre.</a:t>
            </a:r>
            <a:br>
              <a:rPr lang="hr-HR" sz="2400" dirty="0" smtClean="0"/>
            </a:br>
            <a:r>
              <a:rPr lang="hr-HR" sz="2400" dirty="0" smtClean="0"/>
              <a:t>                                                               </a:t>
            </a:r>
            <a:br>
              <a:rPr lang="hr-HR" sz="2400" dirty="0" smtClean="0"/>
            </a:br>
            <a:r>
              <a:rPr lang="hr-HR" sz="2400" dirty="0" smtClean="0"/>
              <a:t>                                                              </a:t>
            </a:r>
            <a:endParaRPr lang="hr-HR" sz="2400" dirty="0"/>
          </a:p>
        </p:txBody>
      </p:sp>
      <p:pic>
        <p:nvPicPr>
          <p:cNvPr id="4098" name="Picture 2" descr="C:\Documents and Settings\Marin\My Documents\Kićenje bora\bor 5.jpg"/>
          <p:cNvPicPr>
            <a:picLocks noChangeAspect="1" noChangeArrowheads="1"/>
          </p:cNvPicPr>
          <p:nvPr/>
        </p:nvPicPr>
        <p:blipFill>
          <a:blip r:embed="rId2" cstate="print"/>
          <a:srcRect/>
          <a:stretch>
            <a:fillRect/>
          </a:stretch>
        </p:blipFill>
        <p:spPr bwMode="auto">
          <a:xfrm>
            <a:off x="395536" y="1916832"/>
            <a:ext cx="4320480" cy="4320480"/>
          </a:xfrm>
          <a:prstGeom prst="rect">
            <a:avLst/>
          </a:prstGeom>
          <a:noFill/>
        </p:spPr>
      </p:pic>
      <p:pic>
        <p:nvPicPr>
          <p:cNvPr id="4100" name="Picture 4" descr="C:\Documents and Settings\Marin\My Documents\Kićenje bora\bor 4.jpg"/>
          <p:cNvPicPr>
            <a:picLocks noChangeAspect="1" noChangeArrowheads="1"/>
          </p:cNvPicPr>
          <p:nvPr/>
        </p:nvPicPr>
        <p:blipFill>
          <a:blip r:embed="rId3" cstate="print"/>
          <a:srcRect/>
          <a:stretch>
            <a:fillRect/>
          </a:stretch>
        </p:blipFill>
        <p:spPr bwMode="auto">
          <a:xfrm>
            <a:off x="4860032" y="1484784"/>
            <a:ext cx="3834426" cy="511256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692696"/>
            <a:ext cx="8136904" cy="2308324"/>
          </a:xfrm>
          <a:prstGeom prst="rect">
            <a:avLst/>
          </a:prstGeom>
          <a:noFill/>
        </p:spPr>
        <p:txBody>
          <a:bodyPr wrap="square" rtlCol="0">
            <a:spAutoFit/>
          </a:bodyPr>
          <a:lstStyle/>
          <a:p>
            <a:r>
              <a:rPr lang="hr-HR" sz="2400" dirty="0" smtClean="0"/>
              <a:t>         We chose the name</a:t>
            </a:r>
            <a:r>
              <a:rPr lang="hr-HR" sz="2400" b="1" dirty="0" smtClean="0"/>
              <a:t> Perunika </a:t>
            </a:r>
            <a:r>
              <a:rPr lang="hr-HR" sz="2400" dirty="0" smtClean="0"/>
              <a:t>for our school cooperative, which was established by the School Board on the 7th of April 2014. The cooperative is run by 3 teachers, a representative of Parents’ Board and a representative of local community. The number of students varies because students can plan  and join the activities which they like. </a:t>
            </a:r>
            <a:endParaRPr lang="hr-HR" sz="2400" dirty="0"/>
          </a:p>
        </p:txBody>
      </p:sp>
      <p:sp>
        <p:nvSpPr>
          <p:cNvPr id="5" name="TextBox 4"/>
          <p:cNvSpPr txBox="1"/>
          <p:nvPr/>
        </p:nvSpPr>
        <p:spPr>
          <a:xfrm>
            <a:off x="4067944" y="3429000"/>
            <a:ext cx="4392488" cy="1569660"/>
          </a:xfrm>
          <a:prstGeom prst="rect">
            <a:avLst/>
          </a:prstGeom>
          <a:noFill/>
        </p:spPr>
        <p:txBody>
          <a:bodyPr wrap="square" rtlCol="0">
            <a:spAutoFit/>
          </a:bodyPr>
          <a:lstStyle/>
          <a:p>
            <a:r>
              <a:rPr lang="hr-HR" sz="2400" dirty="0" smtClean="0"/>
              <a:t>The cooperative is a member of </a:t>
            </a:r>
            <a:r>
              <a:rPr lang="hr-HR" sz="2400" b="1" dirty="0" smtClean="0"/>
              <a:t>Croatian Association of School Cooperatives, </a:t>
            </a:r>
            <a:r>
              <a:rPr lang="hr-HR" sz="2400" dirty="0" smtClean="0"/>
              <a:t>which has about 500 members.</a:t>
            </a:r>
            <a:endParaRPr lang="hr-HR" sz="2400" dirty="0"/>
          </a:p>
        </p:txBody>
      </p:sp>
      <p:pic>
        <p:nvPicPr>
          <p:cNvPr id="2051" name="Picture 3" descr="C:\Documents and Settings\Marin\My Documents\preuzmi.jpg"/>
          <p:cNvPicPr>
            <a:picLocks noChangeAspect="1" noChangeArrowheads="1"/>
          </p:cNvPicPr>
          <p:nvPr/>
        </p:nvPicPr>
        <p:blipFill>
          <a:blip r:embed="rId2" cstate="print"/>
          <a:srcRect/>
          <a:stretch>
            <a:fillRect/>
          </a:stretch>
        </p:blipFill>
        <p:spPr bwMode="auto">
          <a:xfrm>
            <a:off x="971600" y="3284984"/>
            <a:ext cx="3024336" cy="297104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052736"/>
            <a:ext cx="7272808" cy="3508653"/>
          </a:xfrm>
          <a:prstGeom prst="rect">
            <a:avLst/>
          </a:prstGeom>
          <a:noFill/>
        </p:spPr>
        <p:txBody>
          <a:bodyPr wrap="square" rtlCol="0">
            <a:spAutoFit/>
          </a:bodyPr>
          <a:lstStyle/>
          <a:p>
            <a:r>
              <a:rPr lang="hr-HR" sz="2400" dirty="0" smtClean="0"/>
              <a:t>Taking part in activities of our school cooperative helps pupils to develop their skills: </a:t>
            </a:r>
            <a:br>
              <a:rPr lang="hr-HR" sz="2400" dirty="0" smtClean="0"/>
            </a:br>
            <a:r>
              <a:rPr lang="hr-HR" sz="1200" dirty="0" smtClean="0"/>
              <a:t/>
            </a:r>
            <a:br>
              <a:rPr lang="hr-HR" sz="1200" dirty="0" smtClean="0"/>
            </a:br>
            <a:r>
              <a:rPr lang="hr-HR" sz="2400" dirty="0" smtClean="0"/>
              <a:t>communication skills</a:t>
            </a:r>
            <a:br>
              <a:rPr lang="hr-HR" sz="2400" dirty="0" smtClean="0"/>
            </a:br>
            <a:r>
              <a:rPr lang="hr-HR" sz="2400" dirty="0" smtClean="0"/>
              <a:t>teamwork skills</a:t>
            </a:r>
          </a:p>
          <a:p>
            <a:r>
              <a:rPr lang="hr-HR" sz="2400" dirty="0" smtClean="0"/>
              <a:t>creativity</a:t>
            </a:r>
          </a:p>
          <a:p>
            <a:r>
              <a:rPr lang="hr-HR" sz="2400" dirty="0" smtClean="0"/>
              <a:t>responsibility</a:t>
            </a:r>
          </a:p>
          <a:p>
            <a:r>
              <a:rPr lang="hr-HR" sz="2400" dirty="0" smtClean="0"/>
              <a:t>time management skills</a:t>
            </a:r>
          </a:p>
          <a:p>
            <a:r>
              <a:rPr lang="hr-HR" sz="2400" dirty="0" smtClean="0"/>
              <a:t>conflict resolution skills</a:t>
            </a:r>
          </a:p>
          <a:p>
            <a:endParaRPr lang="hr-H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n\My Documents\Logo zadruge.JPG"/>
          <p:cNvPicPr>
            <a:picLocks noChangeAspect="1" noChangeArrowheads="1"/>
          </p:cNvPicPr>
          <p:nvPr/>
        </p:nvPicPr>
        <p:blipFill>
          <a:blip r:embed="rId2" cstate="print"/>
          <a:srcRect/>
          <a:stretch>
            <a:fillRect/>
          </a:stretch>
        </p:blipFill>
        <p:spPr bwMode="auto">
          <a:xfrm>
            <a:off x="539552" y="908720"/>
            <a:ext cx="4191091" cy="5400600"/>
          </a:xfrm>
          <a:prstGeom prst="rect">
            <a:avLst/>
          </a:prstGeom>
          <a:noFill/>
        </p:spPr>
      </p:pic>
      <p:sp>
        <p:nvSpPr>
          <p:cNvPr id="3" name="TextBox 2"/>
          <p:cNvSpPr txBox="1"/>
          <p:nvPr/>
        </p:nvSpPr>
        <p:spPr>
          <a:xfrm>
            <a:off x="1115616" y="404664"/>
            <a:ext cx="3456384" cy="523220"/>
          </a:xfrm>
          <a:prstGeom prst="rect">
            <a:avLst/>
          </a:prstGeom>
          <a:noFill/>
        </p:spPr>
        <p:txBody>
          <a:bodyPr wrap="square" rtlCol="0">
            <a:spAutoFit/>
          </a:bodyPr>
          <a:lstStyle/>
          <a:p>
            <a:r>
              <a:rPr lang="hr-HR" sz="2800" dirty="0" smtClean="0"/>
              <a:t>       Our logo</a:t>
            </a:r>
            <a:endParaRPr lang="hr-HR" sz="2800" dirty="0"/>
          </a:p>
        </p:txBody>
      </p:sp>
      <p:pic>
        <p:nvPicPr>
          <p:cNvPr id="1027" name="Picture 3" descr="C:\Documents and Settings\Marin\My Documents\P1190026.JPG"/>
          <p:cNvPicPr>
            <a:picLocks noChangeAspect="1" noChangeArrowheads="1"/>
          </p:cNvPicPr>
          <p:nvPr/>
        </p:nvPicPr>
        <p:blipFill>
          <a:blip r:embed="rId3" cstate="print"/>
          <a:srcRect/>
          <a:stretch>
            <a:fillRect/>
          </a:stretch>
        </p:blipFill>
        <p:spPr bwMode="auto">
          <a:xfrm>
            <a:off x="5277800" y="1628800"/>
            <a:ext cx="3110624" cy="2376264"/>
          </a:xfrm>
          <a:prstGeom prst="rect">
            <a:avLst/>
          </a:prstGeom>
          <a:noFill/>
        </p:spPr>
      </p:pic>
      <p:pic>
        <p:nvPicPr>
          <p:cNvPr id="1028" name="Picture 4" descr="C:\Documents and Settings\Marin\My Documents\P1190023.JPG"/>
          <p:cNvPicPr>
            <a:picLocks noChangeAspect="1" noChangeArrowheads="1"/>
          </p:cNvPicPr>
          <p:nvPr/>
        </p:nvPicPr>
        <p:blipFill>
          <a:blip r:embed="rId4" cstate="print"/>
          <a:srcRect/>
          <a:stretch>
            <a:fillRect/>
          </a:stretch>
        </p:blipFill>
        <p:spPr bwMode="auto">
          <a:xfrm>
            <a:off x="5292080" y="4149080"/>
            <a:ext cx="3096344" cy="2161397"/>
          </a:xfrm>
          <a:prstGeom prst="rect">
            <a:avLst/>
          </a:prstGeom>
          <a:noFill/>
        </p:spPr>
      </p:pic>
      <p:sp>
        <p:nvSpPr>
          <p:cNvPr id="6" name="TextBox 5"/>
          <p:cNvSpPr txBox="1"/>
          <p:nvPr/>
        </p:nvSpPr>
        <p:spPr>
          <a:xfrm>
            <a:off x="5292080" y="692696"/>
            <a:ext cx="3384376" cy="830997"/>
          </a:xfrm>
          <a:prstGeom prst="rect">
            <a:avLst/>
          </a:prstGeom>
          <a:noFill/>
        </p:spPr>
        <p:txBody>
          <a:bodyPr wrap="square" rtlCol="0">
            <a:spAutoFit/>
          </a:bodyPr>
          <a:lstStyle/>
          <a:p>
            <a:r>
              <a:rPr lang="hr-HR" sz="2400" dirty="0" smtClean="0"/>
              <a:t>Some works from the logo competition</a:t>
            </a:r>
            <a:endParaRPr lang="hr-HR"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n\My Documents\P1190024.JPG"/>
          <p:cNvPicPr>
            <a:picLocks noChangeAspect="1" noChangeArrowheads="1"/>
          </p:cNvPicPr>
          <p:nvPr/>
        </p:nvPicPr>
        <p:blipFill>
          <a:blip r:embed="rId2" cstate="print"/>
          <a:srcRect/>
          <a:stretch>
            <a:fillRect/>
          </a:stretch>
        </p:blipFill>
        <p:spPr bwMode="auto">
          <a:xfrm>
            <a:off x="395536" y="260647"/>
            <a:ext cx="2592288" cy="3386411"/>
          </a:xfrm>
          <a:prstGeom prst="rect">
            <a:avLst/>
          </a:prstGeom>
          <a:noFill/>
        </p:spPr>
      </p:pic>
      <p:pic>
        <p:nvPicPr>
          <p:cNvPr id="2051" name="Picture 3" descr="C:\Documents and Settings\Marin\My Documents\P1190022.JPG"/>
          <p:cNvPicPr>
            <a:picLocks noChangeAspect="1" noChangeArrowheads="1"/>
          </p:cNvPicPr>
          <p:nvPr/>
        </p:nvPicPr>
        <p:blipFill>
          <a:blip r:embed="rId3" cstate="print"/>
          <a:srcRect/>
          <a:stretch>
            <a:fillRect/>
          </a:stretch>
        </p:blipFill>
        <p:spPr bwMode="auto">
          <a:xfrm>
            <a:off x="6228184" y="260648"/>
            <a:ext cx="2542189" cy="3387600"/>
          </a:xfrm>
          <a:prstGeom prst="rect">
            <a:avLst/>
          </a:prstGeom>
          <a:noFill/>
        </p:spPr>
      </p:pic>
      <p:pic>
        <p:nvPicPr>
          <p:cNvPr id="2052" name="Picture 4" descr="C:\Documents and Settings\Marin\My Documents\P1190025.JPG"/>
          <p:cNvPicPr>
            <a:picLocks noChangeAspect="1" noChangeArrowheads="1"/>
          </p:cNvPicPr>
          <p:nvPr/>
        </p:nvPicPr>
        <p:blipFill>
          <a:blip r:embed="rId4" cstate="print"/>
          <a:srcRect/>
          <a:stretch>
            <a:fillRect/>
          </a:stretch>
        </p:blipFill>
        <p:spPr bwMode="auto">
          <a:xfrm>
            <a:off x="3275856" y="260648"/>
            <a:ext cx="2651165" cy="3387600"/>
          </a:xfrm>
          <a:prstGeom prst="rect">
            <a:avLst/>
          </a:prstGeom>
          <a:noFill/>
        </p:spPr>
      </p:pic>
      <p:pic>
        <p:nvPicPr>
          <p:cNvPr id="2053" name="Picture 5" descr="C:\Documents and Settings\Marin\My Documents\P1190018.JPG"/>
          <p:cNvPicPr>
            <a:picLocks noChangeAspect="1" noChangeArrowheads="1"/>
          </p:cNvPicPr>
          <p:nvPr/>
        </p:nvPicPr>
        <p:blipFill>
          <a:blip r:embed="rId5" cstate="print"/>
          <a:srcRect/>
          <a:stretch>
            <a:fillRect/>
          </a:stretch>
        </p:blipFill>
        <p:spPr bwMode="auto">
          <a:xfrm>
            <a:off x="755576" y="3861048"/>
            <a:ext cx="3528392" cy="2726733"/>
          </a:xfrm>
          <a:prstGeom prst="rect">
            <a:avLst/>
          </a:prstGeom>
          <a:noFill/>
        </p:spPr>
      </p:pic>
      <p:pic>
        <p:nvPicPr>
          <p:cNvPr id="2054" name="Picture 6" descr="C:\Documents and Settings\Marin\My Documents\P1190021.JPG"/>
          <p:cNvPicPr>
            <a:picLocks noChangeAspect="1" noChangeArrowheads="1"/>
          </p:cNvPicPr>
          <p:nvPr/>
        </p:nvPicPr>
        <p:blipFill>
          <a:blip r:embed="rId6" cstate="print"/>
          <a:srcRect/>
          <a:stretch>
            <a:fillRect/>
          </a:stretch>
        </p:blipFill>
        <p:spPr bwMode="auto">
          <a:xfrm>
            <a:off x="4860032" y="3861048"/>
            <a:ext cx="3482791" cy="271279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n\My Documents\Zadruga PERUNIKA\P5130026.JPG"/>
          <p:cNvPicPr>
            <a:picLocks noChangeAspect="1" noChangeArrowheads="1"/>
          </p:cNvPicPr>
          <p:nvPr/>
        </p:nvPicPr>
        <p:blipFill>
          <a:blip r:embed="rId2" cstate="print"/>
          <a:srcRect/>
          <a:stretch>
            <a:fillRect/>
          </a:stretch>
        </p:blipFill>
        <p:spPr bwMode="auto">
          <a:xfrm>
            <a:off x="251520" y="188640"/>
            <a:ext cx="4605723" cy="3456384"/>
          </a:xfrm>
          <a:prstGeom prst="rect">
            <a:avLst/>
          </a:prstGeom>
          <a:noFill/>
        </p:spPr>
      </p:pic>
      <p:pic>
        <p:nvPicPr>
          <p:cNvPr id="1027" name="Picture 3" descr="C:\Documents and Settings\Marin\My Documents\Zadruga PERUNIKA\Najljepsi skolski vrtovi   0529.JPG"/>
          <p:cNvPicPr>
            <a:picLocks noChangeAspect="1" noChangeArrowheads="1"/>
          </p:cNvPicPr>
          <p:nvPr/>
        </p:nvPicPr>
        <p:blipFill>
          <a:blip r:embed="rId3" cstate="print"/>
          <a:srcRect/>
          <a:stretch>
            <a:fillRect/>
          </a:stretch>
        </p:blipFill>
        <p:spPr bwMode="auto">
          <a:xfrm>
            <a:off x="4067944" y="3429000"/>
            <a:ext cx="4860925" cy="3240087"/>
          </a:xfrm>
          <a:prstGeom prst="rect">
            <a:avLst/>
          </a:prstGeom>
          <a:noFill/>
        </p:spPr>
      </p:pic>
      <p:pic>
        <p:nvPicPr>
          <p:cNvPr id="1028" name="Picture 4" descr="C:\Documents and Settings\Marin\My Documents\Zadruga PERUNIKA\P5310013.JPG"/>
          <p:cNvPicPr>
            <a:picLocks noChangeAspect="1" noChangeArrowheads="1"/>
          </p:cNvPicPr>
          <p:nvPr/>
        </p:nvPicPr>
        <p:blipFill>
          <a:blip r:embed="rId4" cstate="print"/>
          <a:srcRect/>
          <a:stretch>
            <a:fillRect/>
          </a:stretch>
        </p:blipFill>
        <p:spPr bwMode="auto">
          <a:xfrm>
            <a:off x="251520" y="3861048"/>
            <a:ext cx="3744555" cy="2807739"/>
          </a:xfrm>
          <a:prstGeom prst="rect">
            <a:avLst/>
          </a:prstGeom>
          <a:noFill/>
        </p:spPr>
      </p:pic>
      <p:sp>
        <p:nvSpPr>
          <p:cNvPr id="6" name="TextBox 5"/>
          <p:cNvSpPr txBox="1"/>
          <p:nvPr/>
        </p:nvSpPr>
        <p:spPr>
          <a:xfrm>
            <a:off x="5292080" y="548680"/>
            <a:ext cx="3456384" cy="1938992"/>
          </a:xfrm>
          <a:prstGeom prst="rect">
            <a:avLst/>
          </a:prstGeom>
          <a:noFill/>
        </p:spPr>
        <p:txBody>
          <a:bodyPr wrap="square" rtlCol="0">
            <a:spAutoFit/>
          </a:bodyPr>
          <a:lstStyle/>
          <a:p>
            <a:r>
              <a:rPr lang="hr-HR" sz="2400" dirty="0" smtClean="0"/>
              <a:t>       Our garden is one of the most beautiful school gardens in Croatia thanks to hard work of all  students and teachers.</a:t>
            </a:r>
            <a:endParaRPr lang="hr-HR"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136904" cy="461665"/>
          </a:xfrm>
          <a:prstGeom prst="rect">
            <a:avLst/>
          </a:prstGeom>
          <a:noFill/>
        </p:spPr>
        <p:txBody>
          <a:bodyPr wrap="square" rtlCol="0">
            <a:spAutoFit/>
          </a:bodyPr>
          <a:lstStyle/>
          <a:p>
            <a:r>
              <a:rPr lang="hr-HR" sz="2400" dirty="0" smtClean="0"/>
              <a:t>                         We decided to grow vegetables. </a:t>
            </a:r>
          </a:p>
        </p:txBody>
      </p:sp>
      <p:pic>
        <p:nvPicPr>
          <p:cNvPr id="2050" name="Picture 2" descr="C:\Documents and Settings\Marin\My Documents\Zadruga PERUNIKA\P4170072.JPG"/>
          <p:cNvPicPr>
            <a:picLocks noChangeAspect="1" noChangeArrowheads="1"/>
          </p:cNvPicPr>
          <p:nvPr/>
        </p:nvPicPr>
        <p:blipFill>
          <a:blip r:embed="rId2" cstate="print"/>
          <a:srcRect/>
          <a:stretch>
            <a:fillRect/>
          </a:stretch>
        </p:blipFill>
        <p:spPr bwMode="auto">
          <a:xfrm>
            <a:off x="323528" y="836712"/>
            <a:ext cx="3905659" cy="2930400"/>
          </a:xfrm>
          <a:prstGeom prst="rect">
            <a:avLst/>
          </a:prstGeom>
          <a:noFill/>
        </p:spPr>
      </p:pic>
      <p:pic>
        <p:nvPicPr>
          <p:cNvPr id="2052" name="Picture 4" descr="C:\Documents and Settings\Marin\My Documents\Zadruga PERUNIKA\P5040007.JPG"/>
          <p:cNvPicPr>
            <a:picLocks noChangeAspect="1" noChangeArrowheads="1"/>
          </p:cNvPicPr>
          <p:nvPr/>
        </p:nvPicPr>
        <p:blipFill>
          <a:blip r:embed="rId3" cstate="print"/>
          <a:srcRect/>
          <a:stretch>
            <a:fillRect/>
          </a:stretch>
        </p:blipFill>
        <p:spPr bwMode="auto">
          <a:xfrm>
            <a:off x="539552" y="3861048"/>
            <a:ext cx="3696434" cy="2771658"/>
          </a:xfrm>
          <a:prstGeom prst="rect">
            <a:avLst/>
          </a:prstGeom>
          <a:noFill/>
        </p:spPr>
      </p:pic>
      <p:pic>
        <p:nvPicPr>
          <p:cNvPr id="2053" name="Picture 5" descr="C:\Documents and Settings\Marin\My Documents\POVRTNJAK\P8120029.JPG"/>
          <p:cNvPicPr>
            <a:picLocks noChangeAspect="1" noChangeArrowheads="1"/>
          </p:cNvPicPr>
          <p:nvPr/>
        </p:nvPicPr>
        <p:blipFill>
          <a:blip r:embed="rId4" cstate="print"/>
          <a:srcRect/>
          <a:stretch>
            <a:fillRect/>
          </a:stretch>
        </p:blipFill>
        <p:spPr bwMode="auto">
          <a:xfrm>
            <a:off x="4738161" y="3861048"/>
            <a:ext cx="3722271" cy="2736304"/>
          </a:xfrm>
          <a:prstGeom prst="rect">
            <a:avLst/>
          </a:prstGeom>
          <a:noFill/>
        </p:spPr>
      </p:pic>
      <p:pic>
        <p:nvPicPr>
          <p:cNvPr id="7" name="Picture 2" descr="C:\Documents and Settings\Marin\My Documents\Zadruga PERUNIKA\IMAG0120.jpg"/>
          <p:cNvPicPr>
            <a:picLocks noChangeAspect="1" noChangeArrowheads="1"/>
          </p:cNvPicPr>
          <p:nvPr/>
        </p:nvPicPr>
        <p:blipFill>
          <a:blip r:embed="rId5" cstate="print"/>
          <a:srcRect/>
          <a:stretch>
            <a:fillRect/>
          </a:stretch>
        </p:blipFill>
        <p:spPr bwMode="auto">
          <a:xfrm>
            <a:off x="3851920" y="850290"/>
            <a:ext cx="4896544" cy="292992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88640"/>
            <a:ext cx="8208912" cy="830997"/>
          </a:xfrm>
          <a:prstGeom prst="rect">
            <a:avLst/>
          </a:prstGeom>
          <a:noFill/>
        </p:spPr>
        <p:txBody>
          <a:bodyPr wrap="square" rtlCol="0">
            <a:spAutoFit/>
          </a:bodyPr>
          <a:lstStyle/>
          <a:p>
            <a:r>
              <a:rPr lang="hr-HR" sz="2400" dirty="0" smtClean="0"/>
              <a:t>We do not have a greenhouse, so we grow flower and vegetable seedlings in the corridor of our gym.</a:t>
            </a:r>
            <a:endParaRPr lang="hr-HR" sz="2400" dirty="0"/>
          </a:p>
        </p:txBody>
      </p:sp>
      <p:pic>
        <p:nvPicPr>
          <p:cNvPr id="3075" name="Picture 3" descr="C:\Documents and Settings\Marin\My Documents\Zadruga PERUNIKA\Copy of DSCN0770.JPG"/>
          <p:cNvPicPr>
            <a:picLocks noChangeAspect="1" noChangeArrowheads="1"/>
          </p:cNvPicPr>
          <p:nvPr/>
        </p:nvPicPr>
        <p:blipFill>
          <a:blip r:embed="rId2" cstate="print"/>
          <a:srcRect/>
          <a:stretch>
            <a:fillRect/>
          </a:stretch>
        </p:blipFill>
        <p:spPr bwMode="auto">
          <a:xfrm>
            <a:off x="683568" y="1052736"/>
            <a:ext cx="3528392" cy="5633690"/>
          </a:xfrm>
          <a:prstGeom prst="rect">
            <a:avLst/>
          </a:prstGeom>
          <a:noFill/>
        </p:spPr>
      </p:pic>
      <p:pic>
        <p:nvPicPr>
          <p:cNvPr id="3076" name="Picture 4" descr="C:\Documents and Settings\Marin\My Documents\Zadruga PERUNIKA\staklenik1.JPG"/>
          <p:cNvPicPr>
            <a:picLocks noChangeAspect="1" noChangeArrowheads="1"/>
          </p:cNvPicPr>
          <p:nvPr/>
        </p:nvPicPr>
        <p:blipFill>
          <a:blip r:embed="rId3" cstate="print"/>
          <a:srcRect/>
          <a:stretch>
            <a:fillRect/>
          </a:stretch>
        </p:blipFill>
        <p:spPr bwMode="auto">
          <a:xfrm>
            <a:off x="4427984" y="3699236"/>
            <a:ext cx="3960440" cy="2968720"/>
          </a:xfrm>
          <a:prstGeom prst="rect">
            <a:avLst/>
          </a:prstGeom>
          <a:noFill/>
        </p:spPr>
      </p:pic>
      <p:pic>
        <p:nvPicPr>
          <p:cNvPr id="3077" name="Picture 5" descr="C:\Documents and Settings\Marin\My Documents\Zadruga PERUNIKA\P3110008.JPG"/>
          <p:cNvPicPr>
            <a:picLocks noChangeAspect="1" noChangeArrowheads="1"/>
          </p:cNvPicPr>
          <p:nvPr/>
        </p:nvPicPr>
        <p:blipFill>
          <a:blip r:embed="rId4" cstate="print"/>
          <a:srcRect/>
          <a:stretch>
            <a:fillRect/>
          </a:stretch>
        </p:blipFill>
        <p:spPr bwMode="auto">
          <a:xfrm>
            <a:off x="4427984" y="1052736"/>
            <a:ext cx="3960440" cy="297144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363</Words>
  <Application>Microsoft Office PowerPoint</Application>
  <PresentationFormat>On-screen Show (4:3)</PresentationFormat>
  <Paragraphs>30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Marin Marsic</dc:creator>
  <cp:lastModifiedBy>Marin Marsic</cp:lastModifiedBy>
  <cp:revision>23</cp:revision>
  <dcterms:created xsi:type="dcterms:W3CDTF">2017-01-14T20:14:54Z</dcterms:created>
  <dcterms:modified xsi:type="dcterms:W3CDTF">2021-02-15T15:44:24Z</dcterms:modified>
</cp:coreProperties>
</file>