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5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7" r:id="rId18"/>
  </p:sldIdLst>
  <p:sldSz cx="12192000" cy="6858000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3754826"/>
            <a:ext cx="10515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258988D-6B17-4D4C-8508-AF679094F4E8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710364D-4DA2-4E9F-9E78-90421077BCC7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190879"/>
            <a:ext cx="10515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889123"/>
            <a:ext cx="10515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ECD2D40-BBF0-48DC-9A4A-12B6A09CB682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980CECB-2DC4-4720-9BEF-AC5B5DC16429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ECD2D40-BBF0-48DC-9A4A-12B6A09CB682}" type="datetime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15.2.2021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980CECB-2DC4-4720-9BEF-AC5B5DC16429}" type="slidenum">
              <a:rPr lang="hr-HR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flipV="1">
            <a:off x="240" y="-2880"/>
            <a:ext cx="12191760" cy="68608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"/>
          <p:cNvSpPr/>
          <p:nvPr/>
        </p:nvSpPr>
        <p:spPr>
          <a:xfrm flipV="1">
            <a:off x="191344" y="0"/>
            <a:ext cx="10873208" cy="6858000"/>
          </a:xfrm>
          <a:custGeom>
            <a:avLst/>
            <a:gdLst/>
            <a:ahLst/>
            <a:cxnLst/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TextShape 4"/>
          <p:cNvSpPr txBox="1"/>
          <p:nvPr/>
        </p:nvSpPr>
        <p:spPr>
          <a:xfrm>
            <a:off x="3503712" y="2348880"/>
            <a:ext cx="5256584" cy="1224136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spc="-1" dirty="0">
                <a:solidFill>
                  <a:srgbClr val="FFFFFF"/>
                </a:solidFill>
                <a:latin typeface="Calibri Light"/>
              </a:rPr>
              <a:t>           </a:t>
            </a:r>
            <a:r>
              <a:rPr lang="hr-HR" sz="5400" b="0" strike="noStrike" spc="-1" dirty="0" smtClean="0">
                <a:solidFill>
                  <a:srgbClr val="FFFFFF"/>
                </a:solidFill>
                <a:latin typeface="Calibri Light"/>
              </a:rPr>
              <a:t>      </a:t>
            </a:r>
            <a:r>
              <a:rPr lang="hr-HR" sz="5400" b="0" strike="noStrike" spc="-1" dirty="0" smtClean="0">
                <a:latin typeface="Calibri Light"/>
              </a:rPr>
              <a:t>PODUZETNICI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5"/>
          <p:cNvSpPr txBox="1"/>
          <p:nvPr/>
        </p:nvSpPr>
        <p:spPr>
          <a:xfrm>
            <a:off x="911424" y="620698"/>
            <a:ext cx="4320480" cy="119887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r-HR" sz="1800" b="0" strike="noStrike" spc="-1" dirty="0">
                <a:latin typeface="Arial"/>
              </a:rPr>
              <a:t>Osnovna škola Bartola Kašića</a:t>
            </a: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latin typeface="Arial"/>
              </a:rPr>
              <a:t>Vinkovci</a:t>
            </a:r>
            <a:r>
              <a:rPr dirty="0"/>
              <a:t/>
            </a:r>
            <a:br>
              <a:rPr dirty="0"/>
            </a:br>
            <a:r>
              <a:rPr lang="hr-HR" sz="1800" b="0" strike="noStrike" spc="-1" dirty="0">
                <a:latin typeface="Arial"/>
              </a:rPr>
              <a:t>Erasmus+ 2020-2022</a:t>
            </a:r>
            <a:r>
              <a:rPr dirty="0"/>
              <a:t/>
            </a:r>
            <a:br>
              <a:rPr dirty="0"/>
            </a:br>
            <a:r>
              <a:rPr lang="hr-HR" sz="1800" b="1" strike="noStrike" spc="-1" dirty="0">
                <a:latin typeface="Arial"/>
              </a:rPr>
              <a:t>S.O.F.T. - Start Our Future Today</a:t>
            </a:r>
          </a:p>
        </p:txBody>
      </p:sp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5229200"/>
            <a:ext cx="366560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rin\My Documents\SOF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548680"/>
            <a:ext cx="2398713" cy="150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-3240"/>
            <a:ext cx="1219176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0" y="0"/>
            <a:ext cx="11786400" cy="6857640"/>
          </a:xfrm>
          <a:custGeom>
            <a:avLst/>
            <a:gdLst/>
            <a:ahLst/>
            <a:cxn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3"/>
          <p:cNvSpPr/>
          <p:nvPr/>
        </p:nvSpPr>
        <p:spPr>
          <a:xfrm>
            <a:off x="0" y="0"/>
            <a:ext cx="3580920" cy="6857640"/>
          </a:xfrm>
          <a:custGeom>
            <a:avLst/>
            <a:gdLst/>
            <a:ahLst/>
            <a:cxn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Shape 4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Larry Page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5"/>
          <p:cNvSpPr txBox="1"/>
          <p:nvPr/>
        </p:nvSpPr>
        <p:spPr>
          <a:xfrm>
            <a:off x="83808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Larry Page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rodio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se 26.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ožujka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1973.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u East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Lansingu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On je 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američki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informatičar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poduzetnik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Zajedno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Sergeyom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Brinom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osnivač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kompanije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Google. 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Page je bio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Generalni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direktor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 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Googlea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1997. do 2001.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ponovo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2011. do 2015.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2015. do 2019., bio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menađment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Alphabet Inc.-a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6"/>
          <p:cNvSpPr txBox="1"/>
          <p:nvPr/>
        </p:nvSpPr>
        <p:spPr>
          <a:xfrm>
            <a:off x="625680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Od 2020. njegovo lično bogatstvo se procjenjuje na 78,1 milijardu dolara.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01000" y="1396440"/>
            <a:ext cx="63867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Izum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805680" y="2872080"/>
            <a:ext cx="6382440" cy="318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FFFFFF"/>
                </a:solidFill>
                <a:latin typeface="Calibri"/>
              </a:rPr>
              <a:t>Google</a:t>
            </a: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 je američka multinacionalna korporacija specijalizirana u internetski servisima i proizvodima, koji uključuju internetske reklamne tehnologije, pretragu, internetsko skladištenje i softver, dok se veći dio profita ostvaruje preko AdWordsa.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7525080" y="0"/>
            <a:ext cx="4666680" cy="3612600"/>
          </a:xfrm>
          <a:custGeom>
            <a:avLst/>
            <a:gdLst/>
            <a:ahLst/>
            <a:cxnLst/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5"/>
          <p:cNvPicPr/>
          <p:nvPr/>
        </p:nvPicPr>
        <p:blipFill>
          <a:blip r:embed="rId2" cstate="print"/>
          <a:srcRect r="4422"/>
          <a:stretch/>
        </p:blipFill>
        <p:spPr>
          <a:xfrm>
            <a:off x="7450200" y="288000"/>
            <a:ext cx="4501800" cy="3447720"/>
          </a:xfrm>
          <a:prstGeom prst="rect">
            <a:avLst/>
          </a:prstGeom>
          <a:ln>
            <a:noFill/>
          </a:ln>
        </p:spPr>
      </p:pic>
      <p:sp>
        <p:nvSpPr>
          <p:cNvPr id="189" name="CustomShape 4"/>
          <p:cNvSpPr/>
          <p:nvPr/>
        </p:nvSpPr>
        <p:spPr>
          <a:xfrm>
            <a:off x="8604720" y="3917880"/>
            <a:ext cx="3587040" cy="2939760"/>
          </a:xfrm>
          <a:custGeom>
            <a:avLst/>
            <a:gdLst/>
            <a:ahLst/>
            <a:cxnLst/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0" name="Picture 6"/>
          <p:cNvPicPr/>
          <p:nvPr/>
        </p:nvPicPr>
        <p:blipFill>
          <a:blip r:embed="rId3" cstate="print"/>
          <a:srcRect t="4277" b="25402"/>
          <a:stretch/>
        </p:blipFill>
        <p:spPr>
          <a:xfrm>
            <a:off x="8529120" y="3816000"/>
            <a:ext cx="3422880" cy="277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21274-1C06-47CB-9060-79B34423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Jeff Bezos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5F28F-4F8A-4A92-A1AD-5B6E8843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484784"/>
            <a:ext cx="9720075" cy="9564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-</a:t>
            </a:r>
            <a:r>
              <a:rPr lang="en-US" dirty="0" err="1"/>
              <a:t>Generalni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, </a:t>
            </a:r>
            <a:r>
              <a:rPr lang="en-US" dirty="0" smtClean="0"/>
              <a:t>Amazon.com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235F6A-7857-4915-A8DC-A6387EA3C98C}"/>
              </a:ext>
            </a:extLst>
          </p:cNvPr>
          <p:cNvSpPr/>
          <p:nvPr/>
        </p:nvSpPr>
        <p:spPr>
          <a:xfrm>
            <a:off x="1024134" y="2108200"/>
            <a:ext cx="102937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Jeffrey Preston Bezos </a:t>
            </a:r>
            <a:r>
              <a:rPr lang="en-US" sz="2200" dirty="0" err="1">
                <a:latin typeface="Calibri" pitchFamily="34" charset="0"/>
              </a:rPr>
              <a:t>američki</a:t>
            </a:r>
            <a:r>
              <a:rPr lang="en-US" sz="2200" dirty="0">
                <a:latin typeface="Calibri" pitchFamily="34" charset="0"/>
              </a:rPr>
              <a:t> je </a:t>
            </a:r>
            <a:r>
              <a:rPr lang="en-US" sz="2200" dirty="0" err="1">
                <a:latin typeface="Calibri" pitchFamily="34" charset="0"/>
              </a:rPr>
              <a:t>internetski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poduzetnik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industrijalac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vlasnik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medija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investitor</a:t>
            </a:r>
            <a:r>
              <a:rPr lang="en-US" sz="2200" dirty="0">
                <a:latin typeface="Calibri" pitchFamily="34" charset="0"/>
              </a:rPr>
              <a:t>. </a:t>
            </a:r>
            <a:r>
              <a:rPr lang="en-US" sz="2200" dirty="0" err="1" smtClean="0">
                <a:latin typeface="Calibri" pitchFamily="34" charset="0"/>
              </a:rPr>
              <a:t>osnivač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izvršni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direktor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predsjednik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multinacionalne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tehnološke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tvrtke</a:t>
            </a:r>
            <a:r>
              <a:rPr lang="en-US" sz="2200" dirty="0">
                <a:latin typeface="Calibri" pitchFamily="34" charset="0"/>
              </a:rPr>
              <a:t> Amazon.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AA7B4-9127-4819-B57D-C624C2E6A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073" y="3009709"/>
            <a:ext cx="2504627" cy="35250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EFF661-3396-462A-B1E0-CEED3E8FE028}"/>
              </a:ext>
            </a:extLst>
          </p:cNvPr>
          <p:cNvSpPr/>
          <p:nvPr/>
        </p:nvSpPr>
        <p:spPr>
          <a:xfrm>
            <a:off x="1055446" y="3789045"/>
            <a:ext cx="53961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Bezos je </a:t>
            </a:r>
            <a:r>
              <a:rPr lang="en-US" sz="2200" dirty="0" err="1">
                <a:latin typeface="Calibri" pitchFamily="34" charset="0"/>
              </a:rPr>
              <a:t>najbogatija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osoba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na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svijetu</a:t>
            </a:r>
            <a:r>
              <a:rPr lang="en-US" sz="2200" dirty="0">
                <a:latin typeface="Calibri" pitchFamily="34" charset="0"/>
              </a:rPr>
              <a:t> od 2017. </a:t>
            </a:r>
            <a:r>
              <a:rPr lang="en-US" sz="2200" dirty="0" err="1">
                <a:latin typeface="Calibri" pitchFamily="34" charset="0"/>
              </a:rPr>
              <a:t>godine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proglašen</a:t>
            </a:r>
            <a:r>
              <a:rPr lang="en-US" sz="2200" dirty="0">
                <a:latin typeface="Calibri" pitchFamily="34" charset="0"/>
              </a:rPr>
              <a:t> je "</a:t>
            </a:r>
            <a:r>
              <a:rPr lang="en-US" sz="2200" dirty="0" err="1">
                <a:latin typeface="Calibri" pitchFamily="34" charset="0"/>
              </a:rPr>
              <a:t>najbogatijim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čovjekom</a:t>
            </a:r>
            <a:r>
              <a:rPr lang="en-US" sz="2200" dirty="0">
                <a:latin typeface="Calibri" pitchFamily="34" charset="0"/>
              </a:rPr>
              <a:t> u </a:t>
            </a:r>
            <a:r>
              <a:rPr lang="en-US" sz="2200" dirty="0" err="1">
                <a:latin typeface="Calibri" pitchFamily="34" charset="0"/>
              </a:rPr>
              <a:t>modernoj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povijesti</a:t>
            </a:r>
            <a:r>
              <a:rPr lang="en-US" sz="2200" dirty="0">
                <a:latin typeface="Calibri" pitchFamily="34" charset="0"/>
              </a:rPr>
              <a:t>" 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Prema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Forbesu</a:t>
            </a:r>
            <a:r>
              <a:rPr lang="en-US" sz="2200" dirty="0">
                <a:latin typeface="Calibri" pitchFamily="34" charset="0"/>
              </a:rPr>
              <a:t> , on je </a:t>
            </a:r>
            <a:r>
              <a:rPr lang="en-US" sz="2200" dirty="0" err="1">
                <a:latin typeface="Calibri" pitchFamily="34" charset="0"/>
              </a:rPr>
              <a:t>prva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osoba</a:t>
            </a:r>
            <a:r>
              <a:rPr lang="en-US" sz="2200" dirty="0">
                <a:latin typeface="Calibri" pitchFamily="34" charset="0"/>
              </a:rPr>
              <a:t> u </a:t>
            </a:r>
            <a:r>
              <a:rPr lang="en-US" sz="2200" dirty="0" err="1">
                <a:latin typeface="Calibri" pitchFamily="34" charset="0"/>
              </a:rPr>
              <a:t>povijesti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koja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ima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neto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vrijednost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veću</a:t>
            </a:r>
            <a:r>
              <a:rPr lang="en-US" sz="2200" dirty="0">
                <a:latin typeface="Calibri" pitchFamily="34" charset="0"/>
              </a:rPr>
              <a:t> od 200 </a:t>
            </a:r>
            <a:r>
              <a:rPr lang="en-US" sz="2200" dirty="0" err="1">
                <a:latin typeface="Calibri" pitchFamily="34" charset="0"/>
              </a:rPr>
              <a:t>milijardi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dolara</a:t>
            </a:r>
            <a:r>
              <a:rPr lang="en-US" sz="22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9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B15FA-F87F-4F42-9139-A164E8EA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9" y="992038"/>
            <a:ext cx="8324491" cy="1958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     -  </a:t>
            </a:r>
            <a:r>
              <a:rPr lang="en-US" dirty="0" err="1" smtClean="0">
                <a:latin typeface="Calibri" pitchFamily="34" charset="0"/>
              </a:rPr>
              <a:t>Bezos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rođen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Albuquerqueu</a:t>
            </a:r>
            <a:r>
              <a:rPr lang="en-US" dirty="0">
                <a:latin typeface="Calibri" pitchFamily="34" charset="0"/>
              </a:rPr>
              <a:t> , </a:t>
            </a:r>
            <a:r>
              <a:rPr lang="en-US" dirty="0" err="1">
                <a:latin typeface="Calibri" pitchFamily="34" charset="0"/>
              </a:rPr>
              <a:t>odrastao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hr-HR" dirty="0" smtClean="0">
                <a:latin typeface="Calibri" pitchFamily="34" charset="0"/>
              </a:rPr>
              <a:t>  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   </a:t>
            </a:r>
            <a:r>
              <a:rPr lang="en-US" dirty="0" err="1" smtClean="0">
                <a:latin typeface="Calibri" pitchFamily="34" charset="0"/>
              </a:rPr>
              <a:t>Houstonu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kasnije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Miamiju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/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-  </a:t>
            </a:r>
            <a:r>
              <a:rPr lang="en-US" dirty="0" err="1" smtClean="0">
                <a:latin typeface="Calibri" pitchFamily="34" charset="0"/>
              </a:rPr>
              <a:t>Diplomirao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Sveučilištu</a:t>
            </a:r>
            <a:r>
              <a:rPr lang="en-US" dirty="0">
                <a:latin typeface="Calibri" pitchFamily="34" charset="0"/>
              </a:rPr>
              <a:t> Princeton 1986. </a:t>
            </a:r>
            <a:r>
              <a:rPr lang="en-US" dirty="0" err="1">
                <a:latin typeface="Calibri" pitchFamily="34" charset="0"/>
              </a:rPr>
              <a:t>godine</a:t>
            </a:r>
            <a:r>
              <a:rPr lang="en-US" dirty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/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    </a:t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-  </a:t>
            </a:r>
            <a:r>
              <a:rPr lang="en-US" dirty="0" err="1" smtClean="0">
                <a:latin typeface="Calibri" pitchFamily="34" charset="0"/>
              </a:rPr>
              <a:t>Diplomirao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elektrotehniku</a:t>
            </a:r>
            <a:r>
              <a:rPr lang="en-US" dirty="0">
                <a:latin typeface="Calibri" pitchFamily="34" charset="0"/>
              </a:rPr>
              <a:t> ​​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računarstvo</a:t>
            </a:r>
            <a:r>
              <a:rPr lang="en-US" dirty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/>
            </a:r>
            <a:br>
              <a:rPr lang="hr-HR" dirty="0" smtClean="0">
                <a:latin typeface="Calibri" pitchFamily="34" charset="0"/>
              </a:rPr>
            </a:br>
            <a:r>
              <a:rPr lang="hr-HR" dirty="0" smtClean="0">
                <a:latin typeface="Calibri" pitchFamily="34" charset="0"/>
              </a:rPr>
              <a:t>-  </a:t>
            </a:r>
            <a:r>
              <a:rPr lang="en-US" dirty="0" smtClean="0">
                <a:latin typeface="Calibri" pitchFamily="34" charset="0"/>
              </a:rPr>
              <a:t>Radio </a:t>
            </a:r>
            <a:r>
              <a:rPr lang="en-US" dirty="0">
                <a:latin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Wall </a:t>
            </a:r>
            <a:r>
              <a:rPr lang="en-US" dirty="0" err="1">
                <a:latin typeface="Calibri" pitchFamily="34" charset="0"/>
              </a:rPr>
              <a:t>Streetu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1986. do </a:t>
            </a:r>
            <a:r>
              <a:rPr lang="en-US" dirty="0" err="1">
                <a:latin typeface="Calibri" pitchFamily="34" charset="0"/>
              </a:rPr>
              <a:t>početka</a:t>
            </a:r>
            <a:r>
              <a:rPr lang="en-US" dirty="0">
                <a:latin typeface="Calibri" pitchFamily="34" charset="0"/>
              </a:rPr>
              <a:t> 1994.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E2746A-ABB0-4D0F-98D5-23AD73382E46}"/>
              </a:ext>
            </a:extLst>
          </p:cNvPr>
          <p:cNvSpPr/>
          <p:nvPr/>
        </p:nvSpPr>
        <p:spPr>
          <a:xfrm>
            <a:off x="1559496" y="3356998"/>
            <a:ext cx="7322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itchFamily="34" charset="0"/>
              </a:rPr>
              <a:t>-</a:t>
            </a:r>
            <a:r>
              <a:rPr lang="pl-PL" sz="2400" dirty="0">
                <a:latin typeface="Calibri" pitchFamily="34" charset="0"/>
              </a:rPr>
              <a:t>Bezos je osnovao </a:t>
            </a:r>
            <a:r>
              <a:rPr lang="pl-PL" sz="2400" b="1" dirty="0">
                <a:latin typeface="Calibri" pitchFamily="34" charset="0"/>
              </a:rPr>
              <a:t>Amazon</a:t>
            </a:r>
            <a:r>
              <a:rPr lang="pl-PL" sz="2400" dirty="0">
                <a:latin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</a:rPr>
              <a:t>1994</a:t>
            </a:r>
            <a:r>
              <a:rPr lang="pl-PL" sz="2400" dirty="0">
                <a:latin typeface="Calibri" pitchFamily="34" charset="0"/>
              </a:rPr>
              <a:t>. godine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75541A-F630-4900-BA91-0256E7B72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35" y="2852946"/>
            <a:ext cx="3673655" cy="36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1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834FD-28F9-4670-BB9F-91CCAF05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1784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/>
                <a:latin typeface="Calibri" pitchFamily="34" charset="0"/>
              </a:rPr>
              <a:t>Ingvar Kamprad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031E0C-59E9-4AD7-858B-B6106B44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34" y="1917700"/>
            <a:ext cx="9720073" cy="4391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300" dirty="0" smtClean="0">
                <a:latin typeface="Calibri" pitchFamily="34" charset="0"/>
              </a:rPr>
              <a:t>    - </a:t>
            </a:r>
            <a:r>
              <a:rPr lang="en-US" sz="2300" dirty="0" err="1" smtClean="0">
                <a:latin typeface="Calibri" pitchFamily="34" charset="0"/>
              </a:rPr>
              <a:t>švedski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industrijalac</a:t>
            </a:r>
            <a:r>
              <a:rPr lang="en-US" sz="2300" dirty="0">
                <a:latin typeface="Calibri" pitchFamily="34" charset="0"/>
              </a:rPr>
              <a:t>, </a:t>
            </a:r>
            <a:r>
              <a:rPr lang="en-US" sz="2300" dirty="0" err="1">
                <a:latin typeface="Calibri" pitchFamily="34" charset="0"/>
              </a:rPr>
              <a:t>osnivač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međunarodne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tvrtke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600" b="1" dirty="0">
                <a:latin typeface="Calibri" pitchFamily="34" charset="0"/>
              </a:rPr>
              <a:t>IKEA</a:t>
            </a:r>
            <a:r>
              <a:rPr lang="en-US" sz="2300" b="1" dirty="0">
                <a:latin typeface="Calibri" pitchFamily="34" charset="0"/>
              </a:rPr>
              <a:t>, </a:t>
            </a:r>
            <a:r>
              <a:rPr lang="hr-HR" sz="2300" b="1" dirty="0" smtClean="0">
                <a:latin typeface="Calibri" pitchFamily="34" charset="0"/>
              </a:rPr>
              <a:t/>
            </a:r>
            <a:br>
              <a:rPr lang="hr-HR" sz="2300" b="1" dirty="0" smtClean="0">
                <a:latin typeface="Calibri" pitchFamily="34" charset="0"/>
              </a:rPr>
            </a:br>
            <a:r>
              <a:rPr lang="hr-HR" sz="2300" b="1" dirty="0" smtClean="0">
                <a:latin typeface="Calibri" pitchFamily="34" charset="0"/>
              </a:rPr>
              <a:t> </a:t>
            </a:r>
            <a:br>
              <a:rPr lang="hr-HR" sz="2300" b="1" dirty="0" smtClean="0">
                <a:latin typeface="Calibri" pitchFamily="34" charset="0"/>
              </a:rPr>
            </a:br>
            <a:r>
              <a:rPr lang="hr-HR" sz="2300" b="1" dirty="0" smtClean="0">
                <a:latin typeface="Calibri" pitchFamily="34" charset="0"/>
              </a:rPr>
              <a:t>- </a:t>
            </a:r>
            <a:r>
              <a:rPr lang="en-US" sz="2300" dirty="0" smtClean="0">
                <a:latin typeface="Calibri" pitchFamily="34" charset="0"/>
              </a:rPr>
              <a:t>bio </a:t>
            </a:r>
            <a:r>
              <a:rPr lang="en-US" sz="2300" dirty="0">
                <a:latin typeface="Calibri" pitchFamily="34" charset="0"/>
              </a:rPr>
              <a:t>je </a:t>
            </a:r>
            <a:r>
              <a:rPr lang="en-US" sz="2300" dirty="0" err="1">
                <a:latin typeface="Calibri" pitchFamily="34" charset="0"/>
              </a:rPr>
              <a:t>jedan</a:t>
            </a:r>
            <a:r>
              <a:rPr lang="en-US" sz="2300" dirty="0">
                <a:latin typeface="Calibri" pitchFamily="34" charset="0"/>
              </a:rPr>
              <a:t> od </a:t>
            </a:r>
            <a:r>
              <a:rPr lang="en-US" sz="2300" dirty="0" err="1">
                <a:latin typeface="Calibri" pitchFamily="34" charset="0"/>
              </a:rPr>
              <a:t>najbogatijih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ljudi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na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svijetu</a:t>
            </a:r>
            <a:r>
              <a:rPr lang="en-US" sz="2300" dirty="0">
                <a:latin typeface="Calibri" pitchFamily="34" charset="0"/>
              </a:rPr>
              <a:t>. 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- </a:t>
            </a:r>
            <a:r>
              <a:rPr lang="en-US" sz="2300" dirty="0" smtClean="0">
                <a:latin typeface="Calibri" pitchFamily="34" charset="0"/>
              </a:rPr>
              <a:t>Kao </a:t>
            </a:r>
            <a:r>
              <a:rPr lang="en-US" sz="2300" dirty="0" err="1" smtClean="0">
                <a:latin typeface="Calibri" pitchFamily="34" charset="0"/>
              </a:rPr>
              <a:t>dječak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počeo</a:t>
            </a:r>
            <a:r>
              <a:rPr lang="en-US" sz="2300" dirty="0">
                <a:latin typeface="Calibri" pitchFamily="34" charset="0"/>
              </a:rPr>
              <a:t> je </a:t>
            </a:r>
            <a:r>
              <a:rPr lang="en-US" sz="2300" dirty="0" err="1">
                <a:latin typeface="Calibri" pitchFamily="34" charset="0"/>
              </a:rPr>
              <a:t>prvo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prodavati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šibice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hr-HR" sz="2300" dirty="0" smtClean="0">
                <a:latin typeface="Calibri" pitchFamily="34" charset="0"/>
              </a:rPr>
              <a:t>,</a:t>
            </a:r>
            <a:r>
              <a:rPr lang="en-US" sz="2300" dirty="0" err="1" smtClean="0">
                <a:latin typeface="Calibri" pitchFamily="34" charset="0"/>
              </a:rPr>
              <a:t>ribu</a:t>
            </a:r>
            <a:r>
              <a:rPr lang="en-US" sz="2300" dirty="0">
                <a:latin typeface="Calibri" pitchFamily="34" charset="0"/>
              </a:rPr>
              <a:t>, </a:t>
            </a:r>
            <a:r>
              <a:rPr lang="en-US" sz="2300" dirty="0" err="1">
                <a:latin typeface="Calibri" pitchFamily="34" charset="0"/>
              </a:rPr>
              <a:t>božićne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ukrase</a:t>
            </a:r>
            <a:r>
              <a:rPr lang="en-US" sz="2300" dirty="0">
                <a:latin typeface="Calibri" pitchFamily="34" charset="0"/>
              </a:rPr>
              <a:t>, </a:t>
            </a:r>
            <a:r>
              <a:rPr lang="en-US" sz="2300" dirty="0" err="1">
                <a:latin typeface="Calibri" pitchFamily="34" charset="0"/>
              </a:rPr>
              <a:t>olovke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i</a:t>
            </a:r>
            <a:r>
              <a:rPr lang="en-US" sz="2300" dirty="0">
                <a:latin typeface="Calibri" pitchFamily="34" charset="0"/>
              </a:rPr>
              <a:t> dr. 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- </a:t>
            </a:r>
            <a:r>
              <a:rPr lang="en-US" sz="2300" dirty="0" smtClean="0">
                <a:latin typeface="Calibri" pitchFamily="34" charset="0"/>
              </a:rPr>
              <a:t>U </a:t>
            </a:r>
            <a:r>
              <a:rPr lang="en-US" sz="2300" dirty="0">
                <a:latin typeface="Calibri" pitchFamily="34" charset="0"/>
              </a:rPr>
              <a:t>17. </a:t>
            </a:r>
            <a:r>
              <a:rPr lang="en-US" sz="2300" dirty="0" err="1">
                <a:latin typeface="Calibri" pitchFamily="34" charset="0"/>
              </a:rPr>
              <a:t>godini</a:t>
            </a:r>
            <a:r>
              <a:rPr lang="en-US" sz="2300" dirty="0">
                <a:latin typeface="Calibri" pitchFamily="34" charset="0"/>
              </a:rPr>
              <a:t>, </a:t>
            </a:r>
            <a:r>
              <a:rPr lang="en-US" sz="2300" dirty="0" err="1">
                <a:latin typeface="Calibri" pitchFamily="34" charset="0"/>
              </a:rPr>
              <a:t>osnovao</a:t>
            </a:r>
            <a:r>
              <a:rPr lang="en-US" sz="2300" dirty="0">
                <a:latin typeface="Calibri" pitchFamily="34" charset="0"/>
              </a:rPr>
              <a:t> je IKEA-u 1943.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04285B-9A57-4552-84BC-7C854F015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038" y="3717032"/>
            <a:ext cx="460851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A3303-A71A-426A-96AD-5560E48D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7" y="854019"/>
            <a:ext cx="10639588" cy="5455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b="1" dirty="0" smtClean="0">
                <a:latin typeface="Calibri" pitchFamily="34" charset="0"/>
              </a:rPr>
              <a:t>IKEA </a:t>
            </a:r>
            <a:r>
              <a:rPr lang="hr-HR" sz="2300" dirty="0" smtClean="0">
                <a:latin typeface="Calibri" pitchFamily="34" charset="0"/>
              </a:rPr>
              <a:t>je počela kao </a:t>
            </a:r>
            <a:r>
              <a:rPr lang="en-US" sz="2300" dirty="0" err="1" smtClean="0">
                <a:latin typeface="Calibri" pitchFamily="34" charset="0"/>
              </a:rPr>
              <a:t>malo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poduzeće</a:t>
            </a:r>
            <a:r>
              <a:rPr lang="en-US" sz="2300" dirty="0">
                <a:latin typeface="Calibri" pitchFamily="34" charset="0"/>
              </a:rPr>
              <a:t> za </a:t>
            </a:r>
            <a:r>
              <a:rPr lang="en-US" sz="2300" dirty="0" err="1">
                <a:latin typeface="Calibri" pitchFamily="34" charset="0"/>
              </a:rPr>
              <a:t>prodaju</a:t>
            </a:r>
            <a:r>
              <a:rPr lang="en-US" sz="2300" dirty="0">
                <a:latin typeface="Calibri" pitchFamily="34" charset="0"/>
              </a:rPr>
              <a:t> robe </a:t>
            </a:r>
            <a:r>
              <a:rPr lang="en-US" sz="2300" dirty="0" err="1" smtClean="0">
                <a:latin typeface="Calibri" pitchFamily="34" charset="0"/>
              </a:rPr>
              <a:t>poštom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- </a:t>
            </a:r>
            <a:r>
              <a:rPr lang="en-US" sz="2300" dirty="0" err="1" smtClean="0">
                <a:latin typeface="Calibri" pitchFamily="34" charset="0"/>
              </a:rPr>
              <a:t>od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>
                <a:latin typeface="Calibri" pitchFamily="34" charset="0"/>
              </a:rPr>
              <a:t>1948. </a:t>
            </a:r>
            <a:r>
              <a:rPr lang="en-US" sz="2300" dirty="0" err="1" smtClean="0">
                <a:latin typeface="Calibri" pitchFamily="34" charset="0"/>
              </a:rPr>
              <a:t>poče</a:t>
            </a:r>
            <a:r>
              <a:rPr lang="hr-HR" sz="2300" dirty="0" smtClean="0">
                <a:latin typeface="Calibri" pitchFamily="34" charset="0"/>
              </a:rPr>
              <a:t>la je 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prodava</a:t>
            </a:r>
            <a:r>
              <a:rPr lang="hr-HR" sz="2300" dirty="0" smtClean="0">
                <a:latin typeface="Calibri" pitchFamily="34" charset="0"/>
              </a:rPr>
              <a:t>ja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namještaj</a:t>
            </a:r>
            <a:r>
              <a:rPr lang="hr-HR" sz="2300" dirty="0" smtClean="0">
                <a:latin typeface="Calibri" pitchFamily="34" charset="0"/>
              </a:rPr>
              <a:t>a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- 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prvi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prodajni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centar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Möbel</a:t>
            </a:r>
            <a:r>
              <a:rPr lang="en-US" sz="2300" dirty="0">
                <a:latin typeface="Calibri" pitchFamily="34" charset="0"/>
              </a:rPr>
              <a:t>-IKĖA (</a:t>
            </a:r>
            <a:r>
              <a:rPr lang="en-US" sz="2300" dirty="0" err="1">
                <a:latin typeface="Calibri" pitchFamily="34" charset="0"/>
              </a:rPr>
              <a:t>danas</a:t>
            </a:r>
            <a:r>
              <a:rPr lang="en-US" sz="2300" dirty="0">
                <a:latin typeface="Calibri" pitchFamily="34" charset="0"/>
              </a:rPr>
              <a:t> IKEA Museum) </a:t>
            </a:r>
            <a:r>
              <a:rPr lang="en-US" sz="2300" dirty="0" err="1">
                <a:latin typeface="Calibri" pitchFamily="34" charset="0"/>
              </a:rPr>
              <a:t>osnovao</a:t>
            </a:r>
            <a:r>
              <a:rPr lang="en-US" sz="2300" dirty="0">
                <a:latin typeface="Calibri" pitchFamily="34" charset="0"/>
              </a:rPr>
              <a:t> je 1958</a:t>
            </a:r>
            <a:r>
              <a:rPr lang="en-US" sz="2300" dirty="0" smtClean="0">
                <a:latin typeface="Calibri" pitchFamily="34" charset="0"/>
              </a:rPr>
              <a:t>.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-  </a:t>
            </a:r>
            <a:r>
              <a:rPr lang="en-US" sz="2300" dirty="0" smtClean="0">
                <a:latin typeface="Calibri" pitchFamily="34" charset="0"/>
              </a:rPr>
              <a:t>1960-ih </a:t>
            </a:r>
            <a:r>
              <a:rPr lang="en-US" sz="2300" dirty="0" err="1">
                <a:latin typeface="Calibri" pitchFamily="34" charset="0"/>
              </a:rPr>
              <a:t>počeo</a:t>
            </a:r>
            <a:r>
              <a:rPr lang="en-US" sz="2300" dirty="0">
                <a:latin typeface="Calibri" pitchFamily="34" charset="0"/>
              </a:rPr>
              <a:t> je </a:t>
            </a:r>
            <a:r>
              <a:rPr lang="en-US" sz="2300" dirty="0" err="1">
                <a:latin typeface="Calibri" pitchFamily="34" charset="0"/>
              </a:rPr>
              <a:t>širenje</a:t>
            </a:r>
            <a:r>
              <a:rPr lang="en-US" sz="2300" dirty="0">
                <a:latin typeface="Calibri" pitchFamily="34" charset="0"/>
              </a:rPr>
              <a:t> u </a:t>
            </a:r>
            <a:r>
              <a:rPr lang="en-US" sz="2300" dirty="0" err="1">
                <a:latin typeface="Calibri" pitchFamily="34" charset="0"/>
              </a:rPr>
              <a:t>Skandinaviji</a:t>
            </a:r>
            <a:r>
              <a:rPr lang="en-US" sz="2300" dirty="0">
                <a:latin typeface="Calibri" pitchFamily="34" charset="0"/>
              </a:rPr>
              <a:t>, a 1970-ih </a:t>
            </a:r>
            <a:r>
              <a:rPr lang="en-US" sz="2300" dirty="0" err="1">
                <a:latin typeface="Calibri" pitchFamily="34" charset="0"/>
              </a:rPr>
              <a:t>i</a:t>
            </a:r>
            <a:r>
              <a:rPr lang="en-US" sz="2300" dirty="0">
                <a:latin typeface="Calibri" pitchFamily="34" charset="0"/>
              </a:rPr>
              <a:t> 1980-ih u </a:t>
            </a:r>
            <a:r>
              <a:rPr lang="en-US" sz="2300" dirty="0" err="1">
                <a:latin typeface="Calibri" pitchFamily="34" charset="0"/>
              </a:rPr>
              <a:t>Europi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i</a:t>
            </a:r>
            <a:r>
              <a:rPr lang="en-US" sz="2300" dirty="0">
                <a:latin typeface="Calibri" pitchFamily="34" charset="0"/>
              </a:rPr>
              <a:t> u </a:t>
            </a:r>
            <a:r>
              <a:rPr lang="en-US" sz="2300" dirty="0" err="1">
                <a:latin typeface="Calibri" pitchFamily="34" charset="0"/>
              </a:rPr>
              <a:t>svijetu</a:t>
            </a:r>
            <a:r>
              <a:rPr lang="en-US" sz="2300" dirty="0">
                <a:latin typeface="Calibri" pitchFamily="34" charset="0"/>
              </a:rPr>
              <a:t>. 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 - </a:t>
            </a:r>
            <a:r>
              <a:rPr lang="en-US" sz="2300" dirty="0" smtClean="0">
                <a:latin typeface="Calibri" pitchFamily="34" charset="0"/>
              </a:rPr>
              <a:t>1982</a:t>
            </a:r>
            <a:r>
              <a:rPr lang="en-US" sz="2300" dirty="0">
                <a:latin typeface="Calibri" pitchFamily="34" charset="0"/>
              </a:rPr>
              <a:t>. </a:t>
            </a:r>
            <a:r>
              <a:rPr lang="hr-HR" sz="2300" dirty="0" smtClean="0">
                <a:latin typeface="Calibri" pitchFamily="34" charset="0"/>
              </a:rPr>
              <a:t>utemeljena humanitarna</a:t>
            </a:r>
            <a:r>
              <a:rPr lang="en-US" sz="2300" dirty="0" err="1" smtClean="0">
                <a:latin typeface="Calibri" pitchFamily="34" charset="0"/>
              </a:rPr>
              <a:t>zaklad</a:t>
            </a:r>
            <a:r>
              <a:rPr lang="hr-HR" sz="2300" dirty="0" smtClean="0">
                <a:latin typeface="Calibri" pitchFamily="34" charset="0"/>
              </a:rPr>
              <a:t>a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>
                <a:latin typeface="Calibri" pitchFamily="34" charset="0"/>
              </a:rPr>
              <a:t>(</a:t>
            </a:r>
            <a:r>
              <a:rPr lang="en-US" sz="2300" dirty="0" err="1">
                <a:latin typeface="Calibri" pitchFamily="34" charset="0"/>
              </a:rPr>
              <a:t>Stichting</a:t>
            </a:r>
            <a:r>
              <a:rPr lang="en-US" sz="2300" dirty="0">
                <a:latin typeface="Calibri" pitchFamily="34" charset="0"/>
              </a:rPr>
              <a:t> INGKA </a:t>
            </a:r>
            <a:r>
              <a:rPr lang="en-US" sz="2300" dirty="0" smtClean="0">
                <a:latin typeface="Calibri" pitchFamily="34" charset="0"/>
              </a:rPr>
              <a:t>Foundation</a:t>
            </a:r>
            <a:endParaRPr lang="en-US" sz="2300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C6B5CE-CC63-40BC-A618-7201831DB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702" y="2996952"/>
            <a:ext cx="553021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3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TextShape 2"/>
          <p:cNvSpPr txBox="1"/>
          <p:nvPr/>
        </p:nvSpPr>
        <p:spPr>
          <a:xfrm>
            <a:off x="720000" y="648000"/>
            <a:ext cx="7176200" cy="2920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 dirty="0" err="1" smtClean="0">
                <a:solidFill>
                  <a:srgbClr val="FFFFFF"/>
                </a:solidFill>
                <a:latin typeface="Calibri Light"/>
              </a:rPr>
              <a:t>Izradil</a:t>
            </a:r>
            <a:r>
              <a:rPr lang="hr-HR" sz="4800" b="0" strike="noStrike" spc="-1" dirty="0" smtClean="0">
                <a:solidFill>
                  <a:srgbClr val="FFFFFF"/>
                </a:solidFill>
                <a:latin typeface="Calibri Light"/>
              </a:rPr>
              <a:t>e</a:t>
            </a:r>
            <a:r>
              <a:rPr lang="en-US" sz="4800" b="0" strike="noStrike" spc="-1" dirty="0" smtClean="0">
                <a:solidFill>
                  <a:srgbClr val="FFFFFF"/>
                </a:solidFill>
                <a:latin typeface="Calibri Light"/>
              </a:rPr>
              <a:t>: </a:t>
            </a:r>
            <a:r>
              <a:rPr lang="en-US" sz="4800" b="0" strike="noStrike" spc="-1" dirty="0" err="1">
                <a:solidFill>
                  <a:srgbClr val="FFFFFF"/>
                </a:solidFill>
                <a:latin typeface="Calibri Light"/>
              </a:rPr>
              <a:t>Klara</a:t>
            </a:r>
            <a:r>
              <a:rPr lang="en-US" sz="4800" b="0" strike="noStrike" spc="-1" dirty="0">
                <a:solidFill>
                  <a:srgbClr val="FFFFFF"/>
                </a:solidFill>
                <a:latin typeface="Calibri Light"/>
              </a:rPr>
              <a:t> </a:t>
            </a:r>
            <a:r>
              <a:rPr lang="en-US" sz="4800" b="0" strike="noStrike" spc="-1" dirty="0" err="1">
                <a:solidFill>
                  <a:srgbClr val="FFFFFF"/>
                </a:solidFill>
                <a:latin typeface="Calibri Light"/>
              </a:rPr>
              <a:t>Šorli</a:t>
            </a:r>
            <a:r>
              <a:rPr lang="en-US" sz="4800" b="0" strike="noStrike" spc="-1" dirty="0" smtClean="0">
                <a:solidFill>
                  <a:srgbClr val="FFFFFF"/>
                </a:solidFill>
                <a:latin typeface="Calibri Light"/>
              </a:rPr>
              <a:t>,</a:t>
            </a:r>
            <a:r>
              <a:rPr lang="hr-HR" sz="4800" b="0" strike="noStrike" spc="-1" dirty="0" smtClean="0">
                <a:solidFill>
                  <a:srgbClr val="FFFFFF"/>
                </a:solidFill>
                <a:latin typeface="Calibri Light"/>
              </a:rPr>
              <a:t/>
            </a:r>
            <a:br>
              <a:rPr lang="hr-HR" sz="4800" b="0" strike="noStrike" spc="-1" dirty="0" smtClean="0">
                <a:solidFill>
                  <a:srgbClr val="FFFFFF"/>
                </a:solidFill>
                <a:latin typeface="Calibri Light"/>
              </a:rPr>
            </a:br>
            <a:r>
              <a:rPr lang="hr-HR" sz="4800" b="0" strike="noStrike" spc="-1" dirty="0" smtClean="0">
                <a:solidFill>
                  <a:srgbClr val="FFFFFF"/>
                </a:solidFill>
                <a:latin typeface="Calibri Light"/>
              </a:rPr>
              <a:t>       </a:t>
            </a:r>
            <a:r>
              <a:rPr lang="en-US" sz="4800" b="0" strike="noStrike" spc="-1" dirty="0" smtClean="0">
                <a:solidFill>
                  <a:srgbClr val="FFFFFF"/>
                </a:solidFill>
                <a:latin typeface="Calibri Light"/>
              </a:rPr>
              <a:t> </a:t>
            </a:r>
            <a:r>
              <a:rPr lang="hr-HR" sz="4800" b="0" strike="noStrike" spc="-1" dirty="0" smtClean="0">
                <a:solidFill>
                  <a:srgbClr val="FFFFFF"/>
                </a:solidFill>
                <a:latin typeface="Calibri Light"/>
              </a:rPr>
              <a:t>     Matea Lukenda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Picture 4"/>
          <p:cNvPicPr/>
          <p:nvPr/>
        </p:nvPicPr>
        <p:blipFill>
          <a:blip r:embed="rId2" cstate="print"/>
          <a:srcRect l="4906" r="2017"/>
          <a:stretch/>
        </p:blipFill>
        <p:spPr>
          <a:xfrm>
            <a:off x="7896200" y="1916832"/>
            <a:ext cx="3466480" cy="303744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602640" y="1197720"/>
            <a:ext cx="10986840" cy="4462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-3240"/>
            <a:ext cx="1219176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0" y="0"/>
            <a:ext cx="11786400" cy="6857640"/>
          </a:xfrm>
          <a:custGeom>
            <a:avLst/>
            <a:gdLst/>
            <a:ahLst/>
            <a:cxn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0" y="0"/>
            <a:ext cx="3580920" cy="6857640"/>
          </a:xfrm>
          <a:custGeom>
            <a:avLst/>
            <a:gdLst/>
            <a:ahLst/>
            <a:cxn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4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Steve Jobs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5"/>
          <p:cNvSpPr txBox="1"/>
          <p:nvPr/>
        </p:nvSpPr>
        <p:spPr>
          <a:xfrm>
            <a:off x="83808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Steve Paul Jobs rođen je 24. Veljače. 1955 u San Franciscu.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Roditelji su ga dali na posvojenje jer je majka smatrala da je premlada, ali je zahtjevala od budućih posvojitelja da mu daju priliku za dobar život.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Nakon završene osnovne škole, dolazi u Los Altos školovati se.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Zapošljava se u Atariju te se sve više zanima za tehnologiju.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6"/>
          <p:cNvSpPr txBox="1"/>
          <p:nvPr/>
        </p:nvSpPr>
        <p:spPr>
          <a:xfrm>
            <a:off x="625680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Upoznao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Steva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Woznaika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koji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mu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predlagao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ideju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o 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novom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osobnom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računalu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koje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bi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svima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bilo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pristupačno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r-HR" sz="2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Počinju surađivati i </a:t>
            </a: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travnja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1976.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osnivaju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kompaniju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„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Apple Computer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“.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I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tako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kroz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rada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postaju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sve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bolji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I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popularniji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Preminuo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5.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listopada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2011.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u 56.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zastoja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disanja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 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01000" y="1396440"/>
            <a:ext cx="63867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Prvi izum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805680" y="2872080"/>
            <a:ext cx="6382440" cy="318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Apple je 1976. bilo prvo računalo koje je razvio Steve Wozniak. a proizvodila ga je američka tvrtka Apple.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Brzina čitanja i upisivanja na kasetu bila je 1200 bit/s. Apple I je bio jednostavno računalo koje su si svi mogli priuštiti.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7525080" y="0"/>
            <a:ext cx="4666680" cy="3612600"/>
          </a:xfrm>
          <a:custGeom>
            <a:avLst/>
            <a:gdLst/>
            <a:ahLst/>
            <a:cxnLst/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6"/>
          <p:cNvPicPr/>
          <p:nvPr/>
        </p:nvPicPr>
        <p:blipFill>
          <a:blip r:embed="rId2" cstate="print"/>
          <a:srcRect t="5769" r="-4" b="41766"/>
          <a:stretch/>
        </p:blipFill>
        <p:spPr>
          <a:xfrm>
            <a:off x="7488000" y="288000"/>
            <a:ext cx="4501800" cy="3447720"/>
          </a:xfrm>
          <a:prstGeom prst="rect">
            <a:avLst/>
          </a:prstGeom>
          <a:ln>
            <a:noFill/>
          </a:ln>
        </p:spPr>
      </p:pic>
      <p:sp>
        <p:nvSpPr>
          <p:cNvPr id="139" name="CustomShape 4"/>
          <p:cNvSpPr/>
          <p:nvPr/>
        </p:nvSpPr>
        <p:spPr>
          <a:xfrm>
            <a:off x="8604720" y="3917880"/>
            <a:ext cx="3587040" cy="2939760"/>
          </a:xfrm>
          <a:custGeom>
            <a:avLst/>
            <a:gdLst/>
            <a:ahLst/>
            <a:cxnLst/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0" name="Picture 5"/>
          <p:cNvPicPr/>
          <p:nvPr/>
        </p:nvPicPr>
        <p:blipFill>
          <a:blip r:embed="rId3" cstate="print"/>
          <a:srcRect l="4883" r="2629"/>
          <a:stretch/>
        </p:blipFill>
        <p:spPr>
          <a:xfrm>
            <a:off x="8208000" y="3920400"/>
            <a:ext cx="3422880" cy="277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-3240"/>
            <a:ext cx="1219176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0" y="0"/>
            <a:ext cx="11786400" cy="6857640"/>
          </a:xfrm>
          <a:custGeom>
            <a:avLst/>
            <a:gdLst/>
            <a:ahLst/>
            <a:cxn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0" y="0"/>
            <a:ext cx="3580920" cy="6857640"/>
          </a:xfrm>
          <a:custGeom>
            <a:avLst/>
            <a:gdLst/>
            <a:ahLst/>
            <a:cxn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Shape 4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Mate Rimac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5"/>
          <p:cNvSpPr txBox="1"/>
          <p:nvPr/>
        </p:nvSpPr>
        <p:spPr>
          <a:xfrm>
            <a:off x="83808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Mate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hr-HR" sz="2200" spc="-1" dirty="0" smtClean="0">
                <a:solidFill>
                  <a:srgbClr val="FFFFFF"/>
                </a:solidFill>
                <a:latin typeface="Calibri"/>
                <a:ea typeface="Calibri"/>
              </a:rPr>
              <a:t>rođen </a:t>
            </a: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1988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u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Livnu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Bosna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Hercegovina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Mate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hrvatski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inovator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poduzetnik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osnivač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direktor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tvrtki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Automobili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Greyp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Bikes. 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Izražavo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svoje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zanimacije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elektrotehniku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u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srednjoj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školi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prvi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patentirani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izum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Mate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nazvan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1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iGlove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zamjena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tipkovnicu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miš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) 2006.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osvojio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Zlatno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Teslino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jaje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6"/>
          <p:cNvSpPr txBox="1"/>
          <p:nvPr/>
        </p:nvSpPr>
        <p:spPr>
          <a:xfrm>
            <a:off x="625680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2009. Mate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osnovao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tvrtku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Automobili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s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naumom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razvoja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proizvodnje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najnaprednijih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električnih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sportskih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automobila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svijetu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Kroz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podučavanje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I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razvoja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tvrtka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Rimac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postaje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sve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bolja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, a Mate 2017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dobiva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nagradu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najboljeg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poduzetnika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356160" y="1396440"/>
            <a:ext cx="52768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Prvi automobil 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352160" y="0"/>
            <a:ext cx="4480200" cy="2513520"/>
          </a:xfrm>
          <a:custGeom>
            <a:avLst/>
            <a:gdLst/>
            <a:ahLst/>
            <a:cxnLst/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6"/>
          <p:cNvPicPr/>
          <p:nvPr/>
        </p:nvPicPr>
        <p:blipFill>
          <a:blip r:embed="rId2" cstate="print"/>
          <a:srcRect t="19129" b="16"/>
          <a:stretch/>
        </p:blipFill>
        <p:spPr>
          <a:xfrm>
            <a:off x="1656000" y="288000"/>
            <a:ext cx="4151160" cy="234900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 flipH="1">
            <a:off x="0" y="2909520"/>
            <a:ext cx="4966560" cy="3948120"/>
          </a:xfrm>
          <a:custGeom>
            <a:avLst/>
            <a:gdLst/>
            <a:ahLst/>
            <a:cxnLst/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Picture 5"/>
          <p:cNvPicPr/>
          <p:nvPr/>
        </p:nvPicPr>
        <p:blipFill>
          <a:blip r:embed="rId3" cstate="print"/>
          <a:srcRect r="5" b="583"/>
          <a:stretch/>
        </p:blipFill>
        <p:spPr>
          <a:xfrm>
            <a:off x="360000" y="2769480"/>
            <a:ext cx="4800600" cy="3782520"/>
          </a:xfrm>
          <a:prstGeom prst="rect">
            <a:avLst/>
          </a:prstGeom>
          <a:ln>
            <a:noFill/>
          </a:ln>
        </p:spPr>
      </p:pic>
      <p:sp>
        <p:nvSpPr>
          <p:cNvPr id="152" name="TextShape 4"/>
          <p:cNvSpPr txBox="1"/>
          <p:nvPr/>
        </p:nvSpPr>
        <p:spPr>
          <a:xfrm>
            <a:off x="6360480" y="2872080"/>
            <a:ext cx="5272560" cy="318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FFFFFF"/>
                </a:solidFill>
                <a:latin typeface="Calibri"/>
              </a:rPr>
              <a:t>Concept_One</a:t>
            </a: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 je električni automobil hrvatske tvrtke Rimac Automobili iz Svete Nedelje kod Zagreba.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Prvi primjerak isporučen je u siječnju 2013. godine nepoznatom kupcu. Automobil je dovršen u četiri mjeseca, a cijena je nepoznata.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-3240"/>
            <a:ext cx="1219176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0" y="0"/>
            <a:ext cx="11786400" cy="6857640"/>
          </a:xfrm>
          <a:custGeom>
            <a:avLst/>
            <a:gdLst/>
            <a:ahLst/>
            <a:cxn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3"/>
          <p:cNvSpPr/>
          <p:nvPr/>
        </p:nvSpPr>
        <p:spPr>
          <a:xfrm>
            <a:off x="0" y="0"/>
            <a:ext cx="3580920" cy="6857640"/>
          </a:xfrm>
          <a:custGeom>
            <a:avLst/>
            <a:gdLst/>
            <a:ahLst/>
            <a:cxn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TextShape 4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Bill Gates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5"/>
          <p:cNvSpPr txBox="1"/>
          <p:nvPr/>
        </p:nvSpPr>
        <p:spPr>
          <a:xfrm>
            <a:off x="83808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Bil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Gejts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jedan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najutjecajn-ih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najbogatijih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ljudi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svetu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 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Rođen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je </a:t>
            </a: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</a:rPr>
              <a:t>1955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godine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u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Seattleu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malena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ga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zanimali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kompjuteri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</a:rPr>
              <a:t>S 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13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godina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napravio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svoj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prvi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kompjuterski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program, a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14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godina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započeo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svoju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karijeru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Odustao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je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od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faksa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pokrenuo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s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prijateljom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 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firmu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pod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nazivom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Majkrosoft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koja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se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bavila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proizvodnjom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softvera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personalnih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</a:rPr>
              <a:t>računara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22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6"/>
          <p:cNvSpPr txBox="1"/>
          <p:nvPr/>
        </p:nvSpPr>
        <p:spPr>
          <a:xfrm>
            <a:off x="625680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Bio je u suradnji s kompanijom MITS, nakon nekog vremena prekinili su suradnju jer su smatrali da nisu dobili dovoljno novaca.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Osnovao je  kompaniju Korbis koja se bavi digitalnim slikama.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U veljači 2014. godine je dao ostavku na mjesto predsednika Majkrosofta.</a:t>
            </a:r>
            <a:r>
              <a:t/>
            </a:r>
            <a:br/>
            <a:r>
              <a:t/>
            </a:r>
            <a:br/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t/>
            </a:r>
            <a:br/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01000" y="1396440"/>
            <a:ext cx="63867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Izum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805680" y="2872080"/>
            <a:ext cx="6382440" cy="318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FFFFFF"/>
                </a:solidFill>
                <a:latin typeface="Calibri"/>
              </a:rPr>
              <a:t>Microsoft</a:t>
            </a: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 je američka softverska tvrtka. Osnovali su je 1975. godine Bill Gates i Paul Allen. Osnovna djelatnost tvrtke je razvoj osnovnog računalnog softvera poput operacijskih sustava, razvojnih alata, uredskih programa. baza podataka. 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7525080" y="0"/>
            <a:ext cx="4666680" cy="3612600"/>
          </a:xfrm>
          <a:custGeom>
            <a:avLst/>
            <a:gdLst/>
            <a:ahLst/>
            <a:cxnLst/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4"/>
          <p:cNvSpPr/>
          <p:nvPr/>
        </p:nvSpPr>
        <p:spPr>
          <a:xfrm>
            <a:off x="7689960" y="0"/>
            <a:ext cx="4501800" cy="3447720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6"/>
          <p:cNvPicPr/>
          <p:nvPr/>
        </p:nvPicPr>
        <p:blipFill>
          <a:blip r:embed="rId2" cstate="print"/>
          <a:stretch/>
        </p:blipFill>
        <p:spPr>
          <a:xfrm>
            <a:off x="8866800" y="288000"/>
            <a:ext cx="2005200" cy="2673720"/>
          </a:xfrm>
          <a:prstGeom prst="rect">
            <a:avLst/>
          </a:prstGeom>
          <a:ln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8604720" y="3917880"/>
            <a:ext cx="3587040" cy="2939760"/>
          </a:xfrm>
          <a:custGeom>
            <a:avLst/>
            <a:gdLst/>
            <a:ahLst/>
            <a:cxnLst/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6"/>
          <p:cNvSpPr/>
          <p:nvPr/>
        </p:nvSpPr>
        <p:spPr>
          <a:xfrm>
            <a:off x="8768880" y="4082040"/>
            <a:ext cx="3422880" cy="2775600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6" name="Picture 5"/>
          <p:cNvPicPr/>
          <p:nvPr/>
        </p:nvPicPr>
        <p:blipFill>
          <a:blip r:embed="rId3" cstate="print"/>
          <a:stretch/>
        </p:blipFill>
        <p:spPr>
          <a:xfrm>
            <a:off x="9198000" y="5256000"/>
            <a:ext cx="2394000" cy="50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-3240"/>
            <a:ext cx="1219176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0" y="0"/>
            <a:ext cx="11786400" cy="6857640"/>
          </a:xfrm>
          <a:custGeom>
            <a:avLst/>
            <a:gdLst/>
            <a:ahLst/>
            <a:cxn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0" y="0"/>
            <a:ext cx="3580920" cy="6857640"/>
          </a:xfrm>
          <a:custGeom>
            <a:avLst/>
            <a:gdLst/>
            <a:ahLst/>
            <a:cxn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TextShape 4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Elon Musk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5"/>
          <p:cNvSpPr txBox="1"/>
          <p:nvPr/>
        </p:nvSpPr>
        <p:spPr>
          <a:xfrm>
            <a:off x="838080" y="2010960"/>
            <a:ext cx="5096520" cy="41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FFFFFF"/>
                </a:solidFill>
                <a:latin typeface="Calibri"/>
              </a:rPr>
              <a:t>Elon Reeve Musk rođen je 28. Lipnja 1971 godine u južnoj Africi.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  <a:ea typeface="Calibri"/>
              </a:rPr>
              <a:t>Osnivač je, glavni izvršni direktor i glavni tehnološki suradnik SpaceX-a suosnivač, investitor, izvršni direktor i arhitekt proizvoda Tesla Inc. supredsjedatelj OpenAI osnivač i glavni izvršni direktor Neuralink-a i osnivač The Boring Company. Musk je također suosnivač i bivši predsjednik SolarCity-ja, suosnivač Zipa i osnivač X.com, koji se spojio s Confinity i uzeo ime PayPal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6"/>
          <p:cNvSpPr txBox="1"/>
          <p:nvPr/>
        </p:nvSpPr>
        <p:spPr>
          <a:xfrm>
            <a:off x="6256800" y="1916832"/>
            <a:ext cx="5107680" cy="42596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Njegovi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ciljevi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uključuje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smanjenje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globalnog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zatopljenja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kroz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održivu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proizvodnju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potrošnju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energije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smanjenje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"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rizika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ljudskog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istrebljenja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"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širenjem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ljudske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rase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druge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planete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uspostavom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ljudske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kolonije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Marsu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 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 dirty="0" err="1" smtClean="0">
                <a:solidFill>
                  <a:srgbClr val="FFFFFF"/>
                </a:solidFill>
                <a:latin typeface="Calibri"/>
                <a:ea typeface="Calibri"/>
              </a:rPr>
              <a:t>Muskovo</a:t>
            </a: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se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bogatstvo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procjenjuje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20,8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milijardi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dolara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čime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je u 2017.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prema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"Forbes 400"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postao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21.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najbogatija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2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osoba</a:t>
            </a:r>
            <a:r>
              <a:rPr lang="en-US" sz="22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u </a:t>
            </a:r>
            <a:r>
              <a:rPr lang="en-US" sz="22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SAD-u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01000" y="1396440"/>
            <a:ext cx="63867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Izumi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728280" y="2717280"/>
            <a:ext cx="6459480" cy="3335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Elon Musk je 22,25% vlasnik kompanije Tesla.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FFFFFF"/>
                </a:solidFill>
                <a:latin typeface="Calibri"/>
              </a:rPr>
              <a:t>Tesla</a:t>
            </a: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 američka je automobilistička tvrtka sa sjedištem u Palo Altu, savezna država Kalifornija koja proizvodi električne automobile. 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Tesla Motors auto kuća na Santa Monica bulevaru u Los Angelesu, Kalifornija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FFFFFF"/>
                </a:solidFill>
                <a:latin typeface="Calibri"/>
              </a:rPr>
              <a:t>Tvrtka je osnovana 1. srpnja 2003. godine. Ime je dobila po znanstveniku Nikoli Tesli. Najveći investitori su: Elon Musk, Sergey Brin, Larry Page i Jeff Skoll.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7525080" y="0"/>
            <a:ext cx="4666680" cy="3612600"/>
          </a:xfrm>
          <a:custGeom>
            <a:avLst/>
            <a:gdLst/>
            <a:ahLst/>
            <a:cxnLst/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Picture 6"/>
          <p:cNvPicPr/>
          <p:nvPr/>
        </p:nvPicPr>
        <p:blipFill>
          <a:blip r:embed="rId2" cstate="print"/>
          <a:srcRect l="16953" r="14831"/>
          <a:stretch/>
        </p:blipFill>
        <p:spPr>
          <a:xfrm>
            <a:off x="7450200" y="216000"/>
            <a:ext cx="4501800" cy="3447720"/>
          </a:xfrm>
          <a:prstGeom prst="rect">
            <a:avLst/>
          </a:prstGeom>
          <a:ln>
            <a:noFill/>
          </a:ln>
        </p:spPr>
      </p:pic>
      <p:sp>
        <p:nvSpPr>
          <p:cNvPr id="177" name="CustomShape 4"/>
          <p:cNvSpPr/>
          <p:nvPr/>
        </p:nvSpPr>
        <p:spPr>
          <a:xfrm>
            <a:off x="8604720" y="3917880"/>
            <a:ext cx="3587040" cy="2939760"/>
          </a:xfrm>
          <a:custGeom>
            <a:avLst/>
            <a:gdLst/>
            <a:ahLst/>
            <a:cxnLst/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Picture 5"/>
          <p:cNvPicPr/>
          <p:nvPr/>
        </p:nvPicPr>
        <p:blipFill>
          <a:blip r:embed="rId3" cstate="print"/>
          <a:srcRect t="14182" b="30592"/>
          <a:stretch/>
        </p:blipFill>
        <p:spPr>
          <a:xfrm>
            <a:off x="8457120" y="3920400"/>
            <a:ext cx="3422880" cy="277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647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Jeff Bezos</vt:lpstr>
      <vt:lpstr>Slide 13</vt:lpstr>
      <vt:lpstr>Ingvar Kamprad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Marin Marsic</cp:lastModifiedBy>
  <cp:revision>678</cp:revision>
  <dcterms:created xsi:type="dcterms:W3CDTF">2020-12-02T10:59:37Z</dcterms:created>
  <dcterms:modified xsi:type="dcterms:W3CDTF">2021-02-15T15:46:50Z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