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70" r:id="rId6"/>
    <p:sldId id="271" r:id="rId7"/>
    <p:sldId id="260" r:id="rId8"/>
    <p:sldId id="262" r:id="rId9"/>
    <p:sldId id="259" r:id="rId10"/>
    <p:sldId id="267" r:id="rId11"/>
    <p:sldId id="265" r:id="rId12"/>
    <p:sldId id="276" r:id="rId13"/>
    <p:sldId id="268" r:id="rId14"/>
    <p:sldId id="266" r:id="rId15"/>
    <p:sldId id="263" r:id="rId16"/>
    <p:sldId id="272" r:id="rId17"/>
    <p:sldId id="264" r:id="rId18"/>
    <p:sldId id="275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8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7AE0-7E53-4888-A1A0-E7C835DBA950}" type="datetimeFigureOut">
              <a:rPr lang="hr-HR" smtClean="0"/>
              <a:pPr/>
              <a:t>23.2.2021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7467-C9E9-49E9-B125-E3532C2ED63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348880"/>
            <a:ext cx="9144000" cy="168604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rgbClr val="C00000"/>
                </a:solidFill>
              </a:rPr>
              <a:t>THINGS TO KNOW </a:t>
            </a:r>
            <a:br>
              <a:rPr lang="hr-HR" dirty="0" smtClean="0">
                <a:solidFill>
                  <a:srgbClr val="C00000"/>
                </a:solidFill>
              </a:rPr>
            </a:br>
            <a:r>
              <a:rPr lang="hr-HR" dirty="0" smtClean="0">
                <a:solidFill>
                  <a:srgbClr val="C00000"/>
                </a:solidFill>
              </a:rPr>
              <a:t>BEFORE GOING TO </a:t>
            </a: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CROATIA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381642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dirty="0" smtClean="0">
                <a:latin typeface="+mj-lt"/>
              </a:rPr>
              <a:t>Osnovna škola Bartola Kašića</a:t>
            </a:r>
            <a:br>
              <a:rPr lang="hr-HR" sz="1900" dirty="0" smtClean="0">
                <a:latin typeface="+mj-lt"/>
              </a:rPr>
            </a:br>
            <a:r>
              <a:rPr lang="hr-HR" sz="1900" dirty="0" smtClean="0">
                <a:latin typeface="+mj-lt"/>
              </a:rPr>
              <a:t>Vinkovci</a:t>
            </a:r>
            <a:br>
              <a:rPr lang="hr-HR" sz="1900" dirty="0" smtClean="0">
                <a:latin typeface="+mj-lt"/>
              </a:rPr>
            </a:br>
            <a:r>
              <a:rPr lang="hr-HR" sz="1900" dirty="0" smtClean="0">
                <a:latin typeface="+mj-lt"/>
              </a:rPr>
              <a:t>Erasmus+ project 2020-2022</a:t>
            </a:r>
            <a:br>
              <a:rPr lang="hr-HR" sz="1900" dirty="0" smtClean="0">
                <a:latin typeface="+mj-lt"/>
              </a:rPr>
            </a:br>
            <a:r>
              <a:rPr lang="hr-HR" sz="1900" b="1" dirty="0" smtClean="0">
                <a:latin typeface="+mj-lt"/>
              </a:rPr>
              <a:t>How Roman are you?</a:t>
            </a:r>
            <a:br>
              <a:rPr lang="hr-HR" sz="1900" b="1" dirty="0" smtClean="0">
                <a:latin typeface="+mj-lt"/>
              </a:rPr>
            </a:br>
            <a:r>
              <a:rPr lang="hr-HR" sz="1900" dirty="0" smtClean="0">
                <a:latin typeface="+mj-lt"/>
              </a:rPr>
              <a:t>2020-1-DE03-KA229-077527_5</a:t>
            </a:r>
            <a:endParaRPr lang="hr-HR" sz="1900" dirty="0">
              <a:latin typeface="+mj-lt"/>
            </a:endParaRPr>
          </a:p>
        </p:txBody>
      </p:sp>
      <p:pic>
        <p:nvPicPr>
          <p:cNvPr id="5" name="Picture 4" descr="C:\Documents and Settings\Marin\My Documents\ZASTAVE i LOGO, SCC, W.A.T.E.R\DISCLAIMER, LOGO, AMPEU\eu_flag_co_funded_pos_rgb_rig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373216"/>
            <a:ext cx="3665601" cy="103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arin\My Documents\ZASTAVE i LOGO, SCC, W.A.T.E.R\ROMAN,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2656"/>
            <a:ext cx="1538406" cy="1533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432048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smtClean="0"/>
              <a:t>Crochet doilies</a:t>
            </a:r>
            <a:r>
              <a:rPr lang="hr-HR" sz="2300" dirty="0" smtClean="0"/>
              <a:t/>
            </a:r>
            <a:br>
              <a:rPr lang="hr-HR" sz="2300" dirty="0" smtClean="0"/>
            </a:br>
            <a:endParaRPr lang="hr-HR" sz="1000" dirty="0" smtClean="0"/>
          </a:p>
          <a:p>
            <a:r>
              <a:rPr lang="hr-HR" sz="2300" dirty="0" smtClean="0"/>
              <a:t>In all houses you can see lots of handmade doilies. </a:t>
            </a:r>
          </a:p>
          <a:p>
            <a:r>
              <a:rPr lang="en-US" sz="2300" dirty="0" smtClean="0"/>
              <a:t>The younger generations crochet less, but</a:t>
            </a:r>
            <a:r>
              <a:rPr lang="hr-HR" sz="2300" dirty="0" smtClean="0"/>
              <a:t> lace </a:t>
            </a:r>
            <a:r>
              <a:rPr lang="en-US" sz="2300" dirty="0" smtClean="0"/>
              <a:t> </a:t>
            </a:r>
            <a:r>
              <a:rPr lang="hr-HR" sz="2300" dirty="0" smtClean="0"/>
              <a:t>decorations</a:t>
            </a:r>
            <a:r>
              <a:rPr lang="en-US" sz="2300" dirty="0" smtClean="0"/>
              <a:t> made by  grandmothers are kept as a family treasure.</a:t>
            </a:r>
            <a:endParaRPr lang="hr-HR" sz="2300" dirty="0"/>
          </a:p>
        </p:txBody>
      </p:sp>
      <p:pic>
        <p:nvPicPr>
          <p:cNvPr id="4098" name="Picture 2" descr="C:\Documents and Settings\Marin\My Documents\ROMAN, Croatia\IMG_20210219_16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717032"/>
            <a:ext cx="3841991" cy="2664296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ROMAN, Croatia\IMG_20210219_16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960440" cy="2640293"/>
          </a:xfrm>
          <a:prstGeom prst="rect">
            <a:avLst/>
          </a:prstGeom>
          <a:noFill/>
        </p:spPr>
      </p:pic>
      <p:pic>
        <p:nvPicPr>
          <p:cNvPr id="4100" name="Picture 4" descr="C:\Documents and Settings\Marin\My Documents\ROMAN, Croatia\IMG_20210219_16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20688"/>
            <a:ext cx="3317174" cy="261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People in Croatia eat little </a:t>
            </a:r>
            <a:r>
              <a:rPr lang="hr-HR" sz="2400" b="1" dirty="0" smtClean="0"/>
              <a:t>fish</a:t>
            </a:r>
            <a:r>
              <a:rPr lang="hr-HR" sz="2400" dirty="0" smtClean="0"/>
              <a:t> (about 8,5 kg a year per person).</a:t>
            </a:r>
            <a:br>
              <a:rPr lang="hr-HR" sz="2400" dirty="0" smtClean="0"/>
            </a:br>
            <a:r>
              <a:rPr lang="hr-HR" sz="2400" dirty="0" smtClean="0"/>
              <a:t>In Slavonia (region that Vinkovci is in) freshwater fish is eaten, primarily carp, but catfish and perch are also eaten.</a:t>
            </a:r>
            <a:endParaRPr lang="hr-HR" sz="2400" dirty="0"/>
          </a:p>
        </p:txBody>
      </p:sp>
      <p:pic>
        <p:nvPicPr>
          <p:cNvPr id="9218" name="Picture 2" descr="C:\Documents and Settings\Marin\My Documents\P7020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5495499" cy="33989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0192" y="3068960"/>
            <a:ext cx="2304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Riblji paprikaš ,</a:t>
            </a:r>
            <a:br>
              <a:rPr lang="hr-HR" sz="2300" dirty="0" smtClean="0"/>
            </a:br>
            <a:r>
              <a:rPr lang="hr-HR" sz="2300" dirty="0" smtClean="0"/>
              <a:t>a popular dish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arin\My Documents\P419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4825267" cy="3096344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PB30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20687"/>
            <a:ext cx="3096344" cy="2237049"/>
          </a:xfrm>
          <a:prstGeom prst="rect">
            <a:avLst/>
          </a:prstGeom>
          <a:noFill/>
        </p:spPr>
      </p:pic>
      <p:pic>
        <p:nvPicPr>
          <p:cNvPr id="1029" name="Picture 5" descr="C:\Documents and Settings\Marin\My Documents\P419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40968"/>
            <a:ext cx="3168352" cy="30839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836712"/>
            <a:ext cx="38164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We eat a lot of meat, especially pork. It is important to have homemade </a:t>
            </a:r>
            <a:br>
              <a:rPr lang="hr-HR" sz="2300" dirty="0" smtClean="0"/>
            </a:br>
            <a:r>
              <a:rPr lang="hr-HR" sz="2300" b="1" dirty="0" smtClean="0"/>
              <a:t>dried pork delicacies</a:t>
            </a:r>
            <a:r>
              <a:rPr lang="hr-HR" sz="2300" dirty="0" smtClean="0"/>
              <a:t>:</a:t>
            </a:r>
            <a:br>
              <a:rPr lang="hr-HR" sz="2300" dirty="0" smtClean="0"/>
            </a:br>
            <a:r>
              <a:rPr lang="hr-HR" sz="2300" dirty="0" smtClean="0"/>
              <a:t>sausages, bacon, ham,...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\My Documents\ROMAN, Croatia\IMG_20210219_16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3"/>
            <a:ext cx="3168352" cy="42131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48680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smtClean="0"/>
              <a:t>Brandy</a:t>
            </a:r>
            <a:r>
              <a:rPr lang="hr-HR" sz="2300" dirty="0" smtClean="0"/>
              <a:t> – it is important to have  good homemade brandy (RAKIJA).</a:t>
            </a:r>
            <a:br>
              <a:rPr lang="hr-HR" sz="2300" dirty="0" smtClean="0"/>
            </a:br>
            <a:r>
              <a:rPr lang="hr-HR" sz="2300" dirty="0" smtClean="0"/>
              <a:t>The most popular kinds are plum brandy – šljivovica and</a:t>
            </a:r>
            <a:br>
              <a:rPr lang="hr-HR" sz="2300" dirty="0" smtClean="0"/>
            </a:br>
            <a:r>
              <a:rPr lang="hr-HR" sz="2300" dirty="0" smtClean="0"/>
              <a:t>grape brandy – lozovača, komovica</a:t>
            </a:r>
            <a:endParaRPr lang="hr-HR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2204864"/>
            <a:ext cx="417646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We use brandy as a basis for making liqueurs – the most popular liqueurs are walnut liqueur and cherry liqueur.</a:t>
            </a:r>
            <a:br>
              <a:rPr lang="hr-HR" sz="2300" dirty="0" smtClean="0"/>
            </a:br>
            <a:r>
              <a:rPr lang="hr-HR" sz="2300" dirty="0" smtClean="0"/>
              <a:t>Rakija is used as medicine: </a:t>
            </a:r>
          </a:p>
          <a:p>
            <a:r>
              <a:rPr lang="hr-HR" sz="2300" dirty="0" smtClean="0"/>
              <a:t>Walnut liqueur helps if you have stomach pain, grape brandy can be used for linings for various purposes: lowering the temperature, if you have a rash,...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4168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Vinkovci </a:t>
            </a:r>
            <a:r>
              <a:rPr lang="hr-HR" sz="2400" dirty="0" smtClean="0"/>
              <a:t> </a:t>
            </a:r>
            <a:br>
              <a:rPr lang="hr-HR" sz="2400" dirty="0" smtClean="0"/>
            </a:br>
            <a:r>
              <a:rPr lang="hr-HR" sz="2400" u="sng" dirty="0" smtClean="0"/>
              <a:t>Murder on the Orient Express </a:t>
            </a:r>
            <a:r>
              <a:rPr lang="hr-HR" sz="2400" dirty="0" smtClean="0"/>
              <a:t>is one of </a:t>
            </a:r>
            <a:r>
              <a:rPr lang="hr-HR" sz="2400" smtClean="0"/>
              <a:t>Agathe Christie’s </a:t>
            </a:r>
            <a:r>
              <a:rPr lang="hr-HR" sz="2400" dirty="0" smtClean="0"/>
              <a:t>greatest novels.</a:t>
            </a:r>
            <a:br>
              <a:rPr lang="hr-HR" sz="2400" dirty="0" smtClean="0"/>
            </a:br>
            <a:r>
              <a:rPr lang="hr-HR" sz="2400" dirty="0" smtClean="0"/>
              <a:t>Vinkovci is mentioned in the novel (and films based on the novel,  of course). </a:t>
            </a:r>
            <a:br>
              <a:rPr lang="hr-HR" sz="24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2400" dirty="0" smtClean="0"/>
              <a:t>When Hercule Poirot asks where the train had stopped (because of heavy snowfall), staff tell him:</a:t>
            </a:r>
            <a:br>
              <a:rPr lang="hr-HR" sz="2400" dirty="0" smtClean="0"/>
            </a:br>
            <a:r>
              <a:rPr lang="hr-HR" sz="2400" dirty="0" smtClean="0"/>
              <a:t>“Between Vinkovci and Slavonski Brod.”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2050" name="Picture 2" descr="C:\Documents and Settings\Marin\My Documents\VLAK,kolodvor\IMG_20210223_14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4032448" cy="27213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465313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Steam locomotive in front of the railway station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200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In Novo Selo, a part of Vinkovci with 4000 inhabitants, all families live in their own </a:t>
            </a:r>
            <a:r>
              <a:rPr lang="hr-HR" sz="2300" b="1" dirty="0" smtClean="0"/>
              <a:t>family houses</a:t>
            </a:r>
            <a:r>
              <a:rPr lang="hr-HR" sz="2300" dirty="0" smtClean="0"/>
              <a:t>.</a:t>
            </a:r>
            <a:br>
              <a:rPr lang="hr-HR" sz="23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2300" dirty="0" smtClean="0"/>
              <a:t>Men usually build houses by themselves, with the help of friends and relatives.</a:t>
            </a:r>
            <a:br>
              <a:rPr lang="hr-HR" sz="23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2300" dirty="0" smtClean="0"/>
              <a:t>After having built the house, they realize that they definitely must have </a:t>
            </a:r>
            <a:r>
              <a:rPr lang="hr-HR" sz="2300" b="1" dirty="0" smtClean="0"/>
              <a:t>a summer kitchen </a:t>
            </a:r>
            <a:r>
              <a:rPr lang="hr-HR" sz="2300" dirty="0" smtClean="0"/>
              <a:t>to keep the main house cool and free of strong odours by preparing meals elsewhere.</a:t>
            </a:r>
            <a:br>
              <a:rPr lang="hr-HR" sz="2300" dirty="0" smtClean="0"/>
            </a:br>
            <a:endParaRPr lang="hr-HR" sz="2300" dirty="0" smtClean="0"/>
          </a:p>
          <a:p>
            <a:endParaRPr lang="hr-HR" sz="2300" dirty="0"/>
          </a:p>
        </p:txBody>
      </p:sp>
      <p:pic>
        <p:nvPicPr>
          <p:cNvPr id="6145" name="Picture 1" descr="C:\Documents and Settings\Marin\My Documents\IMG_20210220_13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4896544" cy="2437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H="1" flipV="1">
            <a:off x="5940152" y="471701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Summer kitchen</a:t>
            </a:r>
            <a:endParaRPr lang="hr-HR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88024" y="5085184"/>
            <a:ext cx="1152128" cy="384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120" y="692696"/>
            <a:ext cx="25922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It is safe to drink </a:t>
            </a:r>
            <a:r>
              <a:rPr lang="hr-HR" sz="2400" b="1" dirty="0" smtClean="0"/>
              <a:t>tap water.</a:t>
            </a:r>
            <a:br>
              <a:rPr lang="hr-HR" sz="2400" b="1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hr-HR" sz="2400" dirty="0" smtClean="0"/>
              <a:t>One of the most popular  soft drinks is </a:t>
            </a:r>
            <a:r>
              <a:rPr lang="hr-HR" sz="2400" b="1" dirty="0" smtClean="0"/>
              <a:t>elderberry juice. </a:t>
            </a:r>
            <a:br>
              <a:rPr lang="hr-HR" sz="2400" b="1" dirty="0" smtClean="0"/>
            </a:br>
            <a:r>
              <a:rPr lang="hr-HR" sz="2400" dirty="0" smtClean="0"/>
              <a:t>Every  spring families make  their own elderberry syrup.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29698" name="Picture 2" descr="C:\Documents and Settings\Marin\My Documents\Picture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4392488" cy="2924363"/>
          </a:xfrm>
          <a:prstGeom prst="rect">
            <a:avLst/>
          </a:prstGeom>
          <a:noFill/>
        </p:spPr>
      </p:pic>
      <p:pic>
        <p:nvPicPr>
          <p:cNvPr id="29699" name="Picture 3" descr="C:\Documents and Settings\Marin\My Documents\Picture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442849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7048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Most families have </a:t>
            </a:r>
            <a:r>
              <a:rPr lang="hr-HR" sz="2400" b="1" dirty="0" smtClean="0"/>
              <a:t>pets</a:t>
            </a:r>
            <a:r>
              <a:rPr lang="hr-HR" sz="2400" dirty="0" smtClean="0"/>
              <a:t>:  dogs or cats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Each family has more </a:t>
            </a:r>
            <a:r>
              <a:rPr lang="hr-HR" sz="2400" b="1" dirty="0" smtClean="0"/>
              <a:t>bicycles</a:t>
            </a:r>
            <a:r>
              <a:rPr lang="hr-HR" sz="2400" dirty="0" smtClean="0"/>
              <a:t> than family members.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Children can play in the street or ride bikes with their friends and neighbours.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 smtClean="0"/>
          </a:p>
          <a:p>
            <a:endParaRPr lang="hr-HR" sz="2400" dirty="0" smtClean="0"/>
          </a:p>
          <a:p>
            <a:r>
              <a:rPr lang="hr-HR" sz="3400" dirty="0" smtClean="0"/>
              <a:t/>
            </a:r>
            <a:br>
              <a:rPr lang="hr-HR" sz="3400" dirty="0" smtClean="0"/>
            </a:br>
            <a:r>
              <a:rPr lang="hr-HR" sz="3400" dirty="0" smtClean="0"/>
              <a:t/>
            </a:r>
            <a:br>
              <a:rPr lang="hr-HR" sz="3400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5122" name="Picture 2" descr="C:\Documents and Settings\Marin\My Document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12976"/>
            <a:ext cx="4032448" cy="3023406"/>
          </a:xfrm>
          <a:prstGeom prst="rect">
            <a:avLst/>
          </a:prstGeom>
          <a:noFill/>
        </p:spPr>
      </p:pic>
      <p:pic>
        <p:nvPicPr>
          <p:cNvPr id="1026" name="Picture 2" descr="C:\Documents and Settings\Marin\My Documents\IMG_2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3771057" cy="30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488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                        We love our </a:t>
            </a:r>
            <a:r>
              <a:rPr lang="hr-HR" sz="2300" u="sng" dirty="0" smtClean="0"/>
              <a:t>river Bosut</a:t>
            </a:r>
            <a:r>
              <a:rPr lang="hr-HR" sz="2300" dirty="0" smtClean="0"/>
              <a:t>, any time of year.</a:t>
            </a:r>
            <a:endParaRPr lang="hr-HR" sz="2300" dirty="0"/>
          </a:p>
        </p:txBody>
      </p:sp>
      <p:pic>
        <p:nvPicPr>
          <p:cNvPr id="2050" name="Picture 2" descr="C:\Documents and Settings\Marin\My Documents\P511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600000" cy="2700000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PA22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600000" cy="2700000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PA23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600000" cy="2700000"/>
          </a:xfrm>
          <a:prstGeom prst="rect">
            <a:avLst/>
          </a:prstGeom>
          <a:noFill/>
        </p:spPr>
      </p:pic>
      <p:pic>
        <p:nvPicPr>
          <p:cNvPr id="2053" name="Picture 5" descr="C:\Documents and Settings\Marin\My Documents\P208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3601034" cy="269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55576" y="368582"/>
            <a:ext cx="7776864" cy="980408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200" dirty="0" smtClean="0">
                <a:solidFill>
                  <a:srgbClr val="202124"/>
                </a:solidFill>
              </a:rPr>
              <a:t>T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here are many stereotypes about people from other countries, and these are the first thoughts of pupils</a:t>
            </a:r>
            <a:r>
              <a:rPr kumimoji="0" lang="sr-Latn-CS" sz="22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in grades 7 and 8 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about people from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C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partner countries</a:t>
            </a:r>
            <a:endParaRPr kumimoji="0" lang="sr-Latn-C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484784"/>
          <a:ext cx="7992888" cy="4732020"/>
        </p:xfrm>
        <a:graphic>
          <a:graphicData uri="http://schemas.openxmlformats.org/drawingml/2006/table">
            <a:tbl>
              <a:tblPr/>
              <a:tblGrid>
                <a:gridCol w="1674700"/>
                <a:gridCol w="6318188"/>
              </a:tblGrid>
              <a:tr h="559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latin typeface="Calibri"/>
                          <a:ea typeface="Calibri"/>
                          <a:cs typeface="Times New Roman"/>
                        </a:rPr>
                        <a:t>     GERMANY  </a:t>
                      </a:r>
                      <a:endParaRPr lang="hr-H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2" marR="30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have a lot of </a:t>
                      </a:r>
                      <a:r>
                        <a:rPr lang="hr-HR" sz="1800" dirty="0" smtClean="0">
                          <a:latin typeface="Calibri"/>
                          <a:ea typeface="Calibri"/>
                          <a:cs typeface="Times New Roman"/>
                        </a:rPr>
                        <a:t> money                                   drive</a:t>
                      </a:r>
                      <a:r>
                        <a:rPr lang="hr-H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good cars</a:t>
                      </a: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eat sausages and drink </a:t>
                      </a:r>
                      <a:r>
                        <a:rPr lang="hr-HR" sz="1800" dirty="0" smtClean="0">
                          <a:latin typeface="Calibri"/>
                          <a:ea typeface="Calibri"/>
                          <a:cs typeface="Times New Roman"/>
                        </a:rPr>
                        <a:t>beer                      are fair-skinned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latin typeface="Calibri"/>
                          <a:ea typeface="Calibri"/>
                          <a:cs typeface="Times New Roman"/>
                        </a:rPr>
                        <a:t>     GREECE</a:t>
                      </a:r>
                      <a:endParaRPr lang="hr-H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2" marR="30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have beautiful sea</a:t>
                      </a:r>
                      <a:b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the state is heavily indebted</a:t>
                      </a:r>
                      <a:b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know a lot about mythology and ancient gods</a:t>
                      </a:r>
                      <a:b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have good dairy products, especially yogurt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latin typeface="Calibri"/>
                          <a:ea typeface="Calibri"/>
                          <a:cs typeface="Times New Roman"/>
                        </a:rPr>
                        <a:t>     ITALY</a:t>
                      </a:r>
                      <a:endParaRPr lang="hr-H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2" marR="30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eat pizza, lasagna and spaghetti</a:t>
                      </a:r>
                      <a:b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like </a:t>
                      </a:r>
                      <a:r>
                        <a:rPr lang="hr-HR" sz="1800" dirty="0" smtClean="0">
                          <a:latin typeface="Calibri"/>
                          <a:ea typeface="Calibri"/>
                          <a:cs typeface="Times New Roman"/>
                        </a:rPr>
                        <a:t>football                                                  do</a:t>
                      </a:r>
                      <a:r>
                        <a:rPr lang="hr-H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not speak English</a:t>
                      </a: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Super </a:t>
                      </a:r>
                      <a:r>
                        <a:rPr lang="hr-HR" sz="1800" dirty="0" smtClean="0">
                          <a:latin typeface="Calibri"/>
                          <a:ea typeface="Calibri"/>
                          <a:cs typeface="Times New Roman"/>
                        </a:rPr>
                        <a:t>Mario (is Italian)</a:t>
                      </a:r>
                      <a:r>
                        <a:rPr lang="hr-H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</a:t>
                      </a:r>
                      <a:r>
                        <a:rPr lang="hr-HR" sz="1800" dirty="0" smtClean="0">
                          <a:latin typeface="Calibri"/>
                          <a:ea typeface="Calibri"/>
                          <a:cs typeface="Times New Roman"/>
                        </a:rPr>
                        <a:t>a boot- shaped country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latin typeface="Calibri"/>
                          <a:ea typeface="Calibri"/>
                          <a:cs typeface="Times New Roman"/>
                        </a:rPr>
                        <a:t>    PORTUGAL</a:t>
                      </a:r>
                      <a:endParaRPr lang="hr-H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2" marR="30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dark complexioned people</a:t>
                      </a:r>
                      <a:b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good sailors and </a:t>
                      </a:r>
                      <a:r>
                        <a:rPr lang="hr-HR" sz="1800" dirty="0" smtClean="0">
                          <a:latin typeface="Calibri"/>
                          <a:ea typeface="Calibri"/>
                          <a:cs typeface="Times New Roman"/>
                        </a:rPr>
                        <a:t>explorers                        eat cod and sardines</a:t>
                      </a: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like </a:t>
                      </a:r>
                      <a:r>
                        <a:rPr lang="hr-HR" sz="1800" dirty="0" smtClean="0">
                          <a:latin typeface="Calibri"/>
                          <a:ea typeface="Calibri"/>
                          <a:cs typeface="Times New Roman"/>
                        </a:rPr>
                        <a:t>football          </a:t>
                      </a:r>
                      <a:r>
                        <a:rPr lang="hr-H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8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religious</a:t>
                      </a:r>
                      <a:r>
                        <a:rPr lang="hr-H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people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latin typeface="Calibri"/>
                          <a:ea typeface="Calibri"/>
                          <a:cs typeface="Times New Roman"/>
                        </a:rPr>
                        <a:t>    SPAIN</a:t>
                      </a:r>
                      <a:endParaRPr lang="hr-H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2" marR="30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play football well</a:t>
                      </a:r>
                      <a:b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1800" dirty="0" smtClean="0">
                          <a:latin typeface="Calibri"/>
                          <a:ea typeface="Calibri"/>
                          <a:cs typeface="Times New Roman"/>
                        </a:rPr>
                        <a:t>cheerful                                                        have  lots of festivals</a:t>
                      </a: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1800" dirty="0">
                          <a:latin typeface="Calibri"/>
                          <a:ea typeface="Calibri"/>
                          <a:cs typeface="Times New Roman"/>
                        </a:rPr>
                        <a:t>dance </a:t>
                      </a:r>
                      <a:r>
                        <a:rPr lang="hr-HR" sz="1800" dirty="0" smtClean="0">
                          <a:latin typeface="Calibri"/>
                          <a:ea typeface="Calibri"/>
                          <a:cs typeface="Times New Roman"/>
                        </a:rPr>
                        <a:t>flamenco                                           language of soap operas</a:t>
                      </a:r>
                      <a:endParaRPr lang="hr-H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1"/>
            <a:ext cx="3672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Currency</a:t>
            </a:r>
            <a:r>
              <a:rPr lang="hr-HR" sz="2400" dirty="0" smtClean="0"/>
              <a:t> – KUNA </a:t>
            </a:r>
            <a:br>
              <a:rPr lang="hr-HR" sz="2400" dirty="0" smtClean="0"/>
            </a:br>
            <a:r>
              <a:rPr lang="hr-HR" sz="2400" dirty="0" smtClean="0"/>
              <a:t>(has 100 lipa)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If</a:t>
            </a:r>
            <a:r>
              <a:rPr lang="en-US" sz="2400" dirty="0" smtClean="0"/>
              <a:t> you pay in cash</a:t>
            </a:r>
            <a:r>
              <a:rPr lang="hr-HR" sz="2400" dirty="0" smtClean="0"/>
              <a:t> in a shop</a:t>
            </a:r>
            <a:r>
              <a:rPr lang="en-US" sz="2400" dirty="0" smtClean="0"/>
              <a:t>, don’t expect to get 5, 10 or 20 </a:t>
            </a:r>
            <a:r>
              <a:rPr lang="en-US" sz="2400" dirty="0" err="1" smtClean="0"/>
              <a:t>lipa</a:t>
            </a:r>
            <a:r>
              <a:rPr lang="en-US" sz="2400" dirty="0" smtClean="0"/>
              <a:t> </a:t>
            </a:r>
            <a:r>
              <a:rPr lang="hr-HR" sz="2400" dirty="0" smtClean="0"/>
              <a:t>change</a:t>
            </a:r>
            <a:r>
              <a:rPr lang="en-US" sz="2400" dirty="0" smtClean="0"/>
              <a:t>.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There are no women on Croatian banknotes.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Lipa coins have plants on them.</a:t>
            </a:r>
            <a:br>
              <a:rPr lang="hr-HR" sz="2400" dirty="0" smtClean="0"/>
            </a:br>
            <a:r>
              <a:rPr lang="hr-HR" sz="2400" dirty="0" smtClean="0"/>
              <a:t>Kuna coins have animals on them.</a:t>
            </a:r>
            <a:endParaRPr lang="hr-HR" sz="2400" dirty="0"/>
          </a:p>
        </p:txBody>
      </p:sp>
      <p:pic>
        <p:nvPicPr>
          <p:cNvPr id="2050" name="Picture 2" descr="C:\Documents and Settings\Marin\My Documents\HR novc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104456" cy="6484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48965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smtClean="0"/>
              <a:t>Trains</a:t>
            </a:r>
            <a:r>
              <a:rPr lang="hr-HR" sz="2300" dirty="0" smtClean="0"/>
              <a:t> are always late, very late.</a:t>
            </a:r>
          </a:p>
          <a:p>
            <a:endParaRPr lang="hr-HR" sz="2300" dirty="0" smtClean="0"/>
          </a:p>
          <a:p>
            <a:r>
              <a:rPr lang="hr-HR" sz="2300" dirty="0" smtClean="0"/>
              <a:t>We are used to it. </a:t>
            </a:r>
            <a:br>
              <a:rPr lang="hr-HR" sz="23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sz="2300" dirty="0" smtClean="0"/>
          </a:p>
        </p:txBody>
      </p:sp>
      <p:pic>
        <p:nvPicPr>
          <p:cNvPr id="1026" name="Picture 2" descr="C:\Documents and Settings\Marin\My Documents\IMG_20210220_141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36487"/>
            <a:ext cx="2808312" cy="3916593"/>
          </a:xfrm>
          <a:prstGeom prst="rect">
            <a:avLst/>
          </a:prstGeom>
          <a:noFill/>
        </p:spPr>
      </p:pic>
      <p:pic>
        <p:nvPicPr>
          <p:cNvPr id="3" name="Picture 2" descr="C:\Documents and Settings\Marin\My Documents\VLAK,kolodvor\IMG_20210223_135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46902"/>
            <a:ext cx="5184576" cy="3888432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VLAK,kolodvor\IMG_20210223_135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6672"/>
            <a:ext cx="2740051" cy="1976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Marin\My Documents\metalac-dzezva-za-kavu-crvena-11-cm-070-l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1800200" cy="1776304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869160"/>
            <a:ext cx="2465865" cy="1512168"/>
          </a:xfrm>
          <a:prstGeom prst="rect">
            <a:avLst/>
          </a:prstGeom>
          <a:noFill/>
        </p:spPr>
      </p:pic>
      <p:pic>
        <p:nvPicPr>
          <p:cNvPr id="2050" name="Picture 2" descr="C:\Documents and Settings\Marin\My Documents\ROMAN, Croatia\original_3b7e2a1f-2c7a-4f5b-aa9b-085f007f66bc_IMG_20210219_124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48680"/>
            <a:ext cx="2368200" cy="32968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568863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smtClean="0"/>
              <a:t>Gifts for hosts</a:t>
            </a:r>
            <a:br>
              <a:rPr lang="hr-HR" sz="2300" b="1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hr-HR" sz="2300" dirty="0" smtClean="0"/>
              <a:t>When visiting someone, you always bring a small present for hosts. It is customary to bring coffee, chocolate for children. You can also bring a bottle of wine or a house plant.</a:t>
            </a:r>
            <a:br>
              <a:rPr lang="hr-HR" sz="2300" dirty="0" smtClean="0"/>
            </a:br>
            <a:r>
              <a:rPr lang="hr-HR" sz="2300" dirty="0" smtClean="0"/>
              <a:t>The most common coffee is Croatian brand Franck, a 250 grams package, called “ciglica” (a small brick).  </a:t>
            </a:r>
            <a:br>
              <a:rPr lang="hr-HR" sz="2300" dirty="0" smtClean="0"/>
            </a:br>
            <a:endParaRPr lang="hr-HR" sz="2300" dirty="0"/>
          </a:p>
        </p:txBody>
      </p:sp>
      <p:sp>
        <p:nvSpPr>
          <p:cNvPr id="4" name="Rectangle 3"/>
          <p:cNvSpPr/>
          <p:nvPr/>
        </p:nvSpPr>
        <p:spPr>
          <a:xfrm>
            <a:off x="683568" y="3933056"/>
            <a:ext cx="77768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300" dirty="0" smtClean="0"/>
              <a:t>Coffee is made in </a:t>
            </a:r>
            <a:r>
              <a:rPr lang="hr-HR" sz="2300" b="1" dirty="0" smtClean="0"/>
              <a:t>džezva, </a:t>
            </a:r>
            <a:r>
              <a:rPr lang="en-US" sz="2300" dirty="0" smtClean="0"/>
              <a:t>a </a:t>
            </a:r>
            <a:r>
              <a:rPr lang="en-US" sz="2300" dirty="0"/>
              <a:t>small </a:t>
            </a:r>
            <a:r>
              <a:rPr lang="hr-HR" sz="2300" dirty="0" smtClean="0"/>
              <a:t>traditional </a:t>
            </a:r>
            <a:r>
              <a:rPr lang="en-US" sz="2300" dirty="0" smtClean="0"/>
              <a:t>pot </a:t>
            </a:r>
            <a:r>
              <a:rPr lang="en-US" sz="2300" dirty="0"/>
              <a:t>with a pouring </a:t>
            </a:r>
            <a:r>
              <a:rPr lang="en-US" sz="2300" dirty="0" smtClean="0"/>
              <a:t>lip</a:t>
            </a:r>
            <a:r>
              <a:rPr lang="hr-HR" sz="2300" dirty="0" smtClean="0"/>
              <a:t> and a long handle </a:t>
            </a:r>
            <a:r>
              <a:rPr lang="en-US" sz="2300" dirty="0" smtClean="0"/>
              <a:t>designed </a:t>
            </a:r>
            <a:r>
              <a:rPr lang="en-US" sz="2300" dirty="0"/>
              <a:t>specifically to make </a:t>
            </a:r>
            <a:r>
              <a:rPr lang="hr-HR" sz="2300" dirty="0" smtClean="0"/>
              <a:t>Turkish coffee.</a:t>
            </a:r>
            <a:endParaRPr lang="hr-HR" sz="2300" dirty="0"/>
          </a:p>
        </p:txBody>
      </p:sp>
      <p:pic>
        <p:nvPicPr>
          <p:cNvPr id="2051" name="Picture 3" descr="C:\Documents and Settings\Marin\My Documents\preuz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1" y="4869160"/>
            <a:ext cx="2238215" cy="145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IMG_20210220_13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191966" cy="58148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836712"/>
            <a:ext cx="38164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Cody McClain Brown is an American who married a Croatian girl and came to live in Croatia. He wrote a book</a:t>
            </a:r>
            <a:br>
              <a:rPr lang="hr-HR" sz="2300" dirty="0" smtClean="0"/>
            </a:br>
            <a:r>
              <a:rPr lang="hr-HR" sz="600" dirty="0" smtClean="0"/>
              <a:t> </a:t>
            </a:r>
            <a:r>
              <a:rPr lang="hr-HR" sz="2300" dirty="0" smtClean="0"/>
              <a:t/>
            </a:r>
            <a:br>
              <a:rPr lang="hr-HR" sz="2300" dirty="0" smtClean="0"/>
            </a:br>
            <a:r>
              <a:rPr lang="hr-HR" sz="2300" dirty="0" smtClean="0"/>
              <a:t>“</a:t>
            </a:r>
            <a:r>
              <a:rPr lang="hr-HR" sz="2300" u="sng" dirty="0" smtClean="0"/>
              <a:t>Propuh, papuče i punica</a:t>
            </a:r>
            <a:r>
              <a:rPr lang="hr-HR" sz="2300" dirty="0" smtClean="0"/>
              <a:t>”</a:t>
            </a:r>
            <a:br>
              <a:rPr lang="hr-HR" sz="2300" dirty="0" smtClean="0"/>
            </a:br>
            <a:r>
              <a:rPr lang="hr-HR" dirty="0" smtClean="0"/>
              <a:t>(Draft, slippers and mother-in-law )</a:t>
            </a:r>
            <a:r>
              <a:rPr lang="hr-HR" sz="2300" dirty="0" smtClean="0"/>
              <a:t/>
            </a:r>
            <a:br>
              <a:rPr lang="hr-HR" sz="2300" dirty="0" smtClean="0"/>
            </a:br>
            <a:r>
              <a:rPr lang="hr-HR" sz="600" dirty="0" smtClean="0"/>
              <a:t/>
            </a:r>
            <a:br>
              <a:rPr lang="hr-HR" sz="600" dirty="0" smtClean="0"/>
            </a:br>
            <a:r>
              <a:rPr lang="hr-HR" sz="2300" dirty="0" smtClean="0"/>
              <a:t>about the differences between the USA and Croatia. ( The original title is Chasing a Croatian Girl: A Survivor’s Tale)</a:t>
            </a:r>
            <a:br>
              <a:rPr lang="hr-HR" sz="23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300" dirty="0" smtClean="0"/>
              <a:t>propuh  -  draft</a:t>
            </a:r>
          </a:p>
          <a:p>
            <a:r>
              <a:rPr lang="hr-HR" sz="2300" dirty="0" smtClean="0"/>
              <a:t>papuče  -  slippers</a:t>
            </a:r>
          </a:p>
          <a:p>
            <a:r>
              <a:rPr lang="hr-HR" sz="2300" dirty="0" smtClean="0"/>
              <a:t>punica   -   mother-in-law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300" b="1" dirty="0" smtClean="0"/>
              <a:t>Draft/draught:</a:t>
            </a:r>
          </a:p>
          <a:p>
            <a:r>
              <a:rPr lang="en-US" sz="2300" dirty="0" smtClean="0"/>
              <a:t>a </a:t>
            </a:r>
            <a:r>
              <a:rPr lang="hr-HR" sz="2300" dirty="0" smtClean="0"/>
              <a:t>flow </a:t>
            </a:r>
            <a:r>
              <a:rPr lang="en-US" sz="2300" dirty="0" smtClean="0"/>
              <a:t>of cool air in a room or other confined space</a:t>
            </a:r>
            <a:r>
              <a:rPr lang="hr-HR" sz="2300" dirty="0" smtClean="0"/>
              <a:t> </a:t>
            </a:r>
            <a:br>
              <a:rPr lang="hr-HR" sz="2300" dirty="0" smtClean="0"/>
            </a:br>
            <a:r>
              <a:rPr lang="hr-HR" dirty="0" smtClean="0"/>
              <a:t>(Oxford Advanced Learner’s Dictionary)</a:t>
            </a:r>
            <a:endParaRPr lang="hr-HR" dirty="0"/>
          </a:p>
        </p:txBody>
      </p:sp>
      <p:pic>
        <p:nvPicPr>
          <p:cNvPr id="4098" name="Picture 2" descr="C:\Documents and Settings\Marin\My Documents\Download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3203927" cy="1800200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Downloads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2729670" cy="18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3789040"/>
            <a:ext cx="777686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The popular belief is that draft (propuh, promaja) is very dangerous and can cause a number of diseases. According to our grandmothers, the draft is responsible for a number of health issues – headache, earache, cold, back pain and other more serious diseases. </a:t>
            </a:r>
            <a:br>
              <a:rPr lang="hr-HR" sz="2300" dirty="0" smtClean="0"/>
            </a:br>
            <a:r>
              <a:rPr lang="hr-HR" sz="1500" dirty="0" smtClean="0"/>
              <a:t/>
            </a:r>
            <a:br>
              <a:rPr lang="hr-HR" sz="1500" dirty="0" smtClean="0"/>
            </a:br>
            <a:r>
              <a:rPr lang="hr-HR" sz="2300" dirty="0" smtClean="0"/>
              <a:t>Younger generations still avoid draft, just in case.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Guest slippers  </a:t>
            </a:r>
            <a:r>
              <a:rPr lang="hr-HR" sz="2400" dirty="0" smtClean="0"/>
              <a:t>(papuče za goste)</a:t>
            </a:r>
            <a:endParaRPr lang="hr-HR" sz="2400" dirty="0"/>
          </a:p>
        </p:txBody>
      </p:sp>
      <p:pic>
        <p:nvPicPr>
          <p:cNvPr id="14337" name="Picture 1" descr="C:\Documents and Settings\Marin\My Documents\IMG_20210219_165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428" y="1124744"/>
            <a:ext cx="6258581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4725144"/>
            <a:ext cx="741682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In most houses you should take off your shoes when you enter. Each family has several pairs of slippers (papuče) just for guests.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77686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Croatian language has insanely many words for relatives and in-laws. For example UNCLE can be UJAK, TETAK or STRIC, depending on if he is someone’s brother from mother’s or father’s side of the family.</a:t>
            </a:r>
            <a:br>
              <a:rPr lang="hr-HR" sz="2200" dirty="0" smtClean="0"/>
            </a:br>
            <a:r>
              <a:rPr lang="hr-HR" sz="2200" dirty="0" smtClean="0"/>
              <a:t>MOTHER –IN-LAW can be  </a:t>
            </a:r>
            <a:r>
              <a:rPr lang="hr-HR" sz="2200" i="1" dirty="0" smtClean="0"/>
              <a:t>punica</a:t>
            </a:r>
            <a:r>
              <a:rPr lang="hr-HR" sz="2200" dirty="0" smtClean="0"/>
              <a:t> or </a:t>
            </a:r>
            <a:r>
              <a:rPr lang="hr-HR" sz="2200" i="1" dirty="0" smtClean="0"/>
              <a:t>svekrva</a:t>
            </a:r>
            <a:r>
              <a:rPr lang="hr-HR" sz="2200" dirty="0" smtClean="0"/>
              <a:t>, etc.</a:t>
            </a:r>
            <a:br>
              <a:rPr lang="hr-HR" sz="2200" dirty="0" smtClean="0"/>
            </a:br>
            <a:r>
              <a:rPr lang="hr-HR" sz="2200" dirty="0" smtClean="0"/>
              <a:t>Punica – wife’s mother </a:t>
            </a:r>
            <a:br>
              <a:rPr lang="hr-HR" sz="2200" dirty="0" smtClean="0"/>
            </a:br>
            <a:r>
              <a:rPr lang="hr-HR" sz="2200" dirty="0"/>
              <a:t>T</a:t>
            </a:r>
            <a:r>
              <a:rPr lang="hr-HR" sz="2200" dirty="0" smtClean="0"/>
              <a:t>here are not many people who really know all the words and know who is who.</a:t>
            </a:r>
            <a:br>
              <a:rPr lang="hr-HR" sz="2200" dirty="0" smtClean="0"/>
            </a:b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200" dirty="0" smtClean="0"/>
              <a:t>On the other side, </a:t>
            </a:r>
            <a:br>
              <a:rPr lang="hr-HR" sz="2200" dirty="0" smtClean="0"/>
            </a:br>
            <a:r>
              <a:rPr lang="hr-HR" sz="2200" dirty="0" smtClean="0"/>
              <a:t>in Croatia people have godfathers, confirmation sponsors and marriage witnesses  - but they are all called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</a:t>
            </a:r>
            <a:r>
              <a:rPr lang="hr-HR" sz="2200" dirty="0" smtClean="0"/>
              <a:t>. </a:t>
            </a:r>
            <a:br>
              <a:rPr lang="hr-HR" sz="2200" dirty="0" smtClean="0"/>
            </a:br>
            <a:r>
              <a:rPr lang="hr-HR" sz="2200" dirty="0" smtClean="0"/>
              <a:t>Kum (female </a:t>
            </a:r>
            <a:r>
              <a:rPr lang="hr-HR" sz="2200" i="1" dirty="0" smtClean="0"/>
              <a:t>kuma</a:t>
            </a:r>
            <a:r>
              <a:rPr lang="hr-HR" sz="2200" dirty="0" smtClean="0"/>
              <a:t>) is a very important person, like a family member.</a:t>
            </a:r>
            <a:br>
              <a:rPr lang="hr-HR" sz="2200" dirty="0" smtClean="0"/>
            </a:b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Documents and Settings\Marin\My Documents\ROMAN, Croatia\IMG_20210218_175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1460344" cy="2736000"/>
          </a:xfrm>
          <a:prstGeom prst="rect">
            <a:avLst/>
          </a:prstGeom>
          <a:noFill/>
        </p:spPr>
      </p:pic>
      <p:pic>
        <p:nvPicPr>
          <p:cNvPr id="3081" name="Picture 9" descr="C:\Documents and Settings\Marin\My Documents\ROMAN, Croatia\IMG_20210219_14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2052000" cy="2736000"/>
          </a:xfrm>
          <a:prstGeom prst="rect">
            <a:avLst/>
          </a:prstGeom>
          <a:noFill/>
        </p:spPr>
      </p:pic>
      <p:pic>
        <p:nvPicPr>
          <p:cNvPr id="3082" name="Picture 10" descr="C:\Documents and Settings\Marin\My Documents\ROMAN, Croatia\IMG_20210219_14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3648000" cy="2736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3568" y="404664"/>
            <a:ext cx="784887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smtClean="0"/>
              <a:t>Catholic country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hr-HR" sz="2400" dirty="0"/>
              <a:t>V</a:t>
            </a:r>
            <a:r>
              <a:rPr lang="hr-HR" sz="2400" dirty="0" smtClean="0"/>
              <a:t>ast majority </a:t>
            </a:r>
            <a:r>
              <a:rPr lang="en-US" sz="2400" dirty="0" smtClean="0"/>
              <a:t>of </a:t>
            </a:r>
            <a:r>
              <a:rPr lang="en-US" sz="2400" dirty="0"/>
              <a:t>the population </a:t>
            </a:r>
            <a:r>
              <a:rPr lang="en-US" sz="2400" dirty="0" smtClean="0"/>
              <a:t>identify</a:t>
            </a:r>
            <a:r>
              <a:rPr lang="hr-HR" sz="2400" dirty="0" smtClean="0"/>
              <a:t> </a:t>
            </a:r>
            <a:r>
              <a:rPr lang="en-US" sz="2400" dirty="0" smtClean="0"/>
              <a:t>themselves </a:t>
            </a:r>
            <a:r>
              <a:rPr lang="en-US" sz="2400" dirty="0"/>
              <a:t>as </a:t>
            </a:r>
            <a:r>
              <a:rPr lang="en-US" sz="2400" b="1" dirty="0" smtClean="0"/>
              <a:t>Catholic</a:t>
            </a:r>
            <a:r>
              <a:rPr lang="hr-HR" sz="2400" dirty="0" smtClean="0"/>
              <a:t> and in many households you can see crucifix, blessing stickers (</a:t>
            </a:r>
            <a:r>
              <a:rPr lang="en-US" sz="2400" dirty="0" smtClean="0"/>
              <a:t>the sticker is given by the priest during the annual blessing of the house</a:t>
            </a:r>
            <a:r>
              <a:rPr lang="hr-HR" sz="2400" dirty="0" smtClean="0"/>
              <a:t>) and catholic calendar. </a:t>
            </a:r>
            <a:endParaRPr lang="hr-HR" sz="2200" dirty="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83568" y="2861706"/>
            <a:ext cx="7488832" cy="611076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Many Croats are named after saints from the calendar and celebrate </a:t>
            </a:r>
            <a:r>
              <a:rPr kumimoji="0" lang="sr-Latn-C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name days, </a:t>
            </a:r>
            <a:r>
              <a:rPr kumimoji="0" lang="sr-Latn-C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which are just as important as birthdays.</a:t>
            </a: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421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THINGS TO KNOW  BEFORE GOING TO CROATIA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THINGS YOU NEED TO KNOW BEFORE GOING TO CROATIA</dc:title>
  <dc:creator>Marin Marsic</dc:creator>
  <cp:lastModifiedBy>Marin Marsic</cp:lastModifiedBy>
  <cp:revision>30</cp:revision>
  <dcterms:created xsi:type="dcterms:W3CDTF">2021-02-19T17:25:45Z</dcterms:created>
  <dcterms:modified xsi:type="dcterms:W3CDTF">2021-02-23T14:34:52Z</dcterms:modified>
</cp:coreProperties>
</file>