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3" r:id="rId16"/>
    <p:sldId id="272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ijetli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ijetli stil 3 - Isticanj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AD517E-A020-4012-A01F-8250A3E82C51}" type="datetimeFigureOut">
              <a:rPr lang="sr-Latn-CS" smtClean="0"/>
              <a:pPr/>
              <a:t>3.6.2014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826226-19BE-43D8-8FED-8E2E15D1A788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vaon.hr/" TargetMode="External"/><Relationship Id="rId2" Type="http://schemas.openxmlformats.org/officeDocument/2006/relationships/hyperlink" Target="http://www.upisi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zoo.hr/" TargetMode="External"/><Relationship Id="rId5" Type="http://schemas.openxmlformats.org/officeDocument/2006/relationships/hyperlink" Target="http://www.hzz.hr/" TargetMode="External"/><Relationship Id="rId4" Type="http://schemas.openxmlformats.org/officeDocument/2006/relationships/hyperlink" Target="http://www.mzos.h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smtClean="0">
                <a:latin typeface="+mn-lt"/>
              </a:rPr>
              <a:t>UPISI </a:t>
            </a:r>
            <a:r>
              <a:rPr lang="pl-PL" dirty="0" smtClean="0">
                <a:latin typeface="+mn-lt"/>
              </a:rPr>
              <a:t>U </a:t>
            </a:r>
            <a:r>
              <a:rPr lang="pl-PL" smtClean="0">
                <a:latin typeface="+mn-lt"/>
              </a:rPr>
              <a:t>SREDNJE </a:t>
            </a:r>
            <a:r>
              <a:rPr lang="pl-PL" smtClean="0">
                <a:latin typeface="+mn-lt"/>
              </a:rPr>
              <a:t>ŠKOLE </a:t>
            </a:r>
            <a:r>
              <a:rPr lang="pl-PL" dirty="0" smtClean="0">
                <a:latin typeface="+mn-lt"/>
              </a:rPr>
              <a:t>2014./2015.</a:t>
            </a:r>
            <a:endParaRPr lang="hr-HR" dirty="0"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endParaRPr lang="hr-HR" dirty="0" smtClean="0"/>
          </a:p>
          <a:p>
            <a:pPr algn="l"/>
            <a:endParaRPr lang="hr-HR" dirty="0" smtClean="0"/>
          </a:p>
          <a:p>
            <a:pPr algn="ctr"/>
            <a:r>
              <a:rPr lang="hr-H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 Bartula  Kašića, </a:t>
            </a:r>
          </a:p>
          <a:p>
            <a:pPr algn="ctr"/>
            <a:r>
              <a:rPr lang="hr-H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Zadar, svibanj 2014. </a:t>
            </a:r>
          </a:p>
          <a:p>
            <a:pPr algn="ctr"/>
            <a:endParaRPr lang="hr-HR" dirty="0" smtClean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hr-HR" dirty="0" smtClean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Pedagoginja: Kristina Kristić  </a:t>
            </a:r>
            <a:r>
              <a:rPr lang="hr-HR" dirty="0" err="1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Atlagić</a:t>
            </a:r>
            <a:r>
              <a:rPr lang="hr-HR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HR" dirty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+mn-lt"/>
              </a:rPr>
              <a:t>Ljetni upisni rok </a:t>
            </a:r>
            <a:r>
              <a:rPr lang="hr-HR" sz="4000" dirty="0" smtClean="0"/>
              <a:t/>
            </a:r>
            <a:br>
              <a:rPr lang="hr-HR" sz="4000" dirty="0" smtClean="0"/>
            </a:br>
            <a:endParaRPr lang="hr-HR" sz="40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571479"/>
          <a:ext cx="8229600" cy="6085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03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Times New Roman"/>
                          <a:ea typeface="Times New Roman"/>
                        </a:rPr>
                        <a:t>Opis postupka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Times New Roman"/>
                          <a:ea typeface="Times New Roman"/>
                        </a:rPr>
                        <a:t>Datum </a:t>
                      </a:r>
                    </a:p>
                  </a:txBody>
                  <a:tcPr marL="68580" marR="68580" marT="0" marB="0"/>
                </a:tc>
              </a:tr>
              <a:tr h="1968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Početak prijava kandidata u sustav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26. 5. 2014.</a:t>
                      </a:r>
                    </a:p>
                  </a:txBody>
                  <a:tcPr marL="68580" marR="68580" marT="0" marB="0"/>
                </a:tc>
              </a:tr>
              <a:tr h="1858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Početak prijava obrazovnih programa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26. 6. 2014.</a:t>
                      </a:r>
                    </a:p>
                  </a:txBody>
                  <a:tcPr marL="68580" marR="68580" marT="0" marB="0"/>
                </a:tc>
              </a:tr>
              <a:tr h="345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Završetak prijave obrazovnih programa koji zahtijevaju dodatne provjere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29. 6. 2014.</a:t>
                      </a:r>
                    </a:p>
                  </a:txBody>
                  <a:tcPr marL="68580" marR="68580" marT="0" marB="0"/>
                </a:tc>
              </a:tr>
              <a:tr h="183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Provođenje dodatnih ispita i provjera te unos rezultata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30. 6. - 4. 7. 2014.</a:t>
                      </a:r>
                    </a:p>
                  </a:txBody>
                  <a:tcPr marL="68580" marR="68580" marT="0" marB="0"/>
                </a:tc>
              </a:tr>
              <a:tr h="5565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Rok za dostavu dokumentacije redovitih učenika (stručno mišljenje školskog liječnika, stručno mišljenje HZZ-a i ostali dokumenti kojima se ostvaruju dodatna prava za upis)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do 1. 7. 2014.</a:t>
                      </a:r>
                    </a:p>
                  </a:txBody>
                  <a:tcPr marL="68580" marR="68580" marT="0" marB="0"/>
                </a:tc>
              </a:tr>
              <a:tr h="330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Dostava osobnih dokumenata i svjedodžbi za kandidate izvan redovitog sustava obrazovanja RH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Times New Roman"/>
                          <a:ea typeface="Times New Roman"/>
                        </a:rPr>
                        <a:t>26. 5. - 4. 7. 2014.</a:t>
                      </a:r>
                    </a:p>
                  </a:txBody>
                  <a:tcPr marL="68580" marR="68580" marT="0" marB="0"/>
                </a:tc>
              </a:tr>
              <a:tr h="834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Završetak prigovora na unesene osobne podatke, ocjene, natjecanja, rezultate dodatnih provjera i podatke na temelju kojih se ostvaruju dodatna prava za upis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Završetak unosa rezultata s popravnih ispita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Brisanje s lista kandidata koji nisu zadovoljili preduvjete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7. 7. 2014.</a:t>
                      </a:r>
                    </a:p>
                  </a:txBody>
                  <a:tcPr marL="68580" marR="68580" marT="0" marB="0"/>
                </a:tc>
              </a:tr>
              <a:tr h="331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Zaključavanje odabira obrazovnih programa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Početak ispisa prijavnica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>
                          <a:latin typeface="Times New Roman"/>
                          <a:ea typeface="Times New Roman"/>
                        </a:rPr>
                        <a:t>8. 7. 2014.</a:t>
                      </a:r>
                    </a:p>
                  </a:txBody>
                  <a:tcPr marL="68580" marR="68580" marT="0" marB="0"/>
                </a:tc>
              </a:tr>
              <a:tr h="1187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Krajnji rok za zaprimanje potpisanih prijavnica (učenici donose razrednicima, a ostali kandidati šalju prijavnice Središnjem prijavnom uredu)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Brisanje s lista kandidata koji nisu zadovoljili preduvjete ili dostavili prijavnice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Krajnji rok za podnošenje zamolbe za promjenom redoslijeda prijavljenih programa na listi prioriteta (ravnateljima osnovnih škola)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Times New Roman"/>
                          <a:ea typeface="Times New Roman"/>
                        </a:rPr>
                        <a:t>10. 7. 2014.</a:t>
                      </a:r>
                    </a:p>
                  </a:txBody>
                  <a:tcPr marL="68580" marR="68580" marT="0" marB="0"/>
                </a:tc>
              </a:tr>
              <a:tr h="217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Times New Roman,Bold"/>
                          <a:ea typeface="Times New Roman"/>
                          <a:cs typeface="Times New Roman,Bold"/>
                        </a:rPr>
                        <a:t>Objava konačnih ljestvica poretka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b="1" dirty="0">
                          <a:latin typeface="Times New Roman"/>
                          <a:ea typeface="Times New Roman"/>
                        </a:rPr>
                        <a:t>11. 7. 2014.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130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Times New Roman"/>
                          <a:ea typeface="Times New Roman"/>
                        </a:rPr>
                        <a:t>Dostava dokumenata koji su uvjet za upis u određeni program obrazovanja (potvrde školske medicine, liječnička svjedodžba medicine rada, ugovor o naukovanju učenika i ostali dokumenti kojima su ostvarena dodatna prava za upis) srednje škole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b="1">
                          <a:latin typeface="Times New Roman,Bold"/>
                          <a:ea typeface="Times New Roman"/>
                          <a:cs typeface="Times New Roman,Bold"/>
                        </a:rPr>
                        <a:t>Dostava potpisanog obrasca o upisu u I. razred srednje škole (upi</a:t>
                      </a:r>
                      <a:r>
                        <a:rPr lang="hr-HR" sz="1100" b="1">
                          <a:latin typeface="Times New Roman"/>
                          <a:ea typeface="Times New Roman"/>
                        </a:rPr>
                        <a:t>snice) </a:t>
                      </a:r>
                      <a:r>
                        <a:rPr lang="hr-HR" sz="1100">
                          <a:latin typeface="Times New Roman"/>
                          <a:ea typeface="Times New Roman"/>
                        </a:rPr>
                        <a:t>u srednju školu u koju se učenik upisao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>
                          <a:latin typeface="Times New Roman"/>
                          <a:ea typeface="Times New Roman"/>
                        </a:rPr>
                        <a:t>14. - 18. 7. 2014.</a:t>
                      </a:r>
                    </a:p>
                  </a:txBody>
                  <a:tcPr marL="68580" marR="68580" marT="0" marB="0"/>
                </a:tc>
              </a:tr>
              <a:tr h="202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Objava slobodnih mjesta za jesenski rok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latin typeface="Times New Roman"/>
                          <a:ea typeface="Times New Roman"/>
                        </a:rPr>
                        <a:t>23.7.2014.</a:t>
                      </a:r>
                      <a:endParaRPr lang="hr-HR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dirty="0" smtClean="0"/>
              <a:t>Jesenski upisni rok </a:t>
            </a:r>
            <a:endParaRPr lang="hr-HR" sz="32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000105"/>
          <a:ext cx="8229600" cy="535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Times New Roman"/>
                          <a:ea typeface="Times New Roman"/>
                        </a:rPr>
                        <a:t>Opis postupka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>
                          <a:latin typeface="Times New Roman"/>
                          <a:ea typeface="Times New Roman"/>
                        </a:rPr>
                        <a:t>Datum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Početak prijava kandidata u sustav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25. 8. 2014</a:t>
                      </a:r>
                    </a:p>
                  </a:txBody>
                  <a:tcPr marL="68580" marR="68580" marT="0" marB="0"/>
                </a:tc>
              </a:tr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Početak prijava obrazovnih programa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25. 8. 2014</a:t>
                      </a:r>
                    </a:p>
                  </a:txBody>
                  <a:tcPr marL="68580" marR="68580" marT="0" marB="0"/>
                </a:tc>
              </a:tr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Završetak prijave obrazovnih programa koji zahtijevaju dodatne provjere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27. 8. 2014</a:t>
                      </a:r>
                    </a:p>
                  </a:txBody>
                  <a:tcPr marL="68580" marR="68580" marT="0" marB="0"/>
                </a:tc>
              </a:tr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Provođenje dodatnih ispita i provjera te unos rezultata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28. 8. – 29. 8. 2014.</a:t>
                      </a:r>
                    </a:p>
                  </a:txBody>
                  <a:tcPr marL="68580" marR="68580" marT="0" marB="0"/>
                </a:tc>
              </a:tr>
              <a:tr h="530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Rok za dostavu dokumentacije redovitih učenika (stručno mišljenje školskog liječnika, stručno mišljenje HZZ-a i ostali dokumenti kojima se ostvaruju dodatna prava za upis)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30. 8. 2014.</a:t>
                      </a:r>
                    </a:p>
                  </a:txBody>
                  <a:tcPr marL="68580" marR="68580" marT="0" marB="0"/>
                </a:tc>
              </a:tr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Dostava osobnih dokumenata i svjedodžbi za kandidate izvan redovitog sustava obrazovanja RH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1. 9. 2014</a:t>
                      </a:r>
                    </a:p>
                  </a:txBody>
                  <a:tcPr marL="68580" marR="68580" marT="0" marB="0"/>
                </a:tc>
              </a:tr>
              <a:tr h="884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Završetak prigovora na unesene osobne podatke, ocjene, natjecanja, rezultate dodatnih provjera i podatke na temelju kojih se ostvaruju dodatna prava za upis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Završetak unosa rezultata s popravnih ispita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Brisanje s lista kandidata koji nisu zadovoljili preduvjete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>
                          <a:latin typeface="Times New Roman"/>
                          <a:ea typeface="Times New Roman"/>
                        </a:rPr>
                        <a:t>3. 9. 2014.</a:t>
                      </a:r>
                    </a:p>
                  </a:txBody>
                  <a:tcPr marL="68580" marR="68580" marT="0" marB="0"/>
                </a:tc>
              </a:tr>
              <a:tr h="386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Zaključavanje odabira obrazovnih programa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Početak ispisa prijavnica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Times New Roman"/>
                          <a:ea typeface="Times New Roman"/>
                        </a:rPr>
                        <a:t>4. 9. 2014.</a:t>
                      </a:r>
                      <a:endParaRPr lang="hr-H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38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Krajnji rok za zaprimanje potpisanih prijavnica (učenici donose razrednicima, a ostali kandidati šalju prijavnice Središnjem prijavnom uredu)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Brisanje s lista kandidata koji nisu zadovoljili preduvjete ili dostavili prijavnice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100" dirty="0">
                          <a:latin typeface="Times New Roman"/>
                          <a:ea typeface="Times New Roman"/>
                        </a:rPr>
                        <a:t>Krajnji rok za podnošenje zamolbe za promjenom redoslijeda prijavljenih programa na listi prioriteta (ravnateljima osnovnih škola)</a:t>
                      </a:r>
                      <a:endParaRPr lang="hr-H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Times New Roman"/>
                          <a:ea typeface="Times New Roman"/>
                        </a:rPr>
                        <a:t>5. 9. 2014.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rmAutofit/>
          </a:bodyPr>
          <a:lstStyle/>
          <a:p>
            <a:pPr algn="ctr"/>
            <a:endParaRPr lang="hr-HR" sz="3200" dirty="0">
              <a:latin typeface="+mn-lt"/>
            </a:endParaRP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457200" y="1000107"/>
          <a:ext cx="8186766" cy="453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615"/>
                <a:gridCol w="2519375"/>
                <a:gridCol w="1285884"/>
                <a:gridCol w="1143008"/>
                <a:gridCol w="1285884"/>
              </a:tblGrid>
              <a:tr h="464341"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ŠKOLA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SMJER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PREMET I. (MZOŠ)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PREDMET II.(MZOŠ)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PREDMET III. (ŠKOLA)</a:t>
                      </a:r>
                      <a:endParaRPr lang="hr-HR" sz="800" dirty="0"/>
                    </a:p>
                  </a:txBody>
                  <a:tcPr/>
                </a:tc>
              </a:tr>
              <a:tr h="232173">
                <a:tc rowSpan="2">
                  <a:txBody>
                    <a:bodyPr/>
                    <a:lstStyle/>
                    <a:p>
                      <a:r>
                        <a:rPr lang="hr-HR" sz="800" dirty="0" smtClean="0"/>
                        <a:t>GIMMNAZIJA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OPĆA. JEZIČNA . KLASIČNA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POVIJEST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23217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PRIROD.-MATETAMIČKA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232173">
                <a:tc rowSpan="2">
                  <a:txBody>
                    <a:bodyPr/>
                    <a:lstStyle/>
                    <a:p>
                      <a:r>
                        <a:rPr lang="hr-HR" sz="800" dirty="0" smtClean="0"/>
                        <a:t>EKONOMSKA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EKONOMIST, KOMER.,</a:t>
                      </a:r>
                      <a:r>
                        <a:rPr lang="hr-HR" sz="800" baseline="0" dirty="0" smtClean="0"/>
                        <a:t> POSL. TAJ., UPR. REFERENT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POVIJEST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23217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PRODAVAČ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r>
                        <a:rPr lang="hr-HR" sz="800" dirty="0" smtClean="0"/>
                        <a:t>TURISTIČKA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HOTEL.-TUR. TEHNIČAR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POVIJET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204086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HOTEL.-TUR. </a:t>
                      </a:r>
                      <a:r>
                        <a:rPr lang="hr-HR" sz="800" baseline="0" dirty="0" smtClean="0"/>
                        <a:t> KOMERCIJ</a:t>
                      </a:r>
                      <a:endParaRPr lang="hr-H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POVIJEST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KUHAR/SLASTIČ./KONOB.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</a:tr>
              <a:tr h="31839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 POM. KUHAR/SLAST./KONOB.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</a:tr>
              <a:tr h="232173">
                <a:tc rowSpan="2">
                  <a:txBody>
                    <a:bodyPr/>
                    <a:lstStyle/>
                    <a:p>
                      <a:r>
                        <a:rPr lang="hr-HR" sz="800" dirty="0" smtClean="0"/>
                        <a:t>MEDICINSKA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MED. SETRA/TEHNIČAR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BIOLOGIJA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23217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FARMACEUT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BIOLOGIJA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0">
                <a:tc rowSpan="7">
                  <a:txBody>
                    <a:bodyPr/>
                    <a:lstStyle/>
                    <a:p>
                      <a:r>
                        <a:rPr lang="hr-HR" sz="800" dirty="0" smtClean="0"/>
                        <a:t>POLJOPRIVREDNA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POLJOP. TEHNI. -FITOFARMACEUT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15097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PREHRAMBENI TEHNIČAR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VETERINARSKI TEHNIČAR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AGROTURISTIČKI TEHN.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BOLOGIJA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TEHNIČAR</a:t>
                      </a:r>
                      <a:r>
                        <a:rPr lang="hr-HR" sz="800" baseline="0" dirty="0" smtClean="0"/>
                        <a:t> NUTRICIONIST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BIOLOGIJA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CVJEĆAR/PEKAR/MESAR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 POM. CVJEĆAR/PEKAR/MESAR</a:t>
                      </a:r>
                    </a:p>
                    <a:p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/</a:t>
                      </a:r>
                      <a:endParaRPr lang="hr-HR" sz="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000109"/>
          <a:ext cx="8229600" cy="528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2500330"/>
                <a:gridCol w="1571636"/>
                <a:gridCol w="1571636"/>
                <a:gridCol w="971528"/>
              </a:tblGrid>
              <a:tr h="362340"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ŠKOLA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SMJER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PREMET I. (MZOŠ)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PREDMET II.(MZOŠ)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PREDMET III. (ŠKOLA)</a:t>
                      </a:r>
                      <a:endParaRPr lang="hr-HR" sz="800" dirty="0"/>
                    </a:p>
                  </a:txBody>
                  <a:tcPr/>
                </a:tc>
              </a:tr>
              <a:tr h="246583">
                <a:tc rowSpan="6">
                  <a:txBody>
                    <a:bodyPr/>
                    <a:lstStyle/>
                    <a:p>
                      <a:r>
                        <a:rPr lang="hr-HR" sz="800" dirty="0" smtClean="0"/>
                        <a:t>TEHNIČKA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err="1" smtClean="0"/>
                        <a:t>ZRAKOPLOV.TEH</a:t>
                      </a:r>
                      <a:r>
                        <a:rPr lang="hr-HR" sz="800" dirty="0" smtClean="0"/>
                        <a:t>   (ZIM/IRE)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KEMIJA/TEHN.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RAČUNALNI TEH. ZA STROJARSTVO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ELEKTROTEHNIČAR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TEHNIČKI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TEHN. ZA ELEKTRONIKU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TEHNIČKI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ARHITEKTONSKI TEH.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TEHNIČKI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TEH. ZA MEHATRONIKU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TEHNIČKI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62340">
                <a:tc rowSpan="3">
                  <a:txBody>
                    <a:bodyPr/>
                    <a:lstStyle/>
                    <a:p>
                      <a:r>
                        <a:rPr lang="hr-HR" sz="800" dirty="0" smtClean="0"/>
                        <a:t>POMORSKA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POMORSKI NAUTIČAR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FIZIKA</a:t>
                      </a:r>
                    </a:p>
                    <a:p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6234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TEHN.</a:t>
                      </a:r>
                      <a:r>
                        <a:rPr lang="hr-HR" sz="800" baseline="0" dirty="0" smtClean="0"/>
                        <a:t> ZA BRODOSTROJ.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FIZIKA</a:t>
                      </a:r>
                    </a:p>
                    <a:p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sz="800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TEHN. ZA</a:t>
                      </a:r>
                      <a:r>
                        <a:rPr lang="hr-HR" sz="800" baseline="0" dirty="0" smtClean="0"/>
                        <a:t> JAHTE I MARINE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GEOGRAFIJA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TEHNIČKI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rowSpan="4">
                  <a:txBody>
                    <a:bodyPr/>
                    <a:lstStyle/>
                    <a:p>
                      <a:r>
                        <a:rPr lang="hr-HR" sz="800" dirty="0" smtClean="0"/>
                        <a:t>PRIRODOSLOVNO-GRAFIČKA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EKOLOŠKI TEHNIČAR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BIOLOGIJA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KEMIJA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GRAFIČKITEHNIČAR</a:t>
                      </a:r>
                    </a:p>
                    <a:p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LIKOVNI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dirty="0" smtClean="0"/>
                        <a:t>MEDIJSKI TEHNIČAR</a:t>
                      </a:r>
                    </a:p>
                    <a:p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LIKOVNI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528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WEB DIZAJNER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FIZIKA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LIKOVNI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857233"/>
          <a:ext cx="8229600" cy="591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1857388"/>
                <a:gridCol w="1037274"/>
                <a:gridCol w="1645920"/>
                <a:gridCol w="1645920"/>
              </a:tblGrid>
              <a:tr h="397799"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ŠKOLA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SMJER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PREMET I. (MZOŠ)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PREDMET II.(MZOŠ)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PREDMET III. (ŠKOLA)</a:t>
                      </a:r>
                      <a:endParaRPr lang="hr-HR" sz="800" dirty="0"/>
                    </a:p>
                  </a:txBody>
                  <a:tcPr/>
                </a:tc>
              </a:tr>
              <a:tr h="392349">
                <a:tc rowSpan="6">
                  <a:txBody>
                    <a:bodyPr/>
                    <a:lstStyle/>
                    <a:p>
                      <a:r>
                        <a:rPr kumimoji="0" lang="hr-HR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TEKSTIL, DIZAJNI PRIMJENJENA UMJETNOST 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GRAFIČKI DIZAJNER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FIZIKA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LIKOVNI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 smtClean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 SLIKARSKI</a:t>
                      </a:r>
                      <a:r>
                        <a:rPr lang="hr-HR" sz="800" kern="1200" baseline="0" dirty="0" smtClean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hr-HR" sz="800" kern="1200" dirty="0" smtClean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DIZAJNER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KEMIJA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LIKOVNI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DIZAJNER ODJEĆE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KEMIJA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LIKOVNI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r-HR" sz="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ARANŽ.-SCENOG. DIZAJNER </a:t>
                      </a:r>
                      <a:endParaRPr lang="hr-HR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TEHNIČKI 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900" dirty="0" smtClean="0"/>
                        <a:t>LIKOVNI 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 smtClean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FOTOGRAFSKI DIZAJNER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TEHNIČKI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800" dirty="0" smtClean="0"/>
                        <a:t>LIKOVNI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 smtClean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DIZAJNER  TEKSTILA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KEMIJA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LIKOVNI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92349">
                <a:tc rowSpan="5">
                  <a:txBody>
                    <a:bodyPr/>
                    <a:lstStyle/>
                    <a:p>
                      <a:r>
                        <a:rPr kumimoji="0" lang="hr-H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OBRTNIČKA V. VLATKOVIĆA 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TEHN. CESTOVNOG PROMETA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FIZIKA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TEHNIČKI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TEH ZA RAČUNALSTVO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FIZIKA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TEHNIČKI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39234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AUTOLIM, AUTOMEHA. VOZAČ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39779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ELEKTROIN. BRODOM. ELEKTROINSTALATER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49043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BRAVAR, STOLAR,ZIDAR,SOBOS.,INSTAL.KUĆNIH INSTAL.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132600">
                <a:tc rowSpan="3">
                  <a:txBody>
                    <a:bodyPr/>
                    <a:lstStyle/>
                    <a:p>
                      <a:r>
                        <a:rPr kumimoji="0" lang="hr-H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SŠ G. MATULINE </a:t>
                      </a:r>
                      <a:endParaRPr lang="hr-H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KOZMETIČAR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BIOLOGIJA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KEMIJA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23316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FRIZER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  <a:tr h="13260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PEDIKER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hr-HR" sz="800" kern="120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30"/>
                        </a:lnSpc>
                        <a:spcAft>
                          <a:spcPts val="0"/>
                        </a:spcAft>
                      </a:pPr>
                      <a:r>
                        <a:rPr lang="hr-HR" sz="800" kern="1200" dirty="0">
                          <a:solidFill>
                            <a:srgbClr val="000000"/>
                          </a:solidFill>
                          <a:latin typeface="Constantia"/>
                          <a:ea typeface="Times New Roman"/>
                          <a:cs typeface="Arial"/>
                        </a:rPr>
                        <a:t>/ </a:t>
                      </a:r>
                      <a:endParaRPr lang="hr-H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hr-HR" sz="4000" dirty="0" smtClean="0"/>
              <a:t>Odluke MZOS kojim je reguliran o upisu u srednje škole za </a:t>
            </a:r>
            <a:r>
              <a:rPr lang="hr-HR" sz="4000" dirty="0" err="1" smtClean="0"/>
              <a:t>šk</a:t>
            </a:r>
            <a:r>
              <a:rPr lang="hr-HR" sz="4000" dirty="0" smtClean="0"/>
              <a:t>. 2014/2015</a:t>
            </a:r>
            <a:endParaRPr lang="hr-HR" sz="40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>
                <a:solidFill>
                  <a:schemeClr val="tx2"/>
                </a:solidFill>
              </a:rPr>
              <a:t>Odluka o elementima i kriterijima za izbor kandidata za upis i I. razred srednje škole  u škoskoj godini 2014./2015.</a:t>
            </a:r>
          </a:p>
          <a:p>
            <a:r>
              <a:rPr lang="pl-PL" dirty="0" smtClean="0">
                <a:solidFill>
                  <a:schemeClr val="tx2"/>
                </a:solidFill>
              </a:rPr>
              <a:t>Popis predmeta posebno važnih za upis 2014./2015.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Odluka o upisu učenika u I. razred srednje škole u školskoj godini 2014./2015. 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Struktura razrednih odjela i broja učenika I. razreda srednjih škola:srednje škole kojima je osnivač RH, srednje škole čiji su osnivači vjerske zajednice, privatne srednje škole 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Upis učenika u I. razrede srednje škole u školskoj godini 2014./2015. u razredne odjele za sportaše – postupak utvrđivanja rang listi 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Jedinstvenoga popisa zdravstvenih kontraindikacija srednjoškolskih obrazovnih programa u svrhu upisa u I. razred srednje škole </a:t>
            </a:r>
          </a:p>
          <a:p>
            <a:r>
              <a:rPr lang="hr-HR" dirty="0" smtClean="0">
                <a:solidFill>
                  <a:schemeClr val="tx2"/>
                </a:solidFill>
              </a:rPr>
              <a:t>Prijave i upisi u srednje škole za školsku godinu 2014./2015.- </a:t>
            </a:r>
            <a:r>
              <a:rPr lang="hr-HR" i="1" dirty="0" smtClean="0">
                <a:solidFill>
                  <a:schemeClr val="tx2"/>
                </a:solidFill>
              </a:rPr>
              <a:t>Idemo u srednju!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/>
              <a:t>Korisni linkovi 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hr-HR" sz="1800" dirty="0" smtClean="0">
                <a:solidFill>
                  <a:schemeClr val="tx2"/>
                </a:solidFill>
              </a:rPr>
              <a:t>Nacionalnoga informacijskog sustava prijava i upisa u srednje škola</a:t>
            </a:r>
          </a:p>
          <a:p>
            <a:pPr algn="ctr">
              <a:buNone/>
            </a:pPr>
            <a:r>
              <a:rPr lang="hr-HR" sz="1800" i="1" dirty="0" smtClean="0">
                <a:solidFill>
                  <a:schemeClr val="tx2"/>
                </a:solidFill>
                <a:hlinkClick r:id="rId2"/>
              </a:rPr>
              <a:t>www.</a:t>
            </a:r>
            <a:r>
              <a:rPr lang="hr-HR" sz="1800" b="1" i="1" dirty="0" smtClean="0">
                <a:solidFill>
                  <a:schemeClr val="tx2"/>
                </a:solidFill>
                <a:hlinkClick r:id="rId2"/>
              </a:rPr>
              <a:t>upisi</a:t>
            </a:r>
            <a:r>
              <a:rPr lang="hr-HR" sz="1800" i="1" dirty="0" smtClean="0">
                <a:solidFill>
                  <a:schemeClr val="tx2"/>
                </a:solidFill>
                <a:hlinkClick r:id="rId2"/>
              </a:rPr>
              <a:t>.hr</a:t>
            </a:r>
            <a:endParaRPr lang="hr-HR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hr-HR" sz="1800" i="1" dirty="0" err="1" smtClean="0">
                <a:solidFill>
                  <a:schemeClr val="tx2"/>
                </a:solidFill>
              </a:rPr>
              <a:t>RivaOn</a:t>
            </a:r>
            <a:r>
              <a:rPr lang="hr-HR" sz="1800" i="1" dirty="0" smtClean="0">
                <a:solidFill>
                  <a:schemeClr val="tx2"/>
                </a:solidFill>
              </a:rPr>
              <a:t> Obrazovni portal srednjih  škola Zadarske županije</a:t>
            </a:r>
          </a:p>
          <a:p>
            <a:pPr algn="ctr">
              <a:buNone/>
            </a:pPr>
            <a:r>
              <a:rPr lang="hr-HR" sz="1800" i="1" dirty="0" smtClean="0">
                <a:solidFill>
                  <a:schemeClr val="tx2"/>
                </a:solidFill>
                <a:hlinkClick r:id="rId3"/>
              </a:rPr>
              <a:t>www.rivaon.hr</a:t>
            </a:r>
            <a:endParaRPr lang="hr-HR" sz="1800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hr-HR" sz="1800" i="1" dirty="0" smtClean="0">
                <a:solidFill>
                  <a:schemeClr val="tx2"/>
                </a:solidFill>
              </a:rPr>
              <a:t>Ministarstvo znanosti, obrazovanja i sporta</a:t>
            </a:r>
          </a:p>
          <a:p>
            <a:pPr algn="ctr">
              <a:buNone/>
            </a:pPr>
            <a:r>
              <a:rPr lang="hr-HR" sz="1800" i="1" dirty="0" smtClean="0">
                <a:solidFill>
                  <a:schemeClr val="tx2"/>
                </a:solidFill>
                <a:hlinkClick r:id="rId4"/>
              </a:rPr>
              <a:t>www.mzos.hr</a:t>
            </a:r>
            <a:endParaRPr lang="hr-HR" sz="1800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hr-HR" sz="1800" i="1" dirty="0" smtClean="0">
                <a:solidFill>
                  <a:schemeClr val="tx2"/>
                </a:solidFill>
              </a:rPr>
              <a:t>Hrvatski zavod za zapošljavanje </a:t>
            </a:r>
          </a:p>
          <a:p>
            <a:pPr algn="ctr">
              <a:buNone/>
            </a:pPr>
            <a:r>
              <a:rPr lang="hr-HR" sz="1800" i="1" dirty="0" smtClean="0">
                <a:solidFill>
                  <a:schemeClr val="tx2"/>
                </a:solidFill>
                <a:hlinkClick r:id="rId5"/>
              </a:rPr>
              <a:t>www.hzz.hr</a:t>
            </a:r>
            <a:endParaRPr lang="hr-HR" sz="1800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hr-HR" sz="1800" i="1" dirty="0" smtClean="0">
                <a:solidFill>
                  <a:schemeClr val="tx2"/>
                </a:solidFill>
              </a:rPr>
              <a:t>Agencija za odgoj i obrazovanje </a:t>
            </a:r>
          </a:p>
          <a:p>
            <a:pPr algn="ctr">
              <a:buNone/>
            </a:pPr>
            <a:r>
              <a:rPr lang="hr-HR" sz="1800" i="1" smtClean="0">
                <a:solidFill>
                  <a:schemeClr val="tx2"/>
                </a:solidFill>
                <a:hlinkClick r:id="rId6"/>
              </a:rPr>
              <a:t>www.azoo.hr</a:t>
            </a:r>
            <a:endParaRPr lang="hr-HR" sz="1800" i="1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1800" i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hr-HR" sz="1800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1800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hr-HR" sz="1800" i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endParaRPr lang="hr-HR" sz="1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/>
              <a:t>UVJETI ZA UPIS 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2"/>
                </a:solidFill>
              </a:rPr>
              <a:t>Upisuju se kandidati koji su </a:t>
            </a:r>
            <a:r>
              <a:rPr lang="hr-HR" sz="2800" b="1" u="sng" dirty="0" smtClean="0">
                <a:solidFill>
                  <a:schemeClr val="tx2"/>
                </a:solidFill>
              </a:rPr>
              <a:t>završili osnovno obrazovanje</a:t>
            </a:r>
            <a:r>
              <a:rPr lang="hr-HR" sz="2800" dirty="0" smtClean="0">
                <a:solidFill>
                  <a:schemeClr val="tx2"/>
                </a:solidFill>
              </a:rPr>
              <a:t>, a u skladu s planiranim brojem upisnih mjesta</a:t>
            </a:r>
          </a:p>
          <a:p>
            <a:r>
              <a:rPr lang="hr-HR" sz="2800" dirty="0" smtClean="0">
                <a:solidFill>
                  <a:schemeClr val="tx2"/>
                </a:solidFill>
              </a:rPr>
              <a:t>Kandidati se za upis u obrazovne programe </a:t>
            </a:r>
            <a:r>
              <a:rPr lang="hr-HR" sz="2800" b="1" dirty="0" smtClean="0">
                <a:solidFill>
                  <a:schemeClr val="tx2"/>
                </a:solidFill>
              </a:rPr>
              <a:t>prijavljuju i upisuju </a:t>
            </a:r>
            <a:r>
              <a:rPr lang="hr-HR" sz="2800" b="1" u="sng" dirty="0" smtClean="0">
                <a:solidFill>
                  <a:schemeClr val="tx2"/>
                </a:solidFill>
              </a:rPr>
              <a:t>isključivo </a:t>
            </a:r>
            <a:r>
              <a:rPr lang="hr-HR" sz="2800" b="1" dirty="0" smtClean="0">
                <a:solidFill>
                  <a:schemeClr val="tx2"/>
                </a:solidFill>
              </a:rPr>
              <a:t>putem mrežne stranice Nacionalnoga informacijskog sustava prijava i upisa u srednje škole (</a:t>
            </a:r>
            <a:r>
              <a:rPr lang="hr-HR" sz="2800" b="1" dirty="0" err="1" smtClean="0">
                <a:solidFill>
                  <a:schemeClr val="tx2"/>
                </a:solidFill>
              </a:rPr>
              <a:t>NISpuSŠ</a:t>
            </a:r>
            <a:r>
              <a:rPr lang="hr-HR" sz="2800" b="1" dirty="0" smtClean="0">
                <a:solidFill>
                  <a:schemeClr val="tx2"/>
                </a:solidFill>
              </a:rPr>
              <a:t>)</a:t>
            </a: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>
                <a:solidFill>
                  <a:schemeClr val="tx2"/>
                </a:solidFill>
              </a:rPr>
              <a:t>U svakome upisnom roku kandidat se može prijaviti za upis u </a:t>
            </a:r>
            <a:r>
              <a:rPr lang="hr-HR" b="1" dirty="0" smtClean="0">
                <a:solidFill>
                  <a:schemeClr val="tx2"/>
                </a:solidFill>
              </a:rPr>
              <a:t>najviše </a:t>
            </a:r>
            <a:r>
              <a:rPr lang="hr-HR" b="1" u="sng" dirty="0" smtClean="0">
                <a:solidFill>
                  <a:schemeClr val="tx2"/>
                </a:solidFill>
              </a:rPr>
              <a:t>šest obrazovnih programa</a:t>
            </a:r>
            <a:endParaRPr lang="hr-HR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000" dirty="0" smtClean="0">
                <a:latin typeface="+mn-lt"/>
              </a:rPr>
              <a:t>Vrste srednjih škola u  i mogućnosti nastavka </a:t>
            </a:r>
            <a:r>
              <a:rPr lang="hr-HR" sz="3600" dirty="0" smtClean="0">
                <a:latin typeface="+mn-lt"/>
              </a:rPr>
              <a:t>daljnjeg školovanja</a:t>
            </a:r>
            <a:endParaRPr lang="hr-HR" sz="4000" dirty="0">
              <a:latin typeface="+mn-lt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681037" y="2000241"/>
          <a:ext cx="7781925" cy="3357585"/>
        </p:xfrm>
        <a:graphic>
          <a:graphicData uri="http://schemas.openxmlformats.org/presentationml/2006/ole">
            <p:oleObj spid="_x0000_s1026" name="Worksheet" r:id="rId3" imgW="7781883" imgH="294334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4000" dirty="0" smtClean="0">
                <a:latin typeface="+mn-lt"/>
              </a:rPr>
              <a:t>Za upis u srednje škole kandidatima se vrednuju i boduju 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solidFill>
                  <a:schemeClr val="tx2"/>
                </a:solidFill>
              </a:rPr>
              <a:t>Zajednički element</a:t>
            </a:r>
            <a:r>
              <a:rPr lang="hr-HR" sz="2100" dirty="0" smtClean="0">
                <a:solidFill>
                  <a:schemeClr val="tx2"/>
                </a:solidFill>
              </a:rPr>
              <a:t/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</a:t>
            </a:r>
            <a:r>
              <a:rPr lang="hr-HR" sz="2100" u="sng" dirty="0" smtClean="0">
                <a:solidFill>
                  <a:schemeClr val="tx2"/>
                </a:solidFill>
              </a:rPr>
              <a:t>opći uspjeh od 5. do 8. </a:t>
            </a:r>
            <a:r>
              <a:rPr lang="hr-HR" sz="2100" dirty="0" smtClean="0">
                <a:solidFill>
                  <a:schemeClr val="tx2"/>
                </a:solidFill>
              </a:rPr>
              <a:t>razreda na dvije decimala – </a:t>
            </a:r>
            <a:r>
              <a:rPr lang="hr-HR" sz="2100" b="1" dirty="0" err="1" smtClean="0">
                <a:solidFill>
                  <a:schemeClr val="tx2"/>
                </a:solidFill>
              </a:rPr>
              <a:t>max</a:t>
            </a:r>
            <a:r>
              <a:rPr lang="hr-HR" sz="2100" b="1" dirty="0" smtClean="0">
                <a:solidFill>
                  <a:schemeClr val="tx2"/>
                </a:solidFill>
              </a:rPr>
              <a:t> 20 bodova </a:t>
            </a:r>
            <a:r>
              <a:rPr lang="hr-HR" sz="2100" dirty="0" smtClean="0">
                <a:solidFill>
                  <a:schemeClr val="tx2"/>
                </a:solidFill>
              </a:rPr>
              <a:t/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</a:t>
            </a:r>
            <a:r>
              <a:rPr lang="hr-HR" sz="2100" u="sng" dirty="0" smtClean="0">
                <a:solidFill>
                  <a:schemeClr val="tx2"/>
                </a:solidFill>
              </a:rPr>
              <a:t>zaključne ocjene 7. i 8. razred</a:t>
            </a:r>
            <a:r>
              <a:rPr lang="hr-HR" sz="2100" dirty="0" smtClean="0">
                <a:solidFill>
                  <a:schemeClr val="tx2"/>
                </a:solidFill>
              </a:rPr>
              <a:t> iz M, H, EJ - </a:t>
            </a:r>
            <a:r>
              <a:rPr lang="hr-HR" sz="2100" b="1" dirty="0" err="1" smtClean="0">
                <a:solidFill>
                  <a:schemeClr val="tx2"/>
                </a:solidFill>
              </a:rPr>
              <a:t>max</a:t>
            </a:r>
            <a:r>
              <a:rPr lang="hr-HR" sz="2100" b="1" dirty="0" smtClean="0">
                <a:solidFill>
                  <a:schemeClr val="tx2"/>
                </a:solidFill>
              </a:rPr>
              <a:t> 50 bodova</a:t>
            </a:r>
            <a:r>
              <a:rPr lang="hr-HR" sz="2100" dirty="0" smtClean="0">
                <a:solidFill>
                  <a:schemeClr val="tx2"/>
                </a:solidFill>
              </a:rPr>
              <a:t/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</a:t>
            </a:r>
            <a:r>
              <a:rPr lang="hr-HR" sz="2100" u="sng" dirty="0" smtClean="0">
                <a:solidFill>
                  <a:schemeClr val="tx2"/>
                </a:solidFill>
              </a:rPr>
              <a:t>zaključne ocjene 7. i 8. razred</a:t>
            </a:r>
            <a:r>
              <a:rPr lang="hr-HR" sz="2100" dirty="0" smtClean="0">
                <a:solidFill>
                  <a:schemeClr val="tx2"/>
                </a:solidFill>
              </a:rPr>
              <a:t>  iz tri nastavna predmeta važna za nastavak obrazovanja, u pojedinim obrazovnim programima (dva su propisana Popisom predmeta posebno važnih za upis, a jedan samostalno određuje škola)- </a:t>
            </a:r>
            <a:r>
              <a:rPr lang="hr-HR" sz="2100" b="1" dirty="0" err="1" smtClean="0">
                <a:solidFill>
                  <a:schemeClr val="tx2"/>
                </a:solidFill>
              </a:rPr>
              <a:t>max</a:t>
            </a:r>
            <a:r>
              <a:rPr lang="hr-HR" sz="2100" b="1" dirty="0" smtClean="0">
                <a:solidFill>
                  <a:schemeClr val="tx2"/>
                </a:solidFill>
              </a:rPr>
              <a:t> 80 bodova</a:t>
            </a: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solidFill>
                  <a:schemeClr val="tx2"/>
                </a:solidFill>
              </a:rPr>
              <a:t>Dodatni element </a:t>
            </a:r>
          </a:p>
          <a:p>
            <a:pPr>
              <a:buNone/>
            </a:pPr>
            <a:r>
              <a:rPr lang="hr-HR" sz="2100" dirty="0" smtClean="0">
                <a:solidFill>
                  <a:schemeClr val="tx2"/>
                </a:solidFill>
              </a:rPr>
              <a:t/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provjera posebnih vještina i sposobnosti </a:t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rezultati postignuti na natjecanjima u znanju </a:t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rezultati postignuti na natjecanju sportskih društava</a:t>
            </a:r>
          </a:p>
          <a:p>
            <a:pPr>
              <a:buFont typeface="Wingdings" pitchFamily="2" charset="2"/>
              <a:buChar char="v"/>
            </a:pPr>
            <a:endParaRPr lang="hr-HR" sz="21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hr-HR" sz="2800" b="1" dirty="0" smtClean="0">
                <a:solidFill>
                  <a:schemeClr val="tx2"/>
                </a:solidFill>
              </a:rPr>
              <a:t>Poseban element </a:t>
            </a:r>
            <a:r>
              <a:rPr lang="hr-HR" sz="2100" dirty="0" smtClean="0">
                <a:solidFill>
                  <a:schemeClr val="tx2"/>
                </a:solidFill>
              </a:rPr>
              <a:t/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kandidati s teškoćama u razvoju </a:t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kandidati sa zdravstvenim teškoćama</a:t>
            </a:r>
            <a:br>
              <a:rPr lang="hr-HR" sz="2100" dirty="0" smtClean="0">
                <a:solidFill>
                  <a:schemeClr val="tx2"/>
                </a:solidFill>
              </a:rPr>
            </a:br>
            <a:r>
              <a:rPr lang="hr-HR" sz="2100" dirty="0" smtClean="0">
                <a:solidFill>
                  <a:schemeClr val="tx2"/>
                </a:solidFill>
              </a:rPr>
              <a:t>- kandidati s otežanim uvjetima obrazovanja (jedan ili oba roditelja s teškom bolesti, dugotrajno nezaposlenim roditeljima, ako živi uz samohrana roditelja, ako je kandidatu jedan roditelj preminuo, ako je kandidat bez roditelje ili odgovarajuće roditeljske skrbi)</a:t>
            </a:r>
            <a:r>
              <a:rPr lang="hr-HR" sz="2100" dirty="0" smtClean="0"/>
              <a:t/>
            </a:r>
            <a:br>
              <a:rPr lang="hr-HR" sz="2100" dirty="0" smtClean="0"/>
            </a:br>
            <a:endParaRPr lang="hr-HR" sz="2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/>
              <a:t>Primjer izračuna bodova 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5820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743"/>
                <a:gridCol w="1179743"/>
                <a:gridCol w="1179743"/>
                <a:gridCol w="1179743"/>
                <a:gridCol w="1179743"/>
                <a:gridCol w="1073605"/>
                <a:gridCol w="1285881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Predmet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V.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VI.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VII.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VIII.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Ukupno/zbroj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Opći uspje</a:t>
                      </a:r>
                    </a:p>
                    <a:p>
                      <a:r>
                        <a:rPr lang="hr-HR" sz="1200" dirty="0" smtClean="0"/>
                        <a:t>(na dvije </a:t>
                      </a:r>
                      <a:r>
                        <a:rPr lang="hr-HR" sz="1200" dirty="0" err="1" smtClean="0"/>
                        <a:t>dec</a:t>
                      </a:r>
                      <a:r>
                        <a:rPr lang="hr-HR" sz="1200" dirty="0" smtClean="0"/>
                        <a:t>.)</a:t>
                      </a:r>
                      <a:endParaRPr lang="hr-H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5.00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5.00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5.00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5.00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20.00</a:t>
                      </a:r>
                      <a:endParaRPr lang="hr-H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hr-HR" sz="1600" dirty="0" smtClean="0"/>
                        <a:t>Strukovne/ trogodišnje</a:t>
                      </a:r>
                      <a:r>
                        <a:rPr lang="hr-HR" dirty="0" smtClean="0"/>
                        <a:t> </a:t>
                      </a:r>
                      <a:endParaRPr lang="hr-H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hr-HR" dirty="0" smtClean="0"/>
                        <a:t>50.00</a:t>
                      </a:r>
                      <a:endParaRPr lang="hr-H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H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E.J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00050" indent="-400050">
                        <a:buNone/>
                      </a:pPr>
                      <a:r>
                        <a:rPr lang="hr-HR" sz="1400" dirty="0" smtClean="0"/>
                        <a:t>I.</a:t>
                      </a:r>
                      <a:r>
                        <a:rPr lang="hr-HR" sz="1400" baseline="0" dirty="0" smtClean="0"/>
                        <a:t> p</a:t>
                      </a:r>
                      <a:r>
                        <a:rPr lang="hr-HR" sz="1400" dirty="0" smtClean="0"/>
                        <a:t>redmet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hr-HR" dirty="0" smtClean="0"/>
                        <a:t>80 </a:t>
                      </a:r>
                      <a:endParaRPr lang="hr-HR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hr-HR" sz="1600" dirty="0" smtClean="0"/>
                        <a:t>Gimnazije/ </a:t>
                      </a:r>
                      <a:r>
                        <a:rPr lang="hr-HR" sz="1600" dirty="0" err="1" smtClean="0"/>
                        <a:t>četverogod</a:t>
                      </a:r>
                      <a:r>
                        <a:rPr lang="hr-HR" sz="1600" dirty="0" smtClean="0"/>
                        <a:t>. strukovne</a:t>
                      </a:r>
                      <a:endParaRPr lang="hr-H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II. predmet 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III.</a:t>
                      </a:r>
                      <a:r>
                        <a:rPr lang="hr-HR" sz="1400" baseline="0" dirty="0" smtClean="0"/>
                        <a:t> </a:t>
                      </a:r>
                      <a:r>
                        <a:rPr lang="hr-HR" sz="1400" dirty="0" smtClean="0"/>
                        <a:t>predmet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Dodatni</a:t>
                      </a:r>
                      <a:r>
                        <a:rPr lang="hr-HR" sz="1400" baseline="0" dirty="0" smtClean="0"/>
                        <a:t> element</a:t>
                      </a:r>
                      <a:endParaRPr lang="hr-HR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 smtClean="0"/>
                        <a:t>Posebni element </a:t>
                      </a:r>
                      <a:endParaRPr lang="hr-HR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+mn-lt"/>
              </a:rPr>
              <a:t>Dodatni element 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>
                <a:solidFill>
                  <a:schemeClr val="tx2"/>
                </a:solidFill>
              </a:rPr>
              <a:t>Dodatni element 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2"/>
                </a:solidFill>
              </a:rPr>
              <a:t>Provjera sposobnosti i darovitosti učenika za upis u programe likovne umjetnosti i dizajna, glazbene umjetnosti, plesne umjetnosti, razredne odjele za sportaše (organizira i provodi  i određuje datum škola) 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2"/>
                </a:solidFill>
              </a:rPr>
              <a:t>Postignuti rezultati na natjecanjima u znanju 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2"/>
                </a:solidFill>
              </a:rPr>
              <a:t>Postignuti rezultati na natjecanjima školskih sportskih društava</a:t>
            </a:r>
          </a:p>
          <a:p>
            <a:pPr algn="ctr">
              <a:buNone/>
            </a:pPr>
            <a:r>
              <a:rPr lang="hr-HR" i="1" dirty="0" smtClean="0">
                <a:solidFill>
                  <a:schemeClr val="tx2"/>
                </a:solidFill>
              </a:rPr>
              <a:t> </a:t>
            </a:r>
            <a:endParaRPr lang="hr-HR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400" dirty="0" smtClean="0"/>
              <a:t/>
            </a:r>
            <a:br>
              <a:rPr lang="hr-HR" sz="4400" dirty="0" smtClean="0"/>
            </a:br>
            <a:r>
              <a:rPr lang="hr-HR" sz="4400" dirty="0" smtClean="0"/>
              <a:t/>
            </a:r>
            <a:br>
              <a:rPr lang="hr-HR" sz="4400" dirty="0" smtClean="0"/>
            </a:br>
            <a:r>
              <a:rPr lang="hr-HR" sz="4400" dirty="0" smtClean="0"/>
              <a:t/>
            </a:r>
            <a:br>
              <a:rPr lang="hr-HR" sz="4400" dirty="0" smtClean="0"/>
            </a:br>
            <a:r>
              <a:rPr lang="hr-HR" sz="4400" dirty="0" smtClean="0"/>
              <a:t>Postignuti rezultati na natjecanjima u znanju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186767" cy="4206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38729"/>
                <a:gridCol w="5452884"/>
                <a:gridCol w="1195154"/>
              </a:tblGrid>
              <a:tr h="370840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Državna/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međunarodna natjecanja</a:t>
                      </a:r>
                    </a:p>
                    <a:p>
                      <a:endParaRPr lang="hr-H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Prvo, drugo ili treće osvojeno mjesto kao pojedinac u 5., 6., 7. ili 8. razredu osnovnog obrazovanja </a:t>
                      </a:r>
                    </a:p>
                    <a:p>
                      <a:endParaRPr lang="hr-H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 smtClean="0"/>
                        <a:t>Izravan upis </a:t>
                      </a:r>
                      <a:r>
                        <a:rPr lang="hr-HR" sz="1000" dirty="0" smtClean="0"/>
                        <a:t>(pod uvjetom da zadovolje na ispitu sposobnosti i darovitosti u školama u kojima je to uvjet za upis)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Prvo osvojeno mjesto kao član skupine u 5., 6., 7. ili 8. razredu osnovnog obrazovanja </a:t>
                      </a:r>
                    </a:p>
                    <a:p>
                      <a:endParaRPr lang="hr-H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 boda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Drugo osvojeno mjesto kao član skupine u 5., 6., 7. ili 8. razredu osnovnog obrazovanja </a:t>
                      </a:r>
                    </a:p>
                    <a:p>
                      <a:endParaRPr lang="hr-H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 boda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Treće osvojeno mjesto kao član skupine u 5., 6., 7. ili 8. razredu osnovnog obrazovanja</a:t>
                      </a:r>
                    </a:p>
                    <a:p>
                      <a:endParaRPr lang="hr-H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 bod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/>
              <a:t>Postignuti rezultati na natjecanjima školskih sportskih društava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444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743200"/>
                <a:gridCol w="2743200"/>
                <a:gridCol w="2743200"/>
              </a:tblGrid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Natjecanja školskih sportskih društava</a:t>
                      </a:r>
                    </a:p>
                    <a:p>
                      <a:endParaRPr lang="hr-H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Učenici koji su na državnom natjecanju kao članovi ekipe osvojili prvo mjesto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 boda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Učenici koji su na državnom natjecanju kao članovi ekipe osvojili drugo</a:t>
                      </a:r>
                      <a:r>
                        <a:rPr lang="hr-HR" sz="1600" baseline="0" dirty="0" smtClean="0"/>
                        <a:t> </a:t>
                      </a:r>
                      <a:r>
                        <a:rPr lang="hr-HR" sz="1600" dirty="0" smtClean="0"/>
                        <a:t>mjesto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 boda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Učenici koji su na državnom natjecanju kao članovi ekipe osvojili treće</a:t>
                      </a:r>
                      <a:r>
                        <a:rPr lang="hr-HR" sz="1600" baseline="0" dirty="0" smtClean="0"/>
                        <a:t> </a:t>
                      </a:r>
                      <a:r>
                        <a:rPr lang="hr-HR" sz="1600" dirty="0" smtClean="0"/>
                        <a:t>mjesto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1bod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+mn-lt"/>
              </a:rPr>
              <a:t>Posebni element 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defRPr/>
            </a:pPr>
            <a:r>
              <a:rPr lang="hr-HR" sz="1600" b="1" dirty="0" smtClean="0">
                <a:solidFill>
                  <a:schemeClr val="tx2"/>
                </a:solidFill>
              </a:rPr>
              <a:t>Kandidati s teškoćama u razvoju </a:t>
            </a:r>
            <a:r>
              <a:rPr lang="hr-HR" sz="1600" dirty="0" smtClean="0">
                <a:solidFill>
                  <a:schemeClr val="tx2"/>
                </a:solidFill>
              </a:rPr>
              <a:t>( koji su osnovnu školu završili prema rješenju ureda državne uprave u županiji o primjerenome obliku školovanja)- imaju </a:t>
            </a:r>
            <a:r>
              <a:rPr lang="hr-HR" sz="1600" b="1" u="sng" dirty="0" smtClean="0">
                <a:solidFill>
                  <a:schemeClr val="tx2"/>
                </a:solidFill>
              </a:rPr>
              <a:t>pravo izravnoga upisa </a:t>
            </a:r>
            <a:r>
              <a:rPr lang="hr-HR" sz="1600" dirty="0" smtClean="0">
                <a:solidFill>
                  <a:schemeClr val="tx2"/>
                </a:solidFill>
              </a:rPr>
              <a:t>u jedan od programa obrazovanja za koje posjeduju stručno mišljenje službe za profesionalno usmjeravanje </a:t>
            </a:r>
          </a:p>
          <a:p>
            <a:pPr marL="342900" indent="-342900">
              <a:defRPr/>
            </a:pPr>
            <a:r>
              <a:rPr lang="hr-HR" sz="1600" b="1" dirty="0" smtClean="0">
                <a:solidFill>
                  <a:schemeClr val="tx2"/>
                </a:solidFill>
              </a:rPr>
              <a:t>Kandidati sa zdravstvenim  teškoćama  </a:t>
            </a:r>
            <a:r>
              <a:rPr lang="hr-HR" sz="1600" dirty="0" smtClean="0">
                <a:solidFill>
                  <a:schemeClr val="tx2"/>
                </a:solidFill>
              </a:rPr>
              <a:t>- </a:t>
            </a:r>
            <a:r>
              <a:rPr lang="hr-HR" sz="1600" b="1" dirty="0" smtClean="0">
                <a:solidFill>
                  <a:schemeClr val="tx2"/>
                </a:solidFill>
              </a:rPr>
              <a:t>1 bod </a:t>
            </a:r>
          </a:p>
          <a:p>
            <a:pPr marL="342900" indent="-342900">
              <a:defRPr/>
            </a:pPr>
            <a:r>
              <a:rPr lang="hr-HR" sz="1600" b="1" dirty="0" smtClean="0">
                <a:solidFill>
                  <a:schemeClr val="tx2"/>
                </a:solidFill>
              </a:rPr>
              <a:t>Kandidati s otežanim uvjetima obrazovanja </a:t>
            </a:r>
            <a:r>
              <a:rPr lang="hr-HR" sz="1600" dirty="0" smtClean="0">
                <a:solidFill>
                  <a:schemeClr val="tx2"/>
                </a:solidFill>
              </a:rPr>
              <a:t>– </a:t>
            </a:r>
            <a:r>
              <a:rPr lang="hr-HR" sz="1600" b="1" dirty="0" smtClean="0">
                <a:solidFill>
                  <a:schemeClr val="tx2"/>
                </a:solidFill>
              </a:rPr>
              <a:t>1 bod </a:t>
            </a:r>
          </a:p>
          <a:p>
            <a:pPr marL="342900" indent="-342900">
              <a:buNone/>
              <a:defRPr/>
            </a:pPr>
            <a:endParaRPr lang="hr-HR" sz="1600" b="1" dirty="0" smtClean="0">
              <a:solidFill>
                <a:schemeClr val="tx2"/>
              </a:solidFill>
            </a:endParaRPr>
          </a:p>
          <a:p>
            <a:pPr marL="342900" indent="-342900" algn="ctr">
              <a:buNone/>
              <a:defRPr/>
            </a:pPr>
            <a:r>
              <a:rPr lang="hr-HR" sz="1600" dirty="0" smtClean="0"/>
              <a:t>  </a:t>
            </a:r>
            <a:r>
              <a:rPr lang="hr-HR" sz="1600" dirty="0" smtClean="0">
                <a:solidFill>
                  <a:schemeClr val="tx2"/>
                </a:solidFill>
              </a:rPr>
              <a:t>Kandidatima će se priznati ostvarivanje </a:t>
            </a:r>
            <a:r>
              <a:rPr lang="hr-HR" sz="1600" b="1" dirty="0" smtClean="0">
                <a:solidFill>
                  <a:schemeClr val="tx2"/>
                </a:solidFill>
              </a:rPr>
              <a:t>isključivo jednoga </a:t>
            </a:r>
            <a:r>
              <a:rPr lang="hr-HR" sz="1600" dirty="0" smtClean="0">
                <a:solidFill>
                  <a:schemeClr val="tx2"/>
                </a:solidFill>
              </a:rPr>
              <a:t>(najpovoljnijega) od prava, </a:t>
            </a:r>
          </a:p>
          <a:p>
            <a:pPr marL="342900" indent="-342900" algn="ctr">
              <a:buNone/>
              <a:defRPr/>
            </a:pPr>
            <a:r>
              <a:rPr lang="hr-HR" sz="1600" dirty="0" smtClean="0">
                <a:solidFill>
                  <a:schemeClr val="tx2"/>
                </a:solidFill>
              </a:rPr>
              <a:t>bez obzira na to mogu li ostvariti dva ili više prava.</a:t>
            </a:r>
          </a:p>
          <a:p>
            <a:pPr marL="342900" indent="-342900">
              <a:buNone/>
              <a:defRPr/>
            </a:pPr>
            <a:endParaRPr lang="hr-HR" sz="1600" b="1" dirty="0" smtClean="0">
              <a:solidFill>
                <a:schemeClr val="tx2"/>
              </a:solidFill>
            </a:endParaRPr>
          </a:p>
          <a:p>
            <a:pPr marL="342900" indent="-342900">
              <a:defRPr/>
            </a:pPr>
            <a:endParaRPr lang="hr-H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759</TotalTime>
  <Words>1510</Words>
  <Application>Microsoft Office PowerPoint</Application>
  <PresentationFormat>Prikaz na zaslonu (4:3)</PresentationFormat>
  <Paragraphs>334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8" baseType="lpstr">
      <vt:lpstr>Tijek</vt:lpstr>
      <vt:lpstr>Worksheet</vt:lpstr>
      <vt:lpstr>UPISI U SREDNJE ŠKOLE 2014./2015.</vt:lpstr>
      <vt:lpstr>UVJETI ZA UPIS </vt:lpstr>
      <vt:lpstr>Vrste srednjih škola u  i mogućnosti nastavka daljnjeg školovanja</vt:lpstr>
      <vt:lpstr>Za upis u srednje škole kandidatima se vrednuju i boduju </vt:lpstr>
      <vt:lpstr>Primjer izračuna bodova </vt:lpstr>
      <vt:lpstr>Dodatni element </vt:lpstr>
      <vt:lpstr>   Postignuti rezultati na natjecanjima u znanju</vt:lpstr>
      <vt:lpstr>Postignuti rezultati na natjecanjima školskih sportskih društava</vt:lpstr>
      <vt:lpstr>Posebni element </vt:lpstr>
      <vt:lpstr>Ljetni upisni rok  </vt:lpstr>
      <vt:lpstr>Jesenski upisni rok </vt:lpstr>
      <vt:lpstr>Slajd 12</vt:lpstr>
      <vt:lpstr>Slajd 13</vt:lpstr>
      <vt:lpstr>Slajd 14</vt:lpstr>
      <vt:lpstr>Odluke MZOS kojim je reguliran o upisu u srednje škole za šk. 2014/2015</vt:lpstr>
      <vt:lpstr>Korisni linkovi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UPIS U SREDNJU ŠKOLU 2014./2015.</dc:title>
  <dc:creator>Anita</dc:creator>
  <cp:lastModifiedBy>Anita</cp:lastModifiedBy>
  <cp:revision>83</cp:revision>
  <dcterms:created xsi:type="dcterms:W3CDTF">2014-05-20T12:55:41Z</dcterms:created>
  <dcterms:modified xsi:type="dcterms:W3CDTF">2014-06-03T06:39:24Z</dcterms:modified>
</cp:coreProperties>
</file>