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handoutMasterIdLst>
    <p:handoutMasterId r:id="rId18"/>
  </p:handoutMasterIdLst>
  <p:sldIdLst>
    <p:sldId id="257" r:id="rId2"/>
    <p:sldId id="258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  <p:sldId id="272" r:id="rId13"/>
    <p:sldId id="273" r:id="rId14"/>
    <p:sldId id="271" r:id="rId15"/>
    <p:sldId id="274" r:id="rId16"/>
  </p:sldIdLst>
  <p:sldSz cx="12192000" cy="6858000"/>
  <p:notesSz cx="6858000" cy="9144000"/>
  <p:defaultTextStyle>
    <a:defPPr rtl="0">
      <a:defRPr lang="hr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E3FDE45-AF77-4B5C-9715-49D594BDF05E}"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29" autoAdjust="0"/>
    <p:restoredTop sz="94637" autoAdjust="0"/>
  </p:normalViewPr>
  <p:slideViewPr>
    <p:cSldViewPr snapToGrid="0" showGuides="1">
      <p:cViewPr varScale="1">
        <p:scale>
          <a:sx n="69" d="100"/>
          <a:sy n="69" d="100"/>
        </p:scale>
        <p:origin x="738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377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BD0D641E-3F8D-4245-9ABB-9DA1C271911B}" type="datetime1">
              <a:rPr lang="hr-HR" smtClean="0"/>
              <a:t>25.2.2024.</a:t>
            </a:fld>
            <a:endParaRPr lang="hr-HR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dirty="0"/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C33ADDF-418B-4AEE-81B9-E77B3218F8B3}" type="slidenum">
              <a:rPr lang="hr-HR" smtClean="0"/>
              <a:t>‹#›</a:t>
            </a:fld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89590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zaglavlj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hr-HR" noProof="0" dirty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5BC93EF-29F5-493C-9502-D0933E92E8F1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4" name="Rezervirano mjesto za sliku na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hr-HR" noProof="0" dirty="0"/>
          </a:p>
        </p:txBody>
      </p:sp>
      <p:sp>
        <p:nvSpPr>
          <p:cNvPr id="5" name="Rezervirano mjesto za bilješk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hr-HR" noProof="0" dirty="0"/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275029A-2D1E-47A5-9598-4A9AC47B3AC1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03077041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hr-HR" noProof="0" smtClean="0"/>
              <a:t>1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51499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2275029A-2D1E-47A5-9598-4A9AC47B3AC1}" type="slidenum">
              <a:rPr lang="hr-HR" noProof="0" smtClean="0"/>
              <a:t>2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37274031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041400"/>
            <a:ext cx="9144000" cy="2387600"/>
          </a:xfrm>
        </p:spPr>
        <p:txBody>
          <a:bodyPr rtlCol="0" anchor="b"/>
          <a:lstStyle>
            <a:lvl1pPr algn="l">
              <a:defRPr sz="6000">
                <a:solidFill>
                  <a:schemeClr val="tx2"/>
                </a:solidFill>
              </a:defRPr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hr-HR" noProof="0" smtClean="0"/>
              <a:t>Kliknite da biste uredili stil podnaslova matrice</a:t>
            </a:r>
            <a:endParaRPr lang="hr-HR" noProof="0"/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CA69E8B-EABD-4368-A8ED-0A8746DCFF43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4832611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86CB37-2FA7-4768-BE35-80E620178124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63179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Okomiti tekst s rezerviranim mjestom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3276600" cy="365125"/>
          </a:xfrm>
        </p:spPr>
        <p:txBody>
          <a:bodyPr rtlCol="0"/>
          <a:lstStyle/>
          <a:p>
            <a:pPr rtl="0"/>
            <a:fld id="{46348EC5-8403-4FFE-BD13-FE77A77C33C7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>
          <a:xfrm>
            <a:off x="4648200" y="6356350"/>
            <a:ext cx="2895600" cy="365125"/>
          </a:xfrm>
        </p:spPr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3276600" cy="365125"/>
          </a:xfrm>
        </p:spPr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446235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7C78FDB-A917-4D71-B520-B66BE69E65B1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702466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62262"/>
          </a:xfrm>
        </p:spPr>
        <p:txBody>
          <a:bodyPr rtlCol="0" anchor="b"/>
          <a:lstStyle>
            <a:lvl1pPr>
              <a:defRPr sz="60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 rtlCol="0"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E7209A-9B02-4E16-ADB0-05AA64E08D0D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233611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adržaj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DD6C1FF-FC41-41F2-AC8B-DAE86B823492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521872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274638"/>
            <a:ext cx="10515600" cy="1143000"/>
          </a:xfrm>
        </p:spPr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 hasCustomPrompt="1"/>
          </p:nvPr>
        </p:nvSpPr>
        <p:spPr>
          <a:xfrm>
            <a:off x="831850" y="1489075"/>
            <a:ext cx="5156200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4" name="Rezervirano mjesto za sadržaj 3"/>
          <p:cNvSpPr>
            <a:spLocks noGrp="1"/>
          </p:cNvSpPr>
          <p:nvPr>
            <p:ph sz="half" idx="2" hasCustomPrompt="1"/>
          </p:nvPr>
        </p:nvSpPr>
        <p:spPr>
          <a:xfrm>
            <a:off x="831850" y="2193925"/>
            <a:ext cx="5156200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5" name="Rezervirano mjesto za tekst 4"/>
          <p:cNvSpPr>
            <a:spLocks noGrp="1"/>
          </p:cNvSpPr>
          <p:nvPr>
            <p:ph type="body" sz="quarter" idx="3" hasCustomPrompt="1"/>
          </p:nvPr>
        </p:nvSpPr>
        <p:spPr>
          <a:xfrm>
            <a:off x="6189663" y="1489075"/>
            <a:ext cx="5157787" cy="641350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6" name="Rezervirano mjesto za sadržaj 5"/>
          <p:cNvSpPr>
            <a:spLocks noGrp="1"/>
          </p:cNvSpPr>
          <p:nvPr>
            <p:ph sz="quarter" idx="4" hasCustomPrompt="1"/>
          </p:nvPr>
        </p:nvSpPr>
        <p:spPr>
          <a:xfrm>
            <a:off x="6189663" y="2193925"/>
            <a:ext cx="5157787" cy="3978275"/>
          </a:xfrm>
        </p:spPr>
        <p:txBody>
          <a:bodyPr rtlCol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7" name="Rezervirano mjesto za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0634EF-7E47-444A-BDFE-77F90ABF776C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8" name="Rezervirano mjesto za podnožje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9" name="Rezervirano mjesto za broj slajda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1100924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2C38FCB-E747-4EBB-B7F6-1D4AE3640503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4" name="Rezervirano mjesto za podnožje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5" name="Rezervirano mjesto za broj slajda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918406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B050FF5-E89D-4B0A-BCF4-551E0AA7F53B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3" name="Rezervirano mjesto za podnožje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4" name="Rezervirano mjesto za broj slajda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497625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adržaj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B35A27-25F6-477C-BB15-E61C29DE2392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9436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hr-HR" noProof="0" smtClean="0"/>
              <a:t>Uredite stil naslova matrice</a:t>
            </a:r>
            <a:endParaRPr lang="hr-HR" noProof="0"/>
          </a:p>
        </p:txBody>
      </p:sp>
      <p:sp>
        <p:nvSpPr>
          <p:cNvPr id="3" name="Rezervirano mjesto za sliku 2"/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hr-HR" noProof="0" dirty="0"/>
              <a:t>Kliknite ikonu da biste dodali sliku</a:t>
            </a:r>
          </a:p>
        </p:txBody>
      </p:sp>
      <p:sp>
        <p:nvSpPr>
          <p:cNvPr id="4" name="Rezervirano mjesto za teks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101850"/>
            <a:ext cx="3932237" cy="3759200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hr-HR" noProof="0"/>
              <a:t>Kliknite da biste uredili stilove teksta matrice</a:t>
            </a:r>
          </a:p>
        </p:txBody>
      </p:sp>
      <p:sp>
        <p:nvSpPr>
          <p:cNvPr id="5" name="Rezervirano mjesto za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3648410-BDD0-4B2A-BF2A-8C27DCF9AA3D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6" name="Rezervirano mjesto za podnožje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7" name="Rezervirano mjesto za broj slajda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62D6987-FB6D-4DB8-81B8-AD0F35E3BB5F}" type="slidenum">
              <a:rPr lang="hr-HR" noProof="0" smtClean="0"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2522290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 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hr-HR" noProof="0"/>
              <a:t>Kliknite da biste uredili stil naslova matrice</a:t>
            </a:r>
          </a:p>
        </p:txBody>
      </p:sp>
      <p:sp>
        <p:nvSpPr>
          <p:cNvPr id="3" name="Rezervirano mjesto za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hr-HR" noProof="0"/>
              <a:t>Kliknite da biste uredili stilove teksta matrice</a:t>
            </a:r>
          </a:p>
          <a:p>
            <a:pPr lvl="1" rtl="0"/>
            <a:r>
              <a:rPr lang="hr-HR" noProof="0"/>
              <a:t>Druga razina</a:t>
            </a:r>
          </a:p>
          <a:p>
            <a:pPr lvl="2" rtl="0"/>
            <a:r>
              <a:rPr lang="hr-HR" noProof="0"/>
              <a:t>Treća razina</a:t>
            </a:r>
          </a:p>
          <a:p>
            <a:pPr lvl="3" rtl="0"/>
            <a:r>
              <a:rPr lang="hr-HR" noProof="0"/>
              <a:t>Četvrta razina</a:t>
            </a:r>
          </a:p>
          <a:p>
            <a:pPr lvl="4" rtl="0"/>
            <a:r>
              <a:rPr lang="hr-HR" noProof="0"/>
              <a:t>Peta razina</a:t>
            </a:r>
          </a:p>
        </p:txBody>
      </p:sp>
      <p:sp>
        <p:nvSpPr>
          <p:cNvPr id="4" name="Rezervirano mjesto za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8E93CFB0-4D37-43B1-8EF6-0F4A9D191693}" type="datetime1">
              <a:rPr lang="hr-HR" noProof="0" smtClean="0"/>
              <a:t>25.2.2024.</a:t>
            </a:fld>
            <a:endParaRPr lang="hr-HR" noProof="0" dirty="0"/>
          </a:p>
        </p:txBody>
      </p:sp>
      <p:sp>
        <p:nvSpPr>
          <p:cNvPr id="5" name="Rezervirano mjesto za podnožje 4"/>
          <p:cNvSpPr>
            <a:spLocks noGrp="1"/>
          </p:cNvSpPr>
          <p:nvPr>
            <p:ph type="ftr" sz="quarter" idx="3"/>
          </p:nvPr>
        </p:nvSpPr>
        <p:spPr>
          <a:xfrm>
            <a:off x="4648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hr-HR" noProof="0" dirty="0"/>
              <a:t>Dodajte podnožje</a:t>
            </a:r>
          </a:p>
        </p:txBody>
      </p:sp>
      <p:sp>
        <p:nvSpPr>
          <p:cNvPr id="6" name="Rezervirano mjesto za broj slajda 5"/>
          <p:cNvSpPr>
            <a:spLocks noGrp="1"/>
          </p:cNvSpPr>
          <p:nvPr>
            <p:ph type="sldNum" sz="quarter" idx="4"/>
          </p:nvPr>
        </p:nvSpPr>
        <p:spPr>
          <a:xfrm>
            <a:off x="8077200" y="6356350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062D6987-FB6D-4DB8-81B8-AD0F35E3BB5F}" type="slidenum">
              <a:rPr lang="hr-HR" noProof="0" smtClean="0"/>
              <a:pPr/>
              <a:t>‹#›</a:t>
            </a:fld>
            <a:endParaRPr lang="hr-HR" noProof="0" dirty="0"/>
          </a:p>
        </p:txBody>
      </p:sp>
    </p:spTree>
    <p:extLst>
      <p:ext uri="{BB962C8B-B14F-4D97-AF65-F5344CB8AC3E}">
        <p14:creationId xmlns:p14="http://schemas.microsoft.com/office/powerpoint/2010/main" val="98156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e-usmjeravanje.hzz.hr/predanket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cisok.hr/centri/cisok-centar-vukovar/" TargetMode="External"/><Relationship Id="rId2" Type="http://schemas.openxmlformats.org/officeDocument/2006/relationships/hyperlink" Target="https://e-usmjeravanje.hzz.hr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narodne-novine.nn.hr/clanci/sluzbeni/2015_05_49_981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rednje.e-upisi.hr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905041" y="522110"/>
            <a:ext cx="9550400" cy="1972733"/>
          </a:xfrm>
        </p:spPr>
        <p:txBody>
          <a:bodyPr rtlCol="0"/>
          <a:lstStyle/>
          <a:p>
            <a:pPr algn="ctr" rtl="0"/>
            <a:r>
              <a:rPr lang="hr-HR" b="1" dirty="0" smtClean="0">
                <a:latin typeface="Arial Black" panose="020B0A04020102020204" pitchFamily="34" charset="0"/>
              </a:rPr>
              <a:t>KAMO NAKON OSNOVNE ŠKOLE?</a:t>
            </a:r>
            <a:endParaRPr lang="hr-HR" b="1" dirty="0">
              <a:latin typeface="Arial Black" panose="020B0A04020102020204" pitchFamily="34" charset="0"/>
            </a:endParaRP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016000" y="2494843"/>
            <a:ext cx="9144000" cy="1655762"/>
          </a:xfrm>
        </p:spPr>
        <p:txBody>
          <a:bodyPr rtlCol="0"/>
          <a:lstStyle/>
          <a:p>
            <a:pPr algn="ctr" rtl="0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rofesionalna orijentacija učenika 8. razreda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587574"/>
            <a:ext cx="3285590" cy="32704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kstniOkvir 5"/>
          <p:cNvSpPr txBox="1"/>
          <p:nvPr/>
        </p:nvSpPr>
        <p:spPr>
          <a:xfrm>
            <a:off x="8325852" y="6488668"/>
            <a:ext cx="4259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edagoginja Bernarda Brekalo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613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8600" y="115743"/>
            <a:ext cx="10515600" cy="1325563"/>
          </a:xfrm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SREDNJE ŠKOLE U VINKOVCIMA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6056288"/>
              </p:ext>
            </p:extLst>
          </p:nvPr>
        </p:nvGraphicFramePr>
        <p:xfrm>
          <a:off x="228600" y="1188720"/>
          <a:ext cx="11838709" cy="566928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97727">
                  <a:extLst>
                    <a:ext uri="{9D8B030D-6E8A-4147-A177-3AD203B41FA5}">
                      <a16:colId xmlns:a16="http://schemas.microsoft.com/office/drawing/2014/main" val="541654024"/>
                    </a:ext>
                  </a:extLst>
                </a:gridCol>
                <a:gridCol w="3089564">
                  <a:extLst>
                    <a:ext uri="{9D8B030D-6E8A-4147-A177-3AD203B41FA5}">
                      <a16:colId xmlns:a16="http://schemas.microsoft.com/office/drawing/2014/main" val="3439766939"/>
                    </a:ext>
                  </a:extLst>
                </a:gridCol>
                <a:gridCol w="2812473">
                  <a:extLst>
                    <a:ext uri="{9D8B030D-6E8A-4147-A177-3AD203B41FA5}">
                      <a16:colId xmlns:a16="http://schemas.microsoft.com/office/drawing/2014/main" val="2225349691"/>
                    </a:ext>
                  </a:extLst>
                </a:gridCol>
                <a:gridCol w="3338945">
                  <a:extLst>
                    <a:ext uri="{9D8B030D-6E8A-4147-A177-3AD203B41FA5}">
                      <a16:colId xmlns:a16="http://schemas.microsoft.com/office/drawing/2014/main" val="1768140070"/>
                    </a:ext>
                  </a:extLst>
                </a:gridCol>
              </a:tblGrid>
              <a:tr h="256829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GIMNAZIJA </a:t>
                      </a:r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MATIJE ANTUNA RELJKOVIĆA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EKONOMSKA I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TRGOVAČKA </a:t>
                      </a:r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ŠKOLA IVANA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DOMCA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DRVODJELSKA TEHNIČKA ŠKOLA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POLJOPRIVREDNO-ŠUMARSKA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ŠKOLA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9023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opći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ekonomist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drvodjeljski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tehničar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agrotehničar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849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jezični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upravni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referent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drvodjeljski tehničar - dizajner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poljoprivredni tehničar-</a:t>
                      </a:r>
                      <a:r>
                        <a:rPr lang="hr-HR" sz="2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fitofarmaceut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3472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prirodoslovno-matematički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poslovni tajnik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drvodjeljski tehničar - restaurator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mehaničar poljoprivredne mehanizacije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5062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prirodoslovni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prodavač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stolar 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šumarski tehničar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406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pomoćni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administrator 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poljoprivredni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gospodarstvenik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374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cvjećar, mesar, pekar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873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pomoćni vrtlar i pekar, pomoćnik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u hortikulturi, u peradarstvu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17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7225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Rezervirano mjesto sadržaja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04575565"/>
              </p:ext>
            </p:extLst>
          </p:nvPr>
        </p:nvGraphicFramePr>
        <p:xfrm>
          <a:off x="0" y="-98368"/>
          <a:ext cx="12192000" cy="6956367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592901">
                  <a:extLst>
                    <a:ext uri="{9D8B030D-6E8A-4147-A177-3AD203B41FA5}">
                      <a16:colId xmlns:a16="http://schemas.microsoft.com/office/drawing/2014/main" val="541654024"/>
                    </a:ext>
                  </a:extLst>
                </a:gridCol>
                <a:gridCol w="2932661">
                  <a:extLst>
                    <a:ext uri="{9D8B030D-6E8A-4147-A177-3AD203B41FA5}">
                      <a16:colId xmlns:a16="http://schemas.microsoft.com/office/drawing/2014/main" val="3439766939"/>
                    </a:ext>
                  </a:extLst>
                </a:gridCol>
                <a:gridCol w="3633638">
                  <a:extLst>
                    <a:ext uri="{9D8B030D-6E8A-4147-A177-3AD203B41FA5}">
                      <a16:colId xmlns:a16="http://schemas.microsoft.com/office/drawing/2014/main" val="2225349691"/>
                    </a:ext>
                  </a:extLst>
                </a:gridCol>
                <a:gridCol w="3032800">
                  <a:extLst>
                    <a:ext uri="{9D8B030D-6E8A-4147-A177-3AD203B41FA5}">
                      <a16:colId xmlns:a16="http://schemas.microsoft.com/office/drawing/2014/main" val="1768140070"/>
                    </a:ext>
                  </a:extLst>
                </a:gridCol>
              </a:tblGrid>
              <a:tr h="1326491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SREDNJA GLAZBENA ŠKOLA JOSIPA RUNJANINA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SREDNJA STRUKOVNA ŠKOLA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TEHNIČKA ŠKOLA RUĐER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 BOŠKOVIĆA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r>
                        <a:rPr lang="sv-S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DRAVSTVENA I VETERINARSKA ŠKOLA DR. ANDRIJE ŠTAMPARA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902336"/>
                  </a:ext>
                </a:extLst>
              </a:tr>
              <a:tr h="971732"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općeobrazovni</a:t>
                      </a:r>
                      <a:r>
                        <a:rPr lang="hr-HR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glazbeni razred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hotelijersko-turistički tehničar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građevinski tehničar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strojarski računalni tehničar</a:t>
                      </a:r>
                    </a:p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medicinska sestra opće njege/medicinski tehničar opće njege</a:t>
                      </a:r>
                      <a:endParaRPr lang="hr-HR" sz="19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1684988"/>
                  </a:ext>
                </a:extLst>
              </a:tr>
              <a:tr h="678670"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paralelno glazbeno</a:t>
                      </a:r>
                      <a:r>
                        <a:rPr lang="hr-HR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obrazovanje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turističko-hotelijerski komercijalist</a:t>
                      </a:r>
                      <a:endParaRPr lang="hr-HR" sz="1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arhitektonski tehničar</a:t>
                      </a:r>
                    </a:p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fizioterapeutski tehničar/ka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1347210"/>
                  </a:ext>
                </a:extLst>
              </a:tr>
              <a:tr h="678670"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modni tehničar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elektrotehničar, tehničar za </a:t>
                      </a:r>
                      <a:r>
                        <a:rPr lang="hr-HR" sz="19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mehatroniku</a:t>
                      </a:r>
                      <a:endParaRPr lang="hr-HR" sz="1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veterinarski tehničar/ka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506277"/>
                  </a:ext>
                </a:extLst>
              </a:tr>
              <a:tr h="385608"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autolakirer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autoelektričar, automehaničar, 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406897"/>
                  </a:ext>
                </a:extLst>
              </a:tr>
              <a:tr h="971732"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frizer, krojač, soboslikar -</a:t>
                      </a:r>
                      <a:r>
                        <a:rPr lang="hr-HR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ličilac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elektroinstalater,</a:t>
                      </a:r>
                      <a:r>
                        <a:rPr lang="hr-HR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elektroničar-mehaničar</a:t>
                      </a:r>
                      <a:endParaRPr lang="hr-HR" sz="1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837408"/>
                  </a:ext>
                </a:extLst>
              </a:tr>
              <a:tr h="678670"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konobar, kuhar, slastičar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bravar, CNC operater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9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4887302"/>
                  </a:ext>
                </a:extLst>
              </a:tr>
              <a:tr h="1264794"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pomoćni kuhar, slastičar i soboslikar - ličilac</a:t>
                      </a:r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instalater grijanja i klimatizacije,</a:t>
                      </a:r>
                      <a:r>
                        <a:rPr lang="hr-HR" sz="19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19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keramičar-oblagač, monter suhe gradnje</a:t>
                      </a:r>
                    </a:p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9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8173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9859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41217" y="236461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Deficitarna zanimanja na našem području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94854" y="2409680"/>
            <a:ext cx="5181600" cy="4351338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zidar/zidarica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tesar/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tesarica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vozač motornog vozila/vozačica motornog vozila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mesar/mesarica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pekar/pekarica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keramičar-oblagač/keramičarka-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oblagačica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fasader/fasaderka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vodoinstalater/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vodoinstalaterka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elektroinstalater/elektroinstalaterka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096000" y="2409680"/>
            <a:ext cx="5382491" cy="4351338"/>
          </a:xfrm>
        </p:spPr>
        <p:txBody>
          <a:bodyPr>
            <a:normAutofit fontScale="85000" lnSpcReduction="10000"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soboslikar i ličilac/soboslikarica i 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ličiteljica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obućar/obućarka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šivač/šivačica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armirač/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armiračica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instalater/instalaterka grijanja i klimatizacije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monter/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monterka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 suhe gradnje*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bravar/bravarica</a:t>
            </a: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stolar/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stolarica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zavarivač/zavarivačica</a:t>
            </a: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niOkvir 4"/>
          <p:cNvSpPr txBox="1"/>
          <p:nvPr/>
        </p:nvSpPr>
        <p:spPr>
          <a:xfrm>
            <a:off x="1163781" y="1690688"/>
            <a:ext cx="96704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DVOGODIŠNJI ILI TROGODIŠNJI SREDNJOŠKOLSKI PROGRAM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00414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21673" y="365125"/>
            <a:ext cx="5950527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Deficitarna zanimanja na našem području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60218" y="2019589"/>
            <a:ext cx="5521036" cy="4351338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ČETVEROGODIŠNJI ILI PETOGODIŠNJI SREDNJOŠKOLSKI PROGRAM </a:t>
            </a: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edicinska 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sestra / medicinski tehničar opće 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njege</a:t>
            </a: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rađevinski 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tehničar / građevinska 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tehničarka</a:t>
            </a: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504708" y="1077479"/>
            <a:ext cx="5299364" cy="5030211"/>
          </a:xfrm>
          <a:solidFill>
            <a:schemeClr val="bg2">
              <a:lumMod val="90000"/>
            </a:schemeClr>
          </a:solidFill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rogrami čije kvote treba smanjiti:</a:t>
            </a:r>
          </a:p>
          <a:p>
            <a:pPr marL="0" indent="0">
              <a:buNone/>
            </a:pPr>
            <a:endParaRPr lang="hr-HR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frizer/frizerka</a:t>
            </a:r>
          </a:p>
          <a:p>
            <a:pPr>
              <a:lnSpc>
                <a:spcPct val="110000"/>
              </a:lnSpc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prodavač/prodavačica</a:t>
            </a:r>
          </a:p>
          <a:p>
            <a:pPr>
              <a:lnSpc>
                <a:spcPct val="110000"/>
              </a:lnSpc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ekonomist/ekonomistica</a:t>
            </a:r>
          </a:p>
          <a:p>
            <a:pPr>
              <a:lnSpc>
                <a:spcPct val="110000"/>
              </a:lnSpc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upravni referent / upravna referentica</a:t>
            </a:r>
          </a:p>
          <a:p>
            <a:pPr>
              <a:lnSpc>
                <a:spcPct val="110000"/>
              </a:lnSpc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poljoprivredni tehničar / poljoprivredna tehničarka</a:t>
            </a:r>
          </a:p>
          <a:p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931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Koji su moji interesi?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pitnik interesa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i kompetencija 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://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e-usmjeravanje.hzz.hr/predanketa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4175" y="3286125"/>
            <a:ext cx="6343650" cy="3571875"/>
          </a:xfrm>
          <a:prstGeom prst="rect">
            <a:avLst/>
          </a:prstGeo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3323" y="1690688"/>
            <a:ext cx="2157808" cy="2682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60774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Korisni izvori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e-Usmjeravanje: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https://e-usmjeravanje.hzz.hr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CISOK: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https://cisok.hr/centri/cisok-centar-vukovar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/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 o elementima i kriterijima za izbor kandidata za upis u I. razred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srednje škole: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narodne-novine.nn.hr/clanci/sluzbeni/2015_05_49_981.html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3994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2"/>
          <p:cNvSpPr>
            <a:spLocks noGrp="1"/>
          </p:cNvSpPr>
          <p:nvPr>
            <p:ph type="title"/>
          </p:nvPr>
        </p:nvSpPr>
        <p:spPr>
          <a:xfrm>
            <a:off x="525379" y="500062"/>
            <a:ext cx="10515600" cy="1325563"/>
          </a:xfrm>
        </p:spPr>
        <p:txBody>
          <a:bodyPr rtlCol="0">
            <a:normAutofit fontScale="90000"/>
          </a:bodyPr>
          <a:lstStyle/>
          <a:p>
            <a:pPr algn="ctr" rtl="0"/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ŠTO VAS OČEKUJE PRIJE ODLASKA U SREDNJU ŠKOLU?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zervirano mjesto za sadržaj 13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nacionalni ispiti</a:t>
            </a:r>
          </a:p>
          <a:p>
            <a:pPr lvl="0" rtl="0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bilazak srednjih škola </a:t>
            </a:r>
          </a:p>
          <a:p>
            <a:pPr lvl="0" rtl="0"/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provedba online upisa u srednju školu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2416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NACIONALNI ISPITI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Rezervirano mjesto sadržaja 3" descr="Slika na kojoj se prikazuje tekst, snimka zaslona, Font, broj&#10;&#10;Opis je automatski generiran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57" y="1690688"/>
            <a:ext cx="11466095" cy="469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8134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509336" y="154321"/>
            <a:ext cx="10515600" cy="1325563"/>
          </a:xfrm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UPIS U SREDNJU ŠKOLU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68967" y="1262319"/>
            <a:ext cx="11550316" cy="4697079"/>
          </a:xfrm>
        </p:spPr>
        <p:txBody>
          <a:bodyPr/>
          <a:lstStyle/>
          <a:p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kandidati </a:t>
            </a: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za upis u SŠ upisuju se putem mrežne stranice  </a:t>
            </a:r>
            <a:r>
              <a:rPr lang="hr-HR" altLang="sr-Latn-R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NISPUSŠ</a:t>
            </a:r>
            <a:r>
              <a:rPr lang="hr-HR" altLang="sr-Latn-RS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r-HR" alt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altLang="sr-Latn-RS" sz="1800" b="1" dirty="0">
                <a:latin typeface="Arial" panose="020B0604020202020204" pitchFamily="34" charset="0"/>
                <a:cs typeface="Arial" panose="020B0604020202020204" pitchFamily="34" charset="0"/>
              </a:rPr>
              <a:t>NACIONALNI  INFORMACIJSKI</a:t>
            </a:r>
            <a:r>
              <a:rPr lang="hr-HR" alt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800" b="1" dirty="0">
                <a:latin typeface="Arial" panose="020B0604020202020204" pitchFamily="34" charset="0"/>
                <a:cs typeface="Arial" panose="020B0604020202020204" pitchFamily="34" charset="0"/>
              </a:rPr>
              <a:t> SUSTAV  PRIJAVA I UPISA  U  SREDNJE ŠKOLE</a:t>
            </a:r>
            <a:r>
              <a:rPr lang="hr-HR" altLang="sr-Latn-RS" sz="1800" b="1" dirty="0">
                <a:cs typeface="Times New Roman" panose="02020603050405020304" pitchFamily="18" charset="0"/>
              </a:rPr>
              <a:t> </a:t>
            </a:r>
            <a:endParaRPr lang="hr-HR" altLang="sr-Latn-RS" sz="1800" b="1" dirty="0" smtClean="0"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en-US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https://</a:t>
            </a:r>
            <a:r>
              <a:rPr lang="en-US" u="sng" dirty="0" smtClean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2"/>
              </a:rPr>
              <a:t>srednje.e-upisi.hr</a:t>
            </a:r>
            <a:endParaRPr lang="hr-HR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upis u I. razred srednje škole prijavljenom kandidatu vrednuju se </a:t>
            </a:r>
            <a:r>
              <a:rPr lang="hr-HR" b="1" dirty="0">
                <a:latin typeface="Arial" panose="020B0604020202020204" pitchFamily="34" charset="0"/>
                <a:cs typeface="Arial" panose="020B0604020202020204" pitchFamily="34" charset="0"/>
              </a:rPr>
              <a:t>zajednički, dodatan i poseban 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element</a:t>
            </a:r>
          </a:p>
          <a:p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ravokutnik 4" title="Group A tasks"/>
          <p:cNvSpPr/>
          <p:nvPr/>
        </p:nvSpPr>
        <p:spPr>
          <a:xfrm>
            <a:off x="509336" y="3727717"/>
            <a:ext cx="2847475" cy="887566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ZAJEDNIČKI ELEMENT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avokutnik 6" title="Group A tasks"/>
          <p:cNvSpPr/>
          <p:nvPr/>
        </p:nvSpPr>
        <p:spPr>
          <a:xfrm>
            <a:off x="4343398" y="3727717"/>
            <a:ext cx="2847475" cy="887566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DODATNI ELEMENT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avokutnik 7" title="Group A tasks"/>
          <p:cNvSpPr/>
          <p:nvPr/>
        </p:nvSpPr>
        <p:spPr>
          <a:xfrm>
            <a:off x="8213552" y="3718768"/>
            <a:ext cx="2847475" cy="887566"/>
          </a:xfrm>
          <a:prstGeom prst="rect">
            <a:avLst/>
          </a:prstGeom>
        </p:spPr>
        <p:style>
          <a:lnRef idx="2">
            <a:schemeClr val="accent2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hr-HR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POSEBAN ELEMENT</a:t>
            </a:r>
            <a:endParaRPr lang="hr-H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Strelica dolje 8"/>
          <p:cNvSpPr/>
          <p:nvPr/>
        </p:nvSpPr>
        <p:spPr>
          <a:xfrm>
            <a:off x="1728536" y="4636936"/>
            <a:ext cx="409074" cy="649705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TekstniOkvir 9"/>
          <p:cNvSpPr txBox="1"/>
          <p:nvPr/>
        </p:nvSpPr>
        <p:spPr>
          <a:xfrm>
            <a:off x="205538" y="5380886"/>
            <a:ext cx="34550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prosjek svih zaključnih ocjena 5.-8. razreda 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 </a:t>
            </a:r>
            <a:r>
              <a:rPr lang="hr-HR" sz="2400" dirty="0" err="1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max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 20 bodova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kstniOkvir 10"/>
          <p:cNvSpPr txBox="1"/>
          <p:nvPr/>
        </p:nvSpPr>
        <p:spPr>
          <a:xfrm>
            <a:off x="4036343" y="5416510"/>
            <a:ext cx="35312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posobnosti, darovitosti i znanja kandidata</a:t>
            </a:r>
            <a:endParaRPr lang="hr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Strelica dolje 11"/>
          <p:cNvSpPr/>
          <p:nvPr/>
        </p:nvSpPr>
        <p:spPr>
          <a:xfrm>
            <a:off x="5562598" y="4615283"/>
            <a:ext cx="409074" cy="649705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3" name="TekstniOkvir 12"/>
          <p:cNvSpPr txBox="1"/>
          <p:nvPr/>
        </p:nvSpPr>
        <p:spPr>
          <a:xfrm>
            <a:off x="7903244" y="5416510"/>
            <a:ext cx="41308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dravstvene teškoće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r-HR" sz="24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hr-HR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težani životni uvjeti</a:t>
            </a:r>
          </a:p>
        </p:txBody>
      </p:sp>
      <p:sp>
        <p:nvSpPr>
          <p:cNvPr id="14" name="Strelica dolje 13"/>
          <p:cNvSpPr/>
          <p:nvPr/>
        </p:nvSpPr>
        <p:spPr>
          <a:xfrm>
            <a:off x="9559590" y="4605005"/>
            <a:ext cx="409074" cy="649705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8515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919665" y="133503"/>
            <a:ext cx="5863389" cy="13255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>
            <a:normAutofit fontScale="90000"/>
          </a:bodyPr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ZAJEDNIČKI ELEMENT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trelica dolje 3"/>
          <p:cNvSpPr/>
          <p:nvPr/>
        </p:nvSpPr>
        <p:spPr>
          <a:xfrm rot="2260982">
            <a:off x="3010632" y="1460588"/>
            <a:ext cx="601579" cy="1287379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Strelica dolje 4"/>
          <p:cNvSpPr/>
          <p:nvPr/>
        </p:nvSpPr>
        <p:spPr>
          <a:xfrm rot="19261742">
            <a:off x="7956884" y="1456919"/>
            <a:ext cx="601579" cy="1287379"/>
          </a:xfrm>
          <a:prstGeom prst="down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>
            <a:off x="553450" y="2700906"/>
            <a:ext cx="4331369" cy="9201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STRUKOVNE I OBRTNIČKE ŠKOLE (u trajanju od najmanje 3 godine)</a:t>
            </a:r>
            <a:endParaRPr lang="hr-H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Pravokutnik 6"/>
          <p:cNvSpPr/>
          <p:nvPr/>
        </p:nvSpPr>
        <p:spPr>
          <a:xfrm>
            <a:off x="6645441" y="2706697"/>
            <a:ext cx="4816643" cy="92018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GIMNAZIJE I ČETVEROGODIŠNJE/PETOGODIŠNJE STRUKOVNE ŠKOLE</a:t>
            </a:r>
            <a:endParaRPr lang="hr-HR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Pravokutnik 7"/>
          <p:cNvSpPr/>
          <p:nvPr/>
        </p:nvSpPr>
        <p:spPr>
          <a:xfrm>
            <a:off x="300788" y="3717756"/>
            <a:ext cx="4836695" cy="27672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hr-HR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prosjek svih zaključnih ocjena 5.-8. razreda</a:t>
            </a:r>
          </a:p>
          <a:p>
            <a:pPr marL="342900" indent="-342900">
              <a:buAutoNum type="arabicPeriod"/>
            </a:pPr>
            <a:r>
              <a:rPr lang="hr-HR" sz="2000" u="sng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zaključne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 </a:t>
            </a:r>
            <a:r>
              <a:rPr lang="en-US" sz="2000" u="sng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oc</a:t>
            </a:r>
            <a:r>
              <a:rPr lang="hr-HR" sz="2000" u="sng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</a:t>
            </a:r>
            <a:r>
              <a:rPr lang="en-US" sz="2000" u="sng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ene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u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7. 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8. r</a:t>
            </a:r>
            <a:r>
              <a:rPr lang="hr-HR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azredu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iz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h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rvatskog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jezika</a:t>
            </a:r>
            <a:r>
              <a:rPr lang="en-US" sz="200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</a:t>
            </a: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m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atematike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prvog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 </a:t>
            </a:r>
            <a:r>
              <a:rPr lang="en-US" sz="2000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stranog</a:t>
            </a: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en-US" sz="2000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jezika</a:t>
            </a:r>
            <a:endParaRPr lang="hr-HR" sz="2000" dirty="0" smtClean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endParaRPr lang="hr-HR" sz="2000" u="sng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SzPct val="100000"/>
              <a:defRPr/>
            </a:pPr>
            <a:endParaRPr lang="hr-HR" sz="2000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SzPct val="100000"/>
              <a:defRPr/>
            </a:pP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 takav je način moguće </a:t>
            </a: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ostvariti </a:t>
            </a:r>
            <a:r>
              <a:rPr lang="hr-HR" sz="2000" b="1" u="sng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najviše 50   bodova.</a:t>
            </a:r>
            <a:endParaRPr lang="en-US" sz="2000" b="1" u="sng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hr-HR" dirty="0" smtClean="0"/>
          </a:p>
          <a:p>
            <a:pPr marL="285750" indent="-285750" algn="ctr">
              <a:buFontTx/>
              <a:buChar char="-"/>
            </a:pPr>
            <a:endParaRPr lang="hr-HR" dirty="0"/>
          </a:p>
        </p:txBody>
      </p:sp>
      <p:sp>
        <p:nvSpPr>
          <p:cNvPr id="9" name="Pravokutnik 8"/>
          <p:cNvSpPr/>
          <p:nvPr/>
        </p:nvSpPr>
        <p:spPr>
          <a:xfrm>
            <a:off x="6160168" y="3717756"/>
            <a:ext cx="5787190" cy="27672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AutoNum type="arabicPeriod"/>
            </a:pPr>
            <a:endParaRPr lang="hr-HR" sz="20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AutoNum type="arabicPeriod"/>
            </a:pP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prosjek svih zaključnih ocjena 5.-8. razreda</a:t>
            </a:r>
          </a:p>
          <a:p>
            <a:pPr marL="342900" indent="-342900">
              <a:buAutoNum type="arabicPeriod"/>
            </a:pP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zaključne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 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oc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ene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u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7. 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8. r</a:t>
            </a:r>
            <a:r>
              <a:rPr lang="hr-HR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azred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iz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h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rvatskog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jezika</a:t>
            </a:r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,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m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atematike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i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prvog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stranog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</a:t>
            </a:r>
            <a:r>
              <a:rPr lang="en-US" dirty="0" err="1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jezika</a:t>
            </a:r>
            <a:endParaRPr lang="hr-HR" dirty="0" smtClean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3. 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tri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nastavna predmeta  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važna za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 pojedini  obrazovni program (dva odredilo 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MZO, </a:t>
            </a:r>
            <a:r>
              <a:rPr lang="hr-HR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a treći </a:t>
            </a:r>
            <a:r>
              <a:rPr lang="hr-HR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škola)</a:t>
            </a:r>
            <a:endParaRPr lang="hr-HR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>
              <a:lnSpc>
                <a:spcPct val="80000"/>
              </a:lnSpc>
              <a:buSzPct val="100000"/>
              <a:defRPr/>
            </a:pPr>
            <a:endParaRPr lang="hr-HR" sz="2000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SzPct val="100000"/>
              <a:defRPr/>
            </a:pPr>
            <a:r>
              <a:rPr lang="hr-HR" sz="2000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 takav je način moguće </a:t>
            </a:r>
            <a:r>
              <a:rPr lang="hr-HR" sz="2000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ostvariti </a:t>
            </a:r>
            <a:r>
              <a:rPr lang="hr-HR" sz="2000" b="1" u="sng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najviše 8</a:t>
            </a:r>
            <a:r>
              <a:rPr lang="hr-HR" sz="2000" b="1" u="sng" dirty="0" smtClean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0   </a:t>
            </a:r>
            <a:r>
              <a:rPr lang="hr-HR" sz="2000" b="1" u="sng" dirty="0">
                <a:solidFill>
                  <a:schemeClr val="tx1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bodova.</a:t>
            </a:r>
            <a:endParaRPr lang="en-US" sz="2000" b="1" u="sng" dirty="0">
              <a:solidFill>
                <a:schemeClr val="tx1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  <a:p>
            <a:pPr marL="285750" indent="-285750" algn="ctr">
              <a:buFontTx/>
              <a:buChar char="-"/>
            </a:pPr>
            <a:endParaRPr lang="hr-HR" dirty="0" smtClean="0"/>
          </a:p>
          <a:p>
            <a:pPr marL="285750" indent="-285750" algn="ctr">
              <a:buFontTx/>
              <a:buChar char="-"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54983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089563" y="226579"/>
            <a:ext cx="5645727" cy="13255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DODATNI ELEMENT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71055" y="1825625"/>
            <a:ext cx="10882745" cy="4351338"/>
          </a:xfrm>
        </p:spPr>
        <p:txBody>
          <a:bodyPr>
            <a:normAutofit/>
          </a:bodyPr>
          <a:lstStyle/>
          <a:p>
            <a:pPr fontAlgn="base"/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posobnosti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, darovitosti i znanja kandidata dokazuju se i vrednuju:</a:t>
            </a:r>
          </a:p>
          <a:p>
            <a:pPr marL="0" indent="0" fontAlgn="base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– na osnovi provjere (ispitivanja) posebnih znanja, vještina, sposobnosti i darovitosti;</a:t>
            </a:r>
          </a:p>
          <a:p>
            <a:pPr marL="0" indent="0" fontAlgn="base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– na osnovi rezultata postignutih na natjecanjima u znanju;</a:t>
            </a:r>
          </a:p>
          <a:p>
            <a:pPr marL="0" indent="0" fontAlgn="base">
              <a:buNone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– na osnovi rezultata postignutih na natjecanjima školskih sportskih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društava</a:t>
            </a:r>
          </a:p>
          <a:p>
            <a:pPr marL="0" indent="0" fontAlgn="base">
              <a:buNone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provjera posebnih znanja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(HJ, MAT, EJ + 3 nastavna predmeta (2 propisalo MZO + 1 odabire škola) – </a:t>
            </a: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10 bodova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36284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93964" y="1825625"/>
            <a:ext cx="11790218" cy="4561320"/>
          </a:xfrm>
        </p:spPr>
        <p:txBody>
          <a:bodyPr>
            <a:normAutofit fontScale="92500" lnSpcReduction="20000"/>
          </a:bodyPr>
          <a:lstStyle/>
          <a:p>
            <a:pPr>
              <a:defRPr/>
            </a:pPr>
            <a:r>
              <a:rPr lang="hr-HR" alt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programi </a:t>
            </a:r>
            <a:r>
              <a:rPr lang="hr-HR" alt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likovne umjetnosti i dizajna </a:t>
            </a: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– provjera darovitosti za likovno izražavanje; 120 bodova (minimalno 70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>
              <a:buNone/>
              <a:defRPr/>
            </a:pPr>
            <a:endParaRPr lang="hr-HR" altLang="sr-Latn-R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altLang="sr-Latn-RS" b="1" dirty="0" smtClean="0">
                <a:latin typeface="Arial" panose="020B0604020202020204" pitchFamily="34" charset="0"/>
                <a:cs typeface="Arial" panose="020B0604020202020204" pitchFamily="34" charset="0"/>
              </a:rPr>
              <a:t>programi </a:t>
            </a:r>
            <a:r>
              <a:rPr lang="hr-HR" altLang="sr-Latn-RS" b="1" dirty="0">
                <a:latin typeface="Arial" panose="020B0604020202020204" pitchFamily="34" charset="0"/>
                <a:cs typeface="Arial" panose="020B0604020202020204" pitchFamily="34" charset="0"/>
              </a:rPr>
              <a:t>glazbene umjetnosti </a:t>
            </a: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učeniku </a:t>
            </a:r>
            <a:r>
              <a:rPr lang="hr-HR" altLang="sr-Latn-RS" dirty="0">
                <a:latin typeface="Arial" panose="020B0604020202020204" pitchFamily="34" charset="0"/>
                <a:cs typeface="Arial" panose="020B0604020202020204" pitchFamily="34" charset="0"/>
              </a:rPr>
              <a:t>koji je završio osnovno glazbeno obrazovanje ili drugi pripremni razred srednje glazbene škole za upis vrednuju 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se:</a:t>
            </a:r>
          </a:p>
          <a:p>
            <a:pPr marL="0" indent="0" algn="ctr">
              <a:buNone/>
              <a:defRPr/>
            </a:pP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hr-HR" alt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ajednički i dodatni element vrednovanja + opći </a:t>
            </a: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uspjeh iz 5. i 6. r. glazbene škole ili 2 razreda pripremnog </a:t>
            </a:r>
            <a:r>
              <a:rPr lang="hr-HR" alt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obrazovanja + rezultati </a:t>
            </a: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prijemnog </a:t>
            </a:r>
            <a:r>
              <a:rPr lang="hr-HR" alt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ispita</a:t>
            </a:r>
          </a:p>
          <a:p>
            <a:pPr marL="0" indent="0">
              <a:buNone/>
              <a:defRPr/>
            </a:pPr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razredni odjeli za sportaše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– pravo upisa ima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kandidat koji je uvršten na rang-listu određenoga nacionalnoga sportskoga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saveza</a:t>
            </a:r>
          </a:p>
          <a:p>
            <a:pPr marL="0" indent="0" algn="ctr">
              <a:buNone/>
              <a:defRPr/>
            </a:pP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kriterij sportske uspješnosti (prema određenoj formuli</a:t>
            </a:r>
            <a:r>
              <a:rPr lang="hr-HR" altLang="sr-Latn-RS" i="1" dirty="0" smtClean="0">
                <a:latin typeface="Arial" panose="020B0604020202020204" pitchFamily="34" charset="0"/>
                <a:cs typeface="Arial" panose="020B0604020202020204" pitchFamily="34" charset="0"/>
              </a:rPr>
              <a:t>) + uspjeh </a:t>
            </a:r>
            <a:r>
              <a:rPr lang="hr-HR" altLang="sr-Latn-RS" i="1" dirty="0">
                <a:latin typeface="Arial" panose="020B0604020202020204" pitchFamily="34" charset="0"/>
                <a:cs typeface="Arial" panose="020B0604020202020204" pitchFamily="34" charset="0"/>
              </a:rPr>
              <a:t>(160 bodova ukupno)</a:t>
            </a:r>
            <a:endParaRPr lang="hr-HR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Naslov 1"/>
          <p:cNvSpPr>
            <a:spLocks noGrp="1"/>
          </p:cNvSpPr>
          <p:nvPr>
            <p:ph type="title"/>
          </p:nvPr>
        </p:nvSpPr>
        <p:spPr>
          <a:xfrm>
            <a:off x="3293918" y="254289"/>
            <a:ext cx="5604164" cy="1325563"/>
          </a:xfr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DODATNI ELEMENT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91870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858982"/>
            <a:ext cx="10515600" cy="5317981"/>
          </a:xfrm>
        </p:spPr>
        <p:txBody>
          <a:bodyPr>
            <a:normAutofit lnSpcReduction="10000"/>
          </a:bodyPr>
          <a:lstStyle/>
          <a:p>
            <a:pPr marL="274320" indent="-274320" algn="ctr">
              <a:buClr>
                <a:schemeClr val="accent3"/>
              </a:buClr>
              <a:buNone/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Pravo na </a:t>
            </a:r>
            <a:r>
              <a:rPr lang="hr-HR" b="1" u="sng" dirty="0">
                <a:latin typeface="Arial" panose="020B0604020202020204" pitchFamily="34" charset="0"/>
                <a:cs typeface="Arial" panose="020B0604020202020204" pitchFamily="34" charset="0"/>
              </a:rPr>
              <a:t>IZRAVAN UPIS ILI DODATNE BODOVE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ostvaruju kandidati na osnovi rezultata koje su postigli na 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državnim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natjecanjima iz: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Clr>
                <a:schemeClr val="accent3"/>
              </a:buCl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HJ, MAT, EJ</a:t>
            </a:r>
          </a:p>
          <a:p>
            <a:pPr>
              <a:buClr>
                <a:schemeClr val="accent3"/>
              </a:buCl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dvaju predmeta posebno značajnih za upis u skladu s </a:t>
            </a:r>
            <a:r>
              <a:rPr lang="hr-HR" i="1" dirty="0">
                <a:latin typeface="Arial" panose="020B0604020202020204" pitchFamily="34" charset="0"/>
                <a:cs typeface="Arial" panose="020B0604020202020204" pitchFamily="34" charset="0"/>
              </a:rPr>
              <a:t>Popisom predmeta</a:t>
            </a:r>
          </a:p>
          <a:p>
            <a:pPr>
              <a:buClr>
                <a:schemeClr val="accent3"/>
              </a:buCl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natjecanju iz znanja koji samostalno određuje srednja škola iz Kataloga natjecanja i smotri učenika i učenica, a koja se </a:t>
            </a:r>
            <a:r>
              <a:rPr lang="hr-HR" b="1" u="sng" dirty="0">
                <a:latin typeface="Arial" panose="020B0604020202020204" pitchFamily="34" charset="0"/>
                <a:cs typeface="Arial" panose="020B0604020202020204" pitchFamily="34" charset="0"/>
              </a:rPr>
              <a:t>provode u organizaciji AZOO-a</a:t>
            </a:r>
          </a:p>
          <a:p>
            <a:pPr>
              <a:buClr>
                <a:schemeClr val="accent3"/>
              </a:buClr>
              <a:defRPr/>
            </a:pP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Vrednuju se natjecanja koje </a:t>
            </a:r>
            <a:r>
              <a:rPr lang="hr-HR" b="1" u="sng" dirty="0">
                <a:latin typeface="Arial" panose="020B0604020202020204" pitchFamily="34" charset="0"/>
                <a:cs typeface="Arial" panose="020B0604020202020204" pitchFamily="34" charset="0"/>
              </a:rPr>
              <a:t>provodi AZOO, a uz odobrenje </a:t>
            </a:r>
            <a:r>
              <a:rPr lang="hr-HR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MZO-a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te međunarodna natjecanja koja verificira AZOO</a:t>
            </a:r>
          </a:p>
          <a:p>
            <a:pPr marL="274320" indent="-274320">
              <a:buClr>
                <a:schemeClr val="accent3"/>
              </a:buClr>
              <a:buNone/>
              <a:defRPr/>
            </a:pPr>
            <a:endParaRPr lang="hr-HR" dirty="0">
              <a:latin typeface="Times New Roman" pitchFamily="18" charset="0"/>
              <a:cs typeface="Times New Roman" pitchFamily="18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1014850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11727" y="59891"/>
            <a:ext cx="10515600" cy="1325563"/>
          </a:xfrm>
        </p:spPr>
        <p:txBody>
          <a:bodyPr/>
          <a:lstStyle/>
          <a:p>
            <a:r>
              <a:rPr lang="hr-HR" b="1" dirty="0" smtClean="0">
                <a:latin typeface="Arial" panose="020B0604020202020204" pitchFamily="34" charset="0"/>
                <a:cs typeface="Arial" panose="020B0604020202020204" pitchFamily="34" charset="0"/>
              </a:rPr>
              <a:t>SREDNJE ŠKOLE U VUKOVARU</a:t>
            </a:r>
            <a:endParaRPr lang="hr-HR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Rezervirano mjesto sadržaja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8758914"/>
              </p:ext>
            </p:extLst>
          </p:nvPr>
        </p:nvGraphicFramePr>
        <p:xfrm>
          <a:off x="311727" y="1246909"/>
          <a:ext cx="11533909" cy="545592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646218">
                  <a:extLst>
                    <a:ext uri="{9D8B030D-6E8A-4147-A177-3AD203B41FA5}">
                      <a16:colId xmlns:a16="http://schemas.microsoft.com/office/drawing/2014/main" val="1679540375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4282305031"/>
                    </a:ext>
                  </a:extLst>
                </a:gridCol>
                <a:gridCol w="2923309">
                  <a:extLst>
                    <a:ext uri="{9D8B030D-6E8A-4147-A177-3AD203B41FA5}">
                      <a16:colId xmlns:a16="http://schemas.microsoft.com/office/drawing/2014/main" val="2998664528"/>
                    </a:ext>
                  </a:extLst>
                </a:gridCol>
                <a:gridCol w="3525982">
                  <a:extLst>
                    <a:ext uri="{9D8B030D-6E8A-4147-A177-3AD203B41FA5}">
                      <a16:colId xmlns:a16="http://schemas.microsoft.com/office/drawing/2014/main" val="4259270806"/>
                    </a:ext>
                  </a:extLst>
                </a:gridCol>
              </a:tblGrid>
              <a:tr h="256829"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GIMNAZIJA VUKOVAR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EKONOMSKA ŠKOLA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TEHNIČKA ŠKOLA NIKOLE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TESLE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SREDNJA</a:t>
                      </a:r>
                      <a:r>
                        <a:rPr lang="hr-HR" sz="2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r-HR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STRUKOVNA ŠKOLA MARKO BABIĆ</a:t>
                      </a:r>
                      <a:endParaRPr lang="hr-HR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4329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opći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ekonomist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ekološki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tehničar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hotelijersko-turistički tehničar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73325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jezični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upravni referent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elektrotehničar 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turističko-hotelijerski komercijalist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334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prirodoslovno-matematički smjer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komercijalist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tehničar za računalstvo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poljoprivredni tehničar – </a:t>
                      </a:r>
                      <a:r>
                        <a:rPr lang="hr-HR" sz="22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fitofarmaceut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800613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autoelektričar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b="0" i="0" kern="120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tehničar nutricionist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60616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strojarski tehničar u računalstvu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kuhar,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slastičar, mesar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3008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automehaničar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konobar, prodavač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0894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vodoinstalater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frizer, kozmetičar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r-HR" sz="2200" dirty="0" smtClean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6497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plinoinstalater</a:t>
                      </a:r>
                      <a:r>
                        <a:rPr lang="hr-HR" sz="22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hr-HR" sz="22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2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pomoćni kuhar i slastičar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2467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61170212"/>
      </p:ext>
    </p:extLst>
  </p:cSld>
  <p:clrMapOvr>
    <a:masterClrMapping/>
  </p:clrMapOvr>
</p:sld>
</file>

<file path=ppt/theme/theme1.xml><?xml version="1.0" encoding="utf-8"?>
<a:theme xmlns:a="http://schemas.openxmlformats.org/drawingml/2006/main" name="Dizajnirani predložak s apstraktnim motivima Melancho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26713215_TF03460530" id="{4871588C-46FB-4D3C-BF53-2B4DBFF7DDFB}" vid="{2683F0C8-5358-49C7-88EE-4894B679A47B}"/>
    </a:ext>
  </a:extLst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Dizajnirani slajdovi s apstraktnim motivima Melancholy</Template>
  <TotalTime>262</TotalTime>
  <Words>892</Words>
  <Application>Microsoft Office PowerPoint</Application>
  <PresentationFormat>Široki zaslon</PresentationFormat>
  <Paragraphs>174</Paragraphs>
  <Slides>15</Slides>
  <Notes>2</Notes>
  <HiddenSlides>0</HiddenSlides>
  <MMClips>0</MMClips>
  <ScaleCrop>false</ScaleCrop>
  <HeadingPairs>
    <vt:vector size="6" baseType="variant">
      <vt:variant>
        <vt:lpstr>Korišteni fontovi</vt:lpstr>
      </vt:variant>
      <vt:variant>
        <vt:i4>7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15</vt:i4>
      </vt:variant>
    </vt:vector>
  </HeadingPairs>
  <TitlesOfParts>
    <vt:vector size="23" baseType="lpstr">
      <vt:lpstr>Arial</vt:lpstr>
      <vt:lpstr>Arial Black</vt:lpstr>
      <vt:lpstr>Calibri</vt:lpstr>
      <vt:lpstr>Century Gothic</vt:lpstr>
      <vt:lpstr>Times New Roman</vt:lpstr>
      <vt:lpstr>Verdana</vt:lpstr>
      <vt:lpstr>Wingdings</vt:lpstr>
      <vt:lpstr>Dizajnirani predložak s apstraktnim motivima Melancholy</vt:lpstr>
      <vt:lpstr>KAMO NAKON OSNOVNE ŠKOLE?</vt:lpstr>
      <vt:lpstr>ŠTO VAS OČEKUJE PRIJE ODLASKA U SREDNJU ŠKOLU?</vt:lpstr>
      <vt:lpstr>NACIONALNI ISPITI</vt:lpstr>
      <vt:lpstr>UPIS U SREDNJU ŠKOLU</vt:lpstr>
      <vt:lpstr>ZAJEDNIČKI ELEMENT</vt:lpstr>
      <vt:lpstr>DODATNI ELEMENT</vt:lpstr>
      <vt:lpstr>DODATNI ELEMENT</vt:lpstr>
      <vt:lpstr>PowerPoint prezentacija</vt:lpstr>
      <vt:lpstr>SREDNJE ŠKOLE U VUKOVARU</vt:lpstr>
      <vt:lpstr>SREDNJE ŠKOLE U VINKOVCIMA</vt:lpstr>
      <vt:lpstr>PowerPoint prezentacija</vt:lpstr>
      <vt:lpstr>Deficitarna zanimanja na našem području</vt:lpstr>
      <vt:lpstr>Deficitarna zanimanja na našem području</vt:lpstr>
      <vt:lpstr>Koji su moji interesi?</vt:lpstr>
      <vt:lpstr>Korisni izvori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KAMO NAKON OSNOVNE ŠKOLE?</dc:title>
  <dc:creator>Windows korisnik</dc:creator>
  <cp:lastModifiedBy>Windows korisnik</cp:lastModifiedBy>
  <cp:revision>21</cp:revision>
  <dcterms:created xsi:type="dcterms:W3CDTF">2024-02-25T13:26:02Z</dcterms:created>
  <dcterms:modified xsi:type="dcterms:W3CDTF">2024-02-25T17:48:38Z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74064600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