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2CD0E-E1CA-4E3F-8F10-8269003FBFD7}" type="datetimeFigureOut">
              <a:rPr lang="hr-HR" smtClean="0"/>
              <a:t>31.01.2013.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01FB-CEC8-4C4B-ADF7-4E8BF6D957C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TAKTILNA EKO SLIKOVNICA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ln>
            <a:solidFill>
              <a:srgbClr val="92D05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hr-HR" sz="1600" dirty="0" smtClean="0"/>
              <a:t>MENTORICA: </a:t>
            </a:r>
            <a:r>
              <a:rPr lang="hr-HR" sz="1600" dirty="0" err="1" smtClean="0"/>
              <a:t>Žaklina</a:t>
            </a:r>
            <a:r>
              <a:rPr lang="hr-HR" sz="1600" dirty="0" smtClean="0"/>
              <a:t> Majetić </a:t>
            </a:r>
            <a:r>
              <a:rPr lang="hr-HR" sz="1600" dirty="0" err="1" smtClean="0"/>
              <a:t>Mufić</a:t>
            </a:r>
            <a:r>
              <a:rPr lang="hr-HR" sz="1600" dirty="0" smtClean="0"/>
              <a:t>, </a:t>
            </a:r>
            <a:r>
              <a:rPr lang="hr-HR" sz="1600" dirty="0" err="1" smtClean="0"/>
              <a:t>šk</a:t>
            </a:r>
            <a:r>
              <a:rPr lang="hr-HR" sz="1600" dirty="0" smtClean="0"/>
              <a:t>. knjižničarka</a:t>
            </a:r>
          </a:p>
          <a:p>
            <a:r>
              <a:rPr lang="hr-HR" sz="1600" dirty="0" smtClean="0"/>
              <a:t>UČENICI: Ana </a:t>
            </a:r>
            <a:r>
              <a:rPr lang="hr-HR" sz="1600" dirty="0" err="1" smtClean="0"/>
              <a:t>Toljanić</a:t>
            </a:r>
            <a:r>
              <a:rPr lang="hr-HR" sz="1600" dirty="0" smtClean="0"/>
              <a:t>, </a:t>
            </a:r>
            <a:r>
              <a:rPr lang="hr-HR" sz="1600" dirty="0" err="1" smtClean="0"/>
              <a:t>Ana</a:t>
            </a:r>
            <a:r>
              <a:rPr lang="hr-HR" sz="1600" dirty="0" smtClean="0"/>
              <a:t>-Marija </a:t>
            </a:r>
            <a:r>
              <a:rPr lang="hr-HR" sz="1600" dirty="0" err="1" smtClean="0"/>
              <a:t>Gašperić</a:t>
            </a:r>
            <a:r>
              <a:rPr lang="hr-HR" sz="1600" dirty="0" smtClean="0"/>
              <a:t>, Viktorija </a:t>
            </a:r>
            <a:r>
              <a:rPr lang="hr-HR" sz="1600" dirty="0" err="1" smtClean="0"/>
              <a:t>Erjavac</a:t>
            </a:r>
            <a:r>
              <a:rPr lang="hr-HR" sz="1600" dirty="0" smtClean="0"/>
              <a:t> </a:t>
            </a:r>
            <a:endParaRPr lang="hr-H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3600" dirty="0" smtClean="0">
                <a:latin typeface="Algerian" pitchFamily="82" charset="0"/>
              </a:rPr>
              <a:t>NASLOVNA STRANICA</a:t>
            </a:r>
            <a:endParaRPr lang="hr-HR" sz="3600" dirty="0">
              <a:latin typeface="Algerian" pitchFamily="82" charset="0"/>
            </a:endParaRPr>
          </a:p>
        </p:txBody>
      </p:sp>
      <p:pic>
        <p:nvPicPr>
          <p:cNvPr id="4" name="Rezervirano mjesto sadržaja 3" descr="DSC028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latin typeface="Algerian" pitchFamily="82" charset="0"/>
              </a:rPr>
              <a:t>PROLJEĆE</a:t>
            </a:r>
            <a:endParaRPr lang="hr-HR" dirty="0">
              <a:latin typeface="Algerian" pitchFamily="82" charset="0"/>
            </a:endParaRPr>
          </a:p>
        </p:txBody>
      </p:sp>
      <p:pic>
        <p:nvPicPr>
          <p:cNvPr id="9" name="Rezervirano mjesto sadržaja 8" descr="DSC0282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28800"/>
            <a:ext cx="4038600" cy="4464496"/>
          </a:xfrm>
        </p:spPr>
      </p:pic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 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Proljeće</a:t>
            </a:r>
          </a:p>
          <a:p>
            <a:pPr>
              <a:buNone/>
            </a:pPr>
            <a:r>
              <a:rPr lang="hr-HR" sz="1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1400" b="1" dirty="0" smtClean="0">
                <a:latin typeface="Times New Roman" pitchFamily="18" charset="0"/>
                <a:cs typeface="Times New Roman" pitchFamily="18" charset="0"/>
              </a:rPr>
              <a:t>        Proljeće </a:t>
            </a: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je veselo godišnje doba. Vrijeme </a:t>
            </a:r>
            <a:r>
              <a:rPr lang="hr-HR" sz="1400" b="1" dirty="0" smtClean="0">
                <a:latin typeface="Times New Roman" pitchFamily="18" charset="0"/>
                <a:cs typeface="Times New Roman" pitchFamily="18" charset="0"/>
              </a:rPr>
              <a:t>je toplo</a:t>
            </a: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. Ponekad pada proljetna kiša. Proljetnice niču ispod osušene trave. Šumarice zabijele cijelu livadu. Drveće pupa, a zatim prolista. Životinje se bude iz zimskoga sna, a ptice se selice vraćaju iz toplih krajeva.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400" b="1" dirty="0" smtClean="0">
                <a:latin typeface="Times New Roman" pitchFamily="18" charset="0"/>
                <a:cs typeface="Times New Roman" pitchFamily="18" charset="0"/>
              </a:rPr>
              <a:t>        Obožavam </a:t>
            </a: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proljeće. Tada sam ispunjen suncem, zelenilom i cvjetnim mirisima.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hr-HR" sz="1400" b="1" dirty="0" err="1">
                <a:latin typeface="Times New Roman" pitchFamily="18" charset="0"/>
                <a:cs typeface="Times New Roman" pitchFamily="18" charset="0"/>
              </a:rPr>
              <a:t>Fran</a:t>
            </a: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400" b="1" dirty="0" err="1">
                <a:latin typeface="Times New Roman" pitchFamily="18" charset="0"/>
                <a:cs typeface="Times New Roman" pitchFamily="18" charset="0"/>
              </a:rPr>
              <a:t>Padavić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učenik 3. </a:t>
            </a:r>
            <a:r>
              <a:rPr lang="hr-HR" sz="1400" b="1" dirty="0" smtClean="0">
                <a:latin typeface="Times New Roman" pitchFamily="18" charset="0"/>
                <a:cs typeface="Times New Roman" pitchFamily="18" charset="0"/>
              </a:rPr>
              <a:t>razreda</a:t>
            </a: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hr-HR" sz="1400" b="1" dirty="0" smtClean="0">
                <a:latin typeface="Times New Roman" pitchFamily="18" charset="0"/>
                <a:cs typeface="Times New Roman" pitchFamily="18" charset="0"/>
              </a:rPr>
              <a:t>mentorica</a:t>
            </a:r>
            <a:r>
              <a:rPr lang="hr-HR" sz="1400" b="1" dirty="0">
                <a:latin typeface="Times New Roman" pitchFamily="18" charset="0"/>
                <a:cs typeface="Times New Roman" pitchFamily="18" charset="0"/>
              </a:rPr>
              <a:t>: Snježana </a:t>
            </a:r>
            <a:r>
              <a:rPr lang="hr-HR" sz="1400" b="1" dirty="0" err="1">
                <a:latin typeface="Times New Roman" pitchFamily="18" charset="0"/>
                <a:cs typeface="Times New Roman" pitchFamily="18" charset="0"/>
              </a:rPr>
              <a:t>Sveticki</a:t>
            </a:r>
            <a:r>
              <a:rPr lang="hr-HR" sz="2000" b="1" dirty="0"/>
              <a:t> </a:t>
            </a:r>
            <a:endParaRPr lang="hr-HR" sz="2000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/>
              <a:t>LJETO</a:t>
            </a:r>
            <a:endParaRPr lang="hr-HR" dirty="0"/>
          </a:p>
        </p:txBody>
      </p:sp>
      <p:pic>
        <p:nvPicPr>
          <p:cNvPr id="6" name="Rezervirano mjesto sadržaja 5" descr="DSC0282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28800"/>
            <a:ext cx="4038600" cy="4464496"/>
          </a:xfrm>
        </p:spPr>
      </p:pic>
      <p:pic>
        <p:nvPicPr>
          <p:cNvPr id="5" name="Rezervirano mjesto sadržaja 4" descr="DSC0282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28800"/>
            <a:ext cx="4038600" cy="446449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/>
              <a:t>JESEN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hr-HR" b="1" dirty="0"/>
              <a:t>Duga</a:t>
            </a:r>
            <a:endParaRPr lang="hr-HR" dirty="0"/>
          </a:p>
          <a:p>
            <a:pPr algn="ctr">
              <a:buNone/>
            </a:pPr>
            <a:r>
              <a:rPr lang="hr-HR" b="1" dirty="0"/>
              <a:t> </a:t>
            </a:r>
            <a:endParaRPr lang="hr-HR" dirty="0"/>
          </a:p>
          <a:p>
            <a:pPr algn="ctr">
              <a:buNone/>
            </a:pPr>
            <a:r>
              <a:rPr lang="hr-HR" dirty="0"/>
              <a:t>Duga je šarena,</a:t>
            </a:r>
          </a:p>
          <a:p>
            <a:pPr algn="ctr">
              <a:buNone/>
            </a:pPr>
            <a:r>
              <a:rPr lang="hr-HR" dirty="0"/>
              <a:t>crvena i zelena.</a:t>
            </a:r>
          </a:p>
          <a:p>
            <a:pPr algn="ctr">
              <a:buNone/>
            </a:pPr>
            <a:r>
              <a:rPr lang="hr-HR" dirty="0"/>
              <a:t>Ljubičaste boje na sebi ima, </a:t>
            </a:r>
          </a:p>
          <a:p>
            <a:pPr algn="ctr">
              <a:buNone/>
            </a:pPr>
            <a:r>
              <a:rPr lang="hr-HR" dirty="0"/>
              <a:t>i na nebeskom svodu sniva.</a:t>
            </a:r>
          </a:p>
          <a:p>
            <a:pPr algn="ctr">
              <a:buNone/>
            </a:pPr>
            <a:r>
              <a:rPr lang="hr-HR" dirty="0"/>
              <a:t> </a:t>
            </a:r>
          </a:p>
          <a:p>
            <a:pPr algn="ctr">
              <a:buNone/>
            </a:pPr>
            <a:r>
              <a:rPr lang="hr-HR" dirty="0"/>
              <a:t>Narančasta boja najdraža je njoj,</a:t>
            </a:r>
          </a:p>
          <a:p>
            <a:pPr algn="ctr">
              <a:buNone/>
            </a:pPr>
            <a:r>
              <a:rPr lang="hr-HR" dirty="0"/>
              <a:t>ali maglovita jutra ne prihvaća u dom svoj.</a:t>
            </a:r>
          </a:p>
          <a:p>
            <a:pPr algn="ctr">
              <a:buNone/>
            </a:pPr>
            <a:r>
              <a:rPr lang="hr-HR" dirty="0"/>
              <a:t>Žuta joj svijetli kao što Sunce sja,</a:t>
            </a:r>
          </a:p>
          <a:p>
            <a:pPr algn="ctr">
              <a:buNone/>
            </a:pPr>
            <a:r>
              <a:rPr lang="hr-HR" dirty="0"/>
              <a:t>baš tu boju volim ja.</a:t>
            </a:r>
          </a:p>
          <a:p>
            <a:pPr algn="ctr">
              <a:buNone/>
            </a:pPr>
            <a:r>
              <a:rPr lang="hr-HR" dirty="0"/>
              <a:t> </a:t>
            </a:r>
          </a:p>
          <a:p>
            <a:pPr algn="ctr">
              <a:buNone/>
            </a:pPr>
            <a:r>
              <a:rPr lang="hr-HR" dirty="0"/>
              <a:t>Još jedna boja preostala je,</a:t>
            </a:r>
          </a:p>
          <a:p>
            <a:pPr algn="ctr">
              <a:buNone/>
            </a:pPr>
            <a:r>
              <a:rPr lang="hr-HR" dirty="0"/>
              <a:t>to se plava skriva najtajnovitije.</a:t>
            </a:r>
          </a:p>
          <a:p>
            <a:pPr algn="ctr">
              <a:buNone/>
            </a:pPr>
            <a:r>
              <a:rPr lang="hr-HR" dirty="0"/>
              <a:t>Kao plavo more i nebo plavo,</a:t>
            </a:r>
          </a:p>
          <a:p>
            <a:pPr algn="ctr">
              <a:buNone/>
            </a:pPr>
            <a:r>
              <a:rPr lang="hr-HR" dirty="0"/>
              <a:t>zrakom je dotakla sve što je malo.    </a:t>
            </a:r>
          </a:p>
          <a:p>
            <a:pPr algn="ctr">
              <a:buNone/>
            </a:pPr>
            <a:r>
              <a:rPr lang="hr-HR" dirty="0"/>
              <a:t> </a:t>
            </a:r>
          </a:p>
          <a:p>
            <a:pPr algn="ctr">
              <a:buNone/>
            </a:pPr>
            <a:r>
              <a:rPr lang="hr-HR" dirty="0"/>
              <a:t> </a:t>
            </a:r>
          </a:p>
          <a:p>
            <a:pPr algn="r">
              <a:buNone/>
            </a:pPr>
            <a:r>
              <a:rPr lang="hr-HR" b="1" dirty="0"/>
              <a:t>Petra Kruljac</a:t>
            </a:r>
            <a:endParaRPr lang="hr-HR" dirty="0"/>
          </a:p>
          <a:p>
            <a:pPr algn="r">
              <a:buNone/>
            </a:pPr>
            <a:r>
              <a:rPr lang="hr-HR" b="1" dirty="0"/>
              <a:t>učenica 3. razreda</a:t>
            </a:r>
            <a:endParaRPr lang="hr-HR" dirty="0"/>
          </a:p>
          <a:p>
            <a:pPr algn="r">
              <a:buNone/>
            </a:pPr>
            <a:r>
              <a:rPr lang="hr-HR" b="1" dirty="0"/>
              <a:t>mentorica: Snježana </a:t>
            </a:r>
            <a:r>
              <a:rPr lang="hr-HR" b="1" dirty="0" err="1"/>
              <a:t>Sveticki</a:t>
            </a:r>
            <a:endParaRPr lang="hr-HR" dirty="0"/>
          </a:p>
          <a:p>
            <a:pPr algn="ctr">
              <a:buNone/>
            </a:pPr>
            <a:r>
              <a:rPr lang="hr-HR" dirty="0"/>
              <a:t> </a:t>
            </a:r>
          </a:p>
          <a:p>
            <a:endParaRPr lang="hr-HR" dirty="0"/>
          </a:p>
        </p:txBody>
      </p:sp>
      <p:pic>
        <p:nvPicPr>
          <p:cNvPr id="5" name="Rezervirano mjesto sadržaja 4" descr="DSC028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28800"/>
            <a:ext cx="4038600" cy="44644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/>
              <a:t>ZIMA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hr-HR" sz="1100" b="1" dirty="0"/>
              <a:t>Prvi snijeg</a:t>
            </a:r>
            <a:endParaRPr lang="hr-HR" sz="1100" dirty="0"/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ctr">
              <a:buNone/>
            </a:pPr>
            <a:r>
              <a:rPr lang="hr-HR" sz="700" dirty="0"/>
              <a:t>Blista,</a:t>
            </a:r>
          </a:p>
          <a:p>
            <a:pPr algn="ctr">
              <a:buNone/>
            </a:pPr>
            <a:r>
              <a:rPr lang="hr-HR" sz="700" dirty="0"/>
              <a:t>Divlja,</a:t>
            </a:r>
          </a:p>
          <a:p>
            <a:pPr algn="ctr">
              <a:buNone/>
            </a:pPr>
            <a:r>
              <a:rPr lang="hr-HR" sz="700" dirty="0"/>
              <a:t>Okreće se,</a:t>
            </a:r>
          </a:p>
          <a:p>
            <a:pPr algn="ctr">
              <a:buNone/>
            </a:pPr>
            <a:r>
              <a:rPr lang="hr-HR" sz="700" dirty="0"/>
              <a:t>I juri,</a:t>
            </a:r>
          </a:p>
          <a:p>
            <a:pPr algn="ctr">
              <a:buNone/>
            </a:pPr>
            <a:r>
              <a:rPr lang="hr-HR" sz="700" dirty="0"/>
              <a:t>I veseli se,</a:t>
            </a:r>
          </a:p>
          <a:p>
            <a:pPr algn="ctr">
              <a:buNone/>
            </a:pPr>
            <a:r>
              <a:rPr lang="hr-HR" sz="700" dirty="0"/>
              <a:t>Igra,</a:t>
            </a:r>
          </a:p>
          <a:p>
            <a:pPr algn="ctr">
              <a:buNone/>
            </a:pPr>
            <a:r>
              <a:rPr lang="hr-HR" sz="700" dirty="0"/>
              <a:t>Vrti se,</a:t>
            </a:r>
          </a:p>
          <a:p>
            <a:pPr algn="ctr">
              <a:buNone/>
            </a:pPr>
            <a:r>
              <a:rPr lang="hr-HR" sz="700" dirty="0"/>
              <a:t>Skače,</a:t>
            </a:r>
          </a:p>
          <a:p>
            <a:pPr algn="ctr">
              <a:buNone/>
            </a:pPr>
            <a:r>
              <a:rPr lang="hr-HR" sz="700" dirty="0"/>
              <a:t>Sjaji se,</a:t>
            </a:r>
          </a:p>
          <a:p>
            <a:pPr algn="ctr">
              <a:buNone/>
            </a:pPr>
            <a:r>
              <a:rPr lang="hr-HR" sz="700" dirty="0"/>
              <a:t>Bijeli</a:t>
            </a:r>
          </a:p>
          <a:p>
            <a:pPr algn="ctr">
              <a:buNone/>
            </a:pPr>
            <a:r>
              <a:rPr lang="hr-HR" sz="700" dirty="0"/>
              <a:t>I pada.</a:t>
            </a:r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ctr">
              <a:buNone/>
            </a:pPr>
            <a:r>
              <a:rPr lang="hr-HR" sz="700" dirty="0"/>
              <a:t>Hladan je,</a:t>
            </a:r>
          </a:p>
          <a:p>
            <a:pPr algn="ctr">
              <a:buNone/>
            </a:pPr>
            <a:r>
              <a:rPr lang="hr-HR" sz="700" dirty="0"/>
              <a:t>Razmažen,</a:t>
            </a:r>
          </a:p>
          <a:p>
            <a:pPr algn="ctr">
              <a:buNone/>
            </a:pPr>
            <a:r>
              <a:rPr lang="hr-HR" sz="700" dirty="0"/>
              <a:t>Bijel</a:t>
            </a:r>
          </a:p>
          <a:p>
            <a:pPr algn="ctr">
              <a:buNone/>
            </a:pPr>
            <a:r>
              <a:rPr lang="hr-HR" sz="700" dirty="0"/>
              <a:t>I pekmezast.</a:t>
            </a:r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ctr">
              <a:buNone/>
            </a:pPr>
            <a:r>
              <a:rPr lang="hr-HR" sz="700" dirty="0"/>
              <a:t>Na stablu</a:t>
            </a:r>
          </a:p>
          <a:p>
            <a:pPr algn="ctr">
              <a:buNone/>
            </a:pPr>
            <a:r>
              <a:rPr lang="hr-HR" sz="700" dirty="0"/>
              <a:t>I grani,</a:t>
            </a:r>
          </a:p>
          <a:p>
            <a:pPr algn="ctr">
              <a:buNone/>
            </a:pPr>
            <a:r>
              <a:rPr lang="hr-HR" sz="700" dirty="0"/>
              <a:t>Krovu i cesti,</a:t>
            </a:r>
          </a:p>
          <a:p>
            <a:pPr algn="ctr">
              <a:buNone/>
            </a:pPr>
            <a:r>
              <a:rPr lang="hr-HR" sz="700" dirty="0"/>
              <a:t>Ja ga volim,</a:t>
            </a:r>
          </a:p>
          <a:p>
            <a:pPr algn="ctr">
              <a:buNone/>
            </a:pPr>
            <a:r>
              <a:rPr lang="hr-HR" sz="700" dirty="0"/>
              <a:t>Kada pada, </a:t>
            </a:r>
          </a:p>
          <a:p>
            <a:pPr algn="ctr">
              <a:buNone/>
            </a:pPr>
            <a:r>
              <a:rPr lang="hr-HR" sz="700" dirty="0"/>
              <a:t>I vlada,</a:t>
            </a:r>
          </a:p>
          <a:p>
            <a:pPr algn="ctr">
              <a:buNone/>
            </a:pPr>
            <a:r>
              <a:rPr lang="hr-HR" sz="700" dirty="0"/>
              <a:t>I opet pada,</a:t>
            </a:r>
          </a:p>
          <a:p>
            <a:pPr algn="ctr">
              <a:buNone/>
            </a:pPr>
            <a:r>
              <a:rPr lang="hr-HR" sz="700" dirty="0"/>
              <a:t>I samo pada.</a:t>
            </a:r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ctr">
              <a:buNone/>
            </a:pPr>
            <a:r>
              <a:rPr lang="hr-HR" sz="700" dirty="0"/>
              <a:t> </a:t>
            </a:r>
          </a:p>
          <a:p>
            <a:pPr algn="r">
              <a:buNone/>
            </a:pPr>
            <a:r>
              <a:rPr lang="hr-HR" sz="700" i="1" dirty="0"/>
              <a:t>Iris Despotović</a:t>
            </a:r>
            <a:endParaRPr lang="hr-HR" sz="700" dirty="0"/>
          </a:p>
          <a:p>
            <a:pPr algn="r">
              <a:buNone/>
            </a:pPr>
            <a:r>
              <a:rPr lang="hr-HR" sz="700" i="1" dirty="0"/>
              <a:t>učenica 2. </a:t>
            </a:r>
            <a:r>
              <a:rPr lang="hr-HR" sz="700" i="1" dirty="0" err="1"/>
              <a:t>raz</a:t>
            </a:r>
            <a:r>
              <a:rPr lang="hr-HR" sz="700" i="1" dirty="0"/>
              <a:t>.</a:t>
            </a:r>
            <a:endParaRPr lang="hr-HR" sz="700" dirty="0"/>
          </a:p>
          <a:p>
            <a:pPr algn="r">
              <a:buNone/>
            </a:pPr>
            <a:r>
              <a:rPr lang="hr-HR" sz="700" i="1" dirty="0"/>
              <a:t>mentorica: Gordana </a:t>
            </a:r>
            <a:r>
              <a:rPr lang="hr-HR" sz="700" i="1" dirty="0" err="1"/>
              <a:t>Podobnik</a:t>
            </a:r>
            <a:endParaRPr lang="hr-HR" sz="700" dirty="0"/>
          </a:p>
          <a:p>
            <a:pPr algn="r">
              <a:buNone/>
            </a:pPr>
            <a:r>
              <a:rPr lang="hr-HR" sz="700" i="1" dirty="0"/>
              <a:t>Rad je poslan na državnu razinu za literarno stvaralaštvo </a:t>
            </a:r>
            <a:r>
              <a:rPr lang="hr-HR" sz="700" i="1" dirty="0" err="1"/>
              <a:t>LiDraNo</a:t>
            </a:r>
            <a:r>
              <a:rPr lang="hr-HR" sz="700" i="1" dirty="0"/>
              <a:t> 2010.god</a:t>
            </a:r>
            <a:r>
              <a:rPr lang="hr-HR" sz="700" dirty="0"/>
              <a:t>.</a:t>
            </a:r>
          </a:p>
          <a:p>
            <a:pPr algn="r">
              <a:buNone/>
            </a:pPr>
            <a:r>
              <a:rPr lang="hr-HR" sz="1200" dirty="0"/>
              <a:t> </a:t>
            </a:r>
          </a:p>
          <a:p>
            <a:endParaRPr lang="hr-HR" sz="1200" dirty="0"/>
          </a:p>
        </p:txBody>
      </p:sp>
      <p:pic>
        <p:nvPicPr>
          <p:cNvPr id="5" name="Rezervirano mjesto sadržaja 4" descr="DSC0282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28800"/>
            <a:ext cx="4038600" cy="446449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Napomena: 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Uživanje u slikovnici preporuča se uz slušanje </a:t>
            </a:r>
            <a:r>
              <a:rPr lang="hr-HR" sz="3400">
                <a:latin typeface="Times New Roman" pitchFamily="18" charset="0"/>
                <a:cs typeface="Times New Roman" pitchFamily="18" charset="0"/>
              </a:rPr>
              <a:t>skladbe </a:t>
            </a:r>
            <a:r>
              <a:rPr lang="hr-HR" sz="3400" b="1" u="sng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hr-HR" sz="3400" b="1" u="sng" smtClean="0">
                <a:latin typeface="Times New Roman" pitchFamily="18" charset="0"/>
                <a:cs typeface="Times New Roman" pitchFamily="18" charset="0"/>
              </a:rPr>
              <a:t>etiri </a:t>
            </a:r>
            <a:r>
              <a:rPr lang="hr-HR" sz="3400" b="1" u="sng" dirty="0">
                <a:latin typeface="Times New Roman" pitchFamily="18" charset="0"/>
                <a:cs typeface="Times New Roman" pitchFamily="18" charset="0"/>
              </a:rPr>
              <a:t>godišnja doba Antonija </a:t>
            </a:r>
            <a:r>
              <a:rPr lang="hr-HR" sz="3400" b="1" u="sng" dirty="0" err="1">
                <a:latin typeface="Times New Roman" pitchFamily="18" charset="0"/>
                <a:cs typeface="Times New Roman" pitchFamily="18" charset="0"/>
              </a:rPr>
              <a:t>Vivaldija</a:t>
            </a:r>
            <a:r>
              <a:rPr lang="hr-HR" sz="3400" b="1" u="sng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3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Taktilnu slikovnicu izradili učenici novinarske grupe pod vodstvom knjižničarke </a:t>
            </a:r>
            <a:r>
              <a:rPr lang="hr-HR" sz="3400" dirty="0" err="1">
                <a:latin typeface="Times New Roman" pitchFamily="18" charset="0"/>
                <a:cs typeface="Times New Roman" pitchFamily="18" charset="0"/>
              </a:rPr>
              <a:t>Žakline</a:t>
            </a: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 Majetić </a:t>
            </a:r>
            <a:r>
              <a:rPr lang="hr-HR" sz="3400" dirty="0" err="1">
                <a:latin typeface="Times New Roman" pitchFamily="18" charset="0"/>
                <a:cs typeface="Times New Roman" pitchFamily="18" charset="0"/>
              </a:rPr>
              <a:t>Mufić</a:t>
            </a: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Tekstove napisali učenici 2. i 3. razreda mentorice Gordane </a:t>
            </a:r>
            <a:r>
              <a:rPr lang="hr-HR" sz="3400" dirty="0" err="1">
                <a:latin typeface="Times New Roman" pitchFamily="18" charset="0"/>
                <a:cs typeface="Times New Roman" pitchFamily="18" charset="0"/>
              </a:rPr>
              <a:t>Podobnik</a:t>
            </a: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 i Snježane </a:t>
            </a:r>
            <a:r>
              <a:rPr lang="hr-HR" sz="3400" dirty="0" err="1">
                <a:latin typeface="Times New Roman" pitchFamily="18" charset="0"/>
                <a:cs typeface="Times New Roman" pitchFamily="18" charset="0"/>
              </a:rPr>
              <a:t>Sveticki</a:t>
            </a:r>
            <a:endParaRPr lang="hr-HR" sz="3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OŠ </a:t>
            </a:r>
            <a:r>
              <a:rPr lang="hr-HR" sz="3400" dirty="0" err="1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. Branimira Markovića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Ivana Mažuranića 2</a:t>
            </a:r>
          </a:p>
          <a:p>
            <a:pPr algn="ctr">
              <a:buNone/>
            </a:pPr>
            <a:r>
              <a:rPr lang="hr-HR" sz="3400" dirty="0">
                <a:latin typeface="Times New Roman" pitchFamily="18" charset="0"/>
                <a:cs typeface="Times New Roman" pitchFamily="18" charset="0"/>
              </a:rPr>
              <a:t>51314 Ravna Gora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33</Words>
  <Application>Microsoft Office PowerPoint</Application>
  <PresentationFormat>Prikaz na zaslonu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TAKTILNA EKO SLIKOVNICA</vt:lpstr>
      <vt:lpstr>NASLOVNA STRANICA</vt:lpstr>
      <vt:lpstr>PROLJEĆE</vt:lpstr>
      <vt:lpstr>LJETO</vt:lpstr>
      <vt:lpstr>JESEN</vt:lpstr>
      <vt:lpstr>ZIMA</vt:lpstr>
      <vt:lpstr>Slajd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TAKTILNA EKO SLIKOVNICA</dc:title>
  <dc:creator>OŠ Ravna Gora</dc:creator>
  <cp:lastModifiedBy>OŠ Ravna Gora</cp:lastModifiedBy>
  <cp:revision>4</cp:revision>
  <dcterms:created xsi:type="dcterms:W3CDTF">2013-01-31T10:08:07Z</dcterms:created>
  <dcterms:modified xsi:type="dcterms:W3CDTF">2013-01-31T10:43:02Z</dcterms:modified>
</cp:coreProperties>
</file>