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F2152-B32B-4A05-B78C-839342D0775C}" v="4" dt="2020-09-16T08:08:41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ipa Jureta" userId="9d74913b62ca0125" providerId="LiveId" clId="{47FF2152-B32B-4A05-B78C-839342D0775C}"/>
    <pc:docChg chg="modSld">
      <pc:chgData name="Josipa Jureta" userId="9d74913b62ca0125" providerId="LiveId" clId="{47FF2152-B32B-4A05-B78C-839342D0775C}" dt="2021-03-06T23:28:08.816" v="84" actId="20577"/>
      <pc:docMkLst>
        <pc:docMk/>
      </pc:docMkLst>
      <pc:sldChg chg="modSp mod">
        <pc:chgData name="Josipa Jureta" userId="9d74913b62ca0125" providerId="LiveId" clId="{47FF2152-B32B-4A05-B78C-839342D0775C}" dt="2021-03-06T23:26:55.127" v="57" actId="20577"/>
        <pc:sldMkLst>
          <pc:docMk/>
          <pc:sldMk cId="2312490120" sldId="258"/>
        </pc:sldMkLst>
        <pc:spChg chg="mod">
          <ac:chgData name="Josipa Jureta" userId="9d74913b62ca0125" providerId="LiveId" clId="{47FF2152-B32B-4A05-B78C-839342D0775C}" dt="2021-03-06T23:26:55.127" v="57" actId="20577"/>
          <ac:spMkLst>
            <pc:docMk/>
            <pc:sldMk cId="2312490120" sldId="258"/>
            <ac:spMk id="8" creationId="{82E639DF-E662-40D8-9D45-E99745AFAA3A}"/>
          </ac:spMkLst>
        </pc:spChg>
      </pc:sldChg>
      <pc:sldChg chg="modSp mod">
        <pc:chgData name="Josipa Jureta" userId="9d74913b62ca0125" providerId="LiveId" clId="{47FF2152-B32B-4A05-B78C-839342D0775C}" dt="2021-03-06T23:27:09.537" v="61" actId="20577"/>
        <pc:sldMkLst>
          <pc:docMk/>
          <pc:sldMk cId="2265328123" sldId="259"/>
        </pc:sldMkLst>
        <pc:spChg chg="mod">
          <ac:chgData name="Josipa Jureta" userId="9d74913b62ca0125" providerId="LiveId" clId="{47FF2152-B32B-4A05-B78C-839342D0775C}" dt="2021-03-06T23:27:09.537" v="61" actId="20577"/>
          <ac:spMkLst>
            <pc:docMk/>
            <pc:sldMk cId="2265328123" sldId="259"/>
            <ac:spMk id="10" creationId="{A094E59F-BCDB-43DD-BCA3-65E684B8661C}"/>
          </ac:spMkLst>
        </pc:spChg>
      </pc:sldChg>
      <pc:sldChg chg="modSp mod">
        <pc:chgData name="Josipa Jureta" userId="9d74913b62ca0125" providerId="LiveId" clId="{47FF2152-B32B-4A05-B78C-839342D0775C}" dt="2021-03-06T23:28:08.816" v="84" actId="20577"/>
        <pc:sldMkLst>
          <pc:docMk/>
          <pc:sldMk cId="4284837034" sldId="266"/>
        </pc:sldMkLst>
        <pc:spChg chg="mod">
          <ac:chgData name="Josipa Jureta" userId="9d74913b62ca0125" providerId="LiveId" clId="{47FF2152-B32B-4A05-B78C-839342D0775C}" dt="2021-03-06T23:28:08.816" v="84" actId="20577"/>
          <ac:spMkLst>
            <pc:docMk/>
            <pc:sldMk cId="4284837034" sldId="266"/>
            <ac:spMk id="3" creationId="{452D2802-F50F-4EA3-823D-646E23CDB7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8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9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6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5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4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1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8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8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3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8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2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Relationship Id="rId1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9.jpg"/><Relationship Id="rId7" Type="http://schemas.openxmlformats.org/officeDocument/2006/relationships/image" Target="../media/image5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0.jpg"/><Relationship Id="rId10" Type="http://schemas.openxmlformats.org/officeDocument/2006/relationships/image" Target="../media/image54.gif"/><Relationship Id="rId4" Type="http://schemas.openxmlformats.org/officeDocument/2006/relationships/image" Target="../media/image3.png"/><Relationship Id="rId9" Type="http://schemas.openxmlformats.org/officeDocument/2006/relationships/image" Target="../media/image53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image" Target="../media/image5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7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Relationship Id="rId9" Type="http://schemas.openxmlformats.org/officeDocument/2006/relationships/image" Target="../media/image4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430396-52A0-49B9-A4DE-45D8048DC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474" y="-409437"/>
            <a:ext cx="3962229" cy="370864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000" dirty="0">
                <a:solidFill>
                  <a:srgbClr val="00B05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P</a:t>
            </a:r>
            <a:r>
              <a:rPr lang="hr-HR" sz="4000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R</a:t>
            </a:r>
            <a:r>
              <a:rPr lang="hr-HR" sz="4000" dirty="0">
                <a:solidFill>
                  <a:srgbClr val="00B0F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O</a:t>
            </a:r>
            <a:r>
              <a:rPr lang="hr-HR" sz="4000" dirty="0">
                <a:solidFill>
                  <a:srgbClr val="7030A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D</a:t>
            </a:r>
            <a:r>
              <a:rPr lang="hr-HR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U</a:t>
            </a:r>
            <a:r>
              <a:rPr lang="hr-HR" sz="4000" dirty="0">
                <a:solidFill>
                  <a:srgbClr val="FFC00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Ž</a:t>
            </a:r>
            <a:r>
              <a:rPr lang="hr-HR" sz="4000" dirty="0">
                <a:solidFill>
                  <a:srgbClr val="00B05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E</a:t>
            </a:r>
            <a:r>
              <a:rPr lang="hr-HR" sz="4000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N</a:t>
            </a:r>
            <a:r>
              <a:rPr lang="hr-HR" sz="4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I</a:t>
            </a:r>
            <a:r>
              <a:rPr lang="hr-HR" sz="4000" dirty="0">
                <a:solidFill>
                  <a:srgbClr val="00B05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 </a:t>
            </a:r>
            <a:r>
              <a:rPr lang="hr-HR" sz="4000" dirty="0">
                <a:latin typeface="Comic Sans MS" panose="030F0702030302020204" pitchFamily="66" charset="0"/>
                <a:cs typeface="Cavolini" panose="020B0502040204020203" pitchFamily="66" charset="0"/>
              </a:rPr>
              <a:t>B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O</a:t>
            </a:r>
            <a:r>
              <a:rPr lang="hr-HR" sz="40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R</a:t>
            </a:r>
            <a:r>
              <a:rPr lang="hr-HR" sz="4000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A</a:t>
            </a:r>
            <a:r>
              <a:rPr lang="hr-HR" sz="4000" dirty="0">
                <a:solidFill>
                  <a:srgbClr val="00B05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V</a:t>
            </a:r>
            <a:r>
              <a:rPr lang="hr-HR" sz="4000" dirty="0">
                <a:solidFill>
                  <a:srgbClr val="7030A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A</a:t>
            </a:r>
            <a:r>
              <a:rPr lang="hr-HR" sz="4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K</a:t>
            </a:r>
            <a:r>
              <a:rPr lang="hr-HR" sz="4000" dirty="0">
                <a:solidFill>
                  <a:srgbClr val="00B050"/>
                </a:solidFill>
                <a:latin typeface="Comic Sans MS" panose="030F0702030302020204" pitchFamily="66" charset="0"/>
                <a:cs typeface="Cavolini" panose="020B0502040204020203" pitchFamily="66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3804A49-9976-47C7-9C3A-931C88D8B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089" y="3840346"/>
            <a:ext cx="3734014" cy="1572768"/>
          </a:xfrm>
        </p:spPr>
        <p:txBody>
          <a:bodyPr>
            <a:normAutofit/>
          </a:bodyPr>
          <a:lstStyle/>
          <a:p>
            <a:r>
              <a:rPr lang="hr-HR" b="1" i="1" u="sng" dirty="0"/>
              <a:t>1 . RAZRED </a:t>
            </a:r>
          </a:p>
        </p:txBody>
      </p:sp>
      <p:pic>
        <p:nvPicPr>
          <p:cNvPr id="5" name="Slika 4" descr="Slika na kojoj se prikazuje soba, uređeno, raznobojno, stol&#10;&#10;Opis je automatski generiran">
            <a:extLst>
              <a:ext uri="{FF2B5EF4-FFF2-40B4-BE49-F238E27FC236}">
                <a16:creationId xmlns:a16="http://schemas.microsoft.com/office/drawing/2014/main" id="{88D28AAE-4F7C-4FE3-AFF8-6FC5C3E96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r="12100" b="2"/>
          <a:stretch/>
        </p:blipFill>
        <p:spPr>
          <a:xfrm>
            <a:off x="4162897" y="-139148"/>
            <a:ext cx="8029103" cy="800484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1DAD1A03-2122-42F5-9CB3-84D5A033D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34" y="3549302"/>
            <a:ext cx="450701" cy="582087"/>
          </a:xfrm>
          <a:prstGeom prst="rect">
            <a:avLst/>
          </a:prstGeom>
        </p:spPr>
      </p:pic>
      <p:pic>
        <p:nvPicPr>
          <p:cNvPr id="1026" name="Picture 2" descr="Alphabet Number Sticker By Studios Sticker for iOS &amp; Android | GIPHY">
            <a:extLst>
              <a:ext uri="{FF2B5EF4-FFF2-40B4-BE49-F238E27FC236}">
                <a16:creationId xmlns:a16="http://schemas.microsoft.com/office/drawing/2014/main" id="{436C8860-2B4A-4A78-9A75-B6CBD617AA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55" y="703516"/>
            <a:ext cx="1260592" cy="8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phabet Number Sticker By Studios Sticker for iOS &amp; Android | GIPHY">
            <a:extLst>
              <a:ext uri="{FF2B5EF4-FFF2-40B4-BE49-F238E27FC236}">
                <a16:creationId xmlns:a16="http://schemas.microsoft.com/office/drawing/2014/main" id="{0B6B4327-C1A0-4A4F-8402-75AF143001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45" y="2445026"/>
            <a:ext cx="1120062" cy="7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 gilphabet alphabet GIF on GIFER - by Gavigelv">
            <a:extLst>
              <a:ext uri="{FF2B5EF4-FFF2-40B4-BE49-F238E27FC236}">
                <a16:creationId xmlns:a16="http://schemas.microsoft.com/office/drawing/2014/main" id="{16B48601-6C21-4923-B346-26B2BF15C6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515" y="511229"/>
            <a:ext cx="941157" cy="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phabet Number Sticker By Studios Sticker for iOS &amp; Android | GIPHY">
            <a:extLst>
              <a:ext uri="{FF2B5EF4-FFF2-40B4-BE49-F238E27FC236}">
                <a16:creationId xmlns:a16="http://schemas.microsoft.com/office/drawing/2014/main" id="{A647D8BC-54FB-4A95-8262-7A658D7317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591" y="1328795"/>
            <a:ext cx="941157" cy="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phabet Number Sticker By Studios Sticker for iOS &amp; Android | GIPHY">
            <a:extLst>
              <a:ext uri="{FF2B5EF4-FFF2-40B4-BE49-F238E27FC236}">
                <a16:creationId xmlns:a16="http://schemas.microsoft.com/office/drawing/2014/main" id="{0F9945F6-B5B1-4F46-92CF-45E49E5424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169" y="2237409"/>
            <a:ext cx="1076739" cy="7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 Sticker by Originals for iOS &amp; Android | GIPHY">
            <a:extLst>
              <a:ext uri="{FF2B5EF4-FFF2-40B4-BE49-F238E27FC236}">
                <a16:creationId xmlns:a16="http://schemas.microsoft.com/office/drawing/2014/main" id="{B16747CB-B317-4961-B4D3-7281D202A8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19" y="1759028"/>
            <a:ext cx="1009059" cy="6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eyboard Alphabet Sticker By Studios Sticker for iOS &amp; Android | GIPHY">
            <a:extLst>
              <a:ext uri="{FF2B5EF4-FFF2-40B4-BE49-F238E27FC236}">
                <a16:creationId xmlns:a16="http://schemas.microsoft.com/office/drawing/2014/main" id="{5163E71D-E0AD-44AF-A204-C763EC972D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44" y="773332"/>
            <a:ext cx="1009061" cy="6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 Sticker By Studios Sticker for iOS &amp; Android | GIPHY">
            <a:extLst>
              <a:ext uri="{FF2B5EF4-FFF2-40B4-BE49-F238E27FC236}">
                <a16:creationId xmlns:a16="http://schemas.microsoft.com/office/drawing/2014/main" id="{98D22C60-CC19-4978-B5D6-A53F0BF21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97" y="636723"/>
            <a:ext cx="877957" cy="5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 descr="giphyppkčokčo.gif">
            <a:extLst>
              <a:ext uri="{FF2B5EF4-FFF2-40B4-BE49-F238E27FC236}">
                <a16:creationId xmlns:a16="http://schemas.microsoft.com/office/drawing/2014/main" id="{4CA7DBC2-B8A0-4822-9097-3456D63F73B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395751" y="623346"/>
            <a:ext cx="504530" cy="461172"/>
          </a:xfrm>
          <a:prstGeom prst="rect">
            <a:avLst/>
          </a:prstGeom>
        </p:spPr>
      </p:pic>
      <p:pic>
        <p:nvPicPr>
          <p:cNvPr id="26" name="Picture 28" descr="9501780_orig.gif">
            <a:extLst>
              <a:ext uri="{FF2B5EF4-FFF2-40B4-BE49-F238E27FC236}">
                <a16:creationId xmlns:a16="http://schemas.microsoft.com/office/drawing/2014/main" id="{A4607E2A-64E1-45AD-8943-836471BD353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64196" y="2179099"/>
            <a:ext cx="1484779" cy="834446"/>
          </a:xfrm>
          <a:prstGeom prst="rect">
            <a:avLst/>
          </a:prstGeom>
        </p:spPr>
      </p:pic>
      <p:pic>
        <p:nvPicPr>
          <p:cNvPr id="31" name="Slika 30" descr="Slika na kojoj se prikazuje crtež&#10;&#10;Opis je automatski generiran">
            <a:extLst>
              <a:ext uri="{FF2B5EF4-FFF2-40B4-BE49-F238E27FC236}">
                <a16:creationId xmlns:a16="http://schemas.microsoft.com/office/drawing/2014/main" id="{724BA5AA-9E8E-4543-8031-692FE397F0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94" y="4452751"/>
            <a:ext cx="1350672" cy="1966579"/>
          </a:xfrm>
          <a:prstGeom prst="rect">
            <a:avLst/>
          </a:prstGeom>
        </p:spPr>
      </p:pic>
      <p:pic>
        <p:nvPicPr>
          <p:cNvPr id="61" name="Picture 20" descr="animated-blue-bird-clipart-2.jpg.png">
            <a:extLst>
              <a:ext uri="{FF2B5EF4-FFF2-40B4-BE49-F238E27FC236}">
                <a16:creationId xmlns:a16="http://schemas.microsoft.com/office/drawing/2014/main" id="{F1211A24-60AA-4417-B525-2C41687D4DFF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924792" y="436875"/>
            <a:ext cx="239649" cy="266641"/>
          </a:xfrm>
          <a:prstGeom prst="rect">
            <a:avLst/>
          </a:prstGeom>
        </p:spPr>
      </p:pic>
      <p:pic>
        <p:nvPicPr>
          <p:cNvPr id="79" name="Slika 78">
            <a:extLst>
              <a:ext uri="{FF2B5EF4-FFF2-40B4-BE49-F238E27FC236}">
                <a16:creationId xmlns:a16="http://schemas.microsoft.com/office/drawing/2014/main" id="{6A7BB918-FC48-43FE-AF0C-4A280B129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79" y="1508731"/>
            <a:ext cx="397932" cy="5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7">
            <a:extLst>
              <a:ext uri="{FF2B5EF4-FFF2-40B4-BE49-F238E27FC236}">
                <a16:creationId xmlns:a16="http://schemas.microsoft.com/office/drawing/2014/main" id="{14452A4A-2853-4001-9BA1-21733333F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A8069C-30A4-436E-8B48-D45081EB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234462"/>
            <a:ext cx="5168168" cy="1220557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rgbClr val="0070C0"/>
                </a:solidFill>
              </a:rPr>
              <a:t>Potrebno imati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79B088-8E9A-4FCB-B630-CF4B9E741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90" y="1103244"/>
            <a:ext cx="5168168" cy="535503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900" dirty="0">
                <a:latin typeface="Comic Sans MS" panose="030F0702030302020204" pitchFamily="66" charset="0"/>
              </a:rPr>
              <a:t> bocu za vodu </a:t>
            </a:r>
          </a:p>
          <a:p>
            <a:pPr marL="0" indent="0">
              <a:buNone/>
            </a:pPr>
            <a:endParaRPr lang="hr-HR" sz="2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900" dirty="0">
                <a:latin typeface="Comic Sans MS" panose="030F0702030302020204" pitchFamily="66" charset="0"/>
              </a:rPr>
              <a:t> rezervnu odjeću, patike</a:t>
            </a:r>
          </a:p>
          <a:p>
            <a:pPr marL="0" indent="0">
              <a:buNone/>
            </a:pPr>
            <a:endParaRPr lang="hr-HR" sz="2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900" dirty="0">
                <a:latin typeface="Comic Sans MS" panose="030F0702030302020204" pitchFamily="66" charset="0"/>
              </a:rPr>
              <a:t> fascikl ili košuljicu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900" dirty="0">
                <a:latin typeface="Comic Sans MS" panose="030F0702030302020204" pitchFamily="66" charset="0"/>
              </a:rPr>
              <a:t> manju aktovku (torbu) za knjige 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900" dirty="0">
                <a:latin typeface="Comic Sans MS" panose="030F0702030302020204" pitchFamily="66" charset="0"/>
              </a:rPr>
              <a:t>                 </a:t>
            </a:r>
            <a:r>
              <a:rPr lang="hr-HR" sz="2900" b="1" u="sng" dirty="0">
                <a:latin typeface="Comic Sans MS" panose="030F0702030302020204" pitchFamily="66" charset="0"/>
              </a:rPr>
              <a:t>Pozitivne strane</a:t>
            </a:r>
          </a:p>
          <a:p>
            <a:pPr marL="0" indent="0">
              <a:buNone/>
            </a:pPr>
            <a:endParaRPr lang="hr-HR" sz="2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900" dirty="0">
                <a:latin typeface="Comic Sans MS" panose="030F0702030302020204" pitchFamily="66" charset="0"/>
              </a:rPr>
              <a:t>a) </a:t>
            </a:r>
            <a:r>
              <a:rPr lang="hr-HR" sz="2600" dirty="0">
                <a:latin typeface="Comic Sans MS" panose="030F0702030302020204" pitchFamily="66" charset="0"/>
              </a:rPr>
              <a:t>uče slagati knjige po </a:t>
            </a:r>
          </a:p>
          <a:p>
            <a:pPr marL="0" indent="0">
              <a:buNone/>
            </a:pPr>
            <a:r>
              <a:rPr lang="hr-HR" sz="2600" dirty="0">
                <a:latin typeface="Comic Sans MS" panose="030F0702030302020204" pitchFamily="66" charset="0"/>
              </a:rPr>
              <a:t>   rasporedu, naoštriti pribor…</a:t>
            </a:r>
          </a:p>
          <a:p>
            <a:pPr marL="0" indent="0">
              <a:buNone/>
            </a:pPr>
            <a:r>
              <a:rPr lang="hr-HR" sz="2600" dirty="0">
                <a:latin typeface="Comic Sans MS" panose="030F0702030302020204" pitchFamily="66" charset="0"/>
              </a:rPr>
              <a:t>b) učenje kod kuće</a:t>
            </a:r>
          </a:p>
          <a:p>
            <a:pPr marL="0" indent="0">
              <a:buNone/>
            </a:pPr>
            <a:r>
              <a:rPr lang="hr-HR" sz="2600" dirty="0">
                <a:latin typeface="Comic Sans MS" panose="030F0702030302020204" pitchFamily="66" charset="0"/>
              </a:rPr>
              <a:t>c) roditelji sudjeluju u radu,</a:t>
            </a:r>
          </a:p>
          <a:p>
            <a:pPr marL="0" indent="0">
              <a:buNone/>
            </a:pPr>
            <a:r>
              <a:rPr lang="hr-HR" sz="2600" dirty="0">
                <a:latin typeface="Comic Sans MS" panose="030F0702030302020204" pitchFamily="66" charset="0"/>
              </a:rPr>
              <a:t>   imaju uvid u djetetov napredak</a:t>
            </a:r>
          </a:p>
          <a:p>
            <a:pPr marL="0" indent="0">
              <a:buNone/>
            </a:pPr>
            <a:r>
              <a:rPr lang="hr-HR" sz="700" dirty="0"/>
              <a:t>                                      </a:t>
            </a:r>
          </a:p>
          <a:p>
            <a:endParaRPr lang="hr-HR" sz="7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0170F32-1D66-40A0-8743-E3499346F2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r="30604" b="-4"/>
          <a:stretch/>
        </p:blipFill>
        <p:spPr>
          <a:xfrm>
            <a:off x="6241217" y="321733"/>
            <a:ext cx="2380871" cy="2842075"/>
          </a:xfrm>
          <a:prstGeom prst="rect">
            <a:avLst/>
          </a:prstGeom>
        </p:spPr>
      </p:pic>
      <p:sp>
        <p:nvSpPr>
          <p:cNvPr id="66" name="Rectangle 69">
            <a:extLst>
              <a:ext uri="{FF2B5EF4-FFF2-40B4-BE49-F238E27FC236}">
                <a16:creationId xmlns:a16="http://schemas.microsoft.com/office/drawing/2014/main" id="{7CB9AC1C-79C9-4966-8F90-DBA8A6984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67" name="Rectangle 71">
            <a:extLst>
              <a:ext uri="{FF2B5EF4-FFF2-40B4-BE49-F238E27FC236}">
                <a16:creationId xmlns:a16="http://schemas.microsoft.com/office/drawing/2014/main" id="{D7479254-2731-44C5-88FB-BF4A5EF7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8EA46F2-3733-49F4-BD8F-BD3138AE9B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r="5544" b="1"/>
          <a:stretch/>
        </p:blipFill>
        <p:spPr>
          <a:xfrm>
            <a:off x="8767067" y="234462"/>
            <a:ext cx="3091858" cy="2683565"/>
          </a:xfrm>
          <a:prstGeom prst="rect">
            <a:avLst/>
          </a:prstGeom>
        </p:spPr>
      </p:pic>
      <p:grpSp>
        <p:nvGrpSpPr>
          <p:cNvPr id="69" name="Group 73">
            <a:extLst>
              <a:ext uri="{FF2B5EF4-FFF2-40B4-BE49-F238E27FC236}">
                <a16:creationId xmlns:a16="http://schemas.microsoft.com/office/drawing/2014/main" id="{1C0F8264-A19C-4C08-B6EA-A0BC6DEFB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264CC83-0D4A-4285-9A2E-94AAA96B5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816401C-2A1E-456D-957D-239422512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Slika 16" descr="Slika na kojoj se prikazuje crtež&#10;&#10;Opis je automatski generiran">
            <a:extLst>
              <a:ext uri="{FF2B5EF4-FFF2-40B4-BE49-F238E27FC236}">
                <a16:creationId xmlns:a16="http://schemas.microsoft.com/office/drawing/2014/main" id="{56BA26E3-6A0E-4E22-9EB5-4C0A5AF9A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58" y="321733"/>
            <a:ext cx="2473318" cy="2929345"/>
          </a:xfrm>
          <a:prstGeom prst="rect">
            <a:avLst/>
          </a:prstGeom>
        </p:spPr>
      </p:pic>
      <p:pic>
        <p:nvPicPr>
          <p:cNvPr id="30" name="Slika 29" descr="Slika na kojoj se prikazuje odjeća, košulja, osoba&#10;&#10;Opis je automatski generiran">
            <a:extLst>
              <a:ext uri="{FF2B5EF4-FFF2-40B4-BE49-F238E27FC236}">
                <a16:creationId xmlns:a16="http://schemas.microsoft.com/office/drawing/2014/main" id="{3AA54832-01A1-4CA5-950E-7D0547677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18" y="3286987"/>
            <a:ext cx="2380870" cy="2815430"/>
          </a:xfrm>
          <a:prstGeom prst="rect">
            <a:avLst/>
          </a:prstGeom>
        </p:spPr>
      </p:pic>
      <p:pic>
        <p:nvPicPr>
          <p:cNvPr id="36" name="Slika 35" descr="Slika na kojoj se prikazuje soba&#10;&#10;Opis je automatski generiran">
            <a:extLst>
              <a:ext uri="{FF2B5EF4-FFF2-40B4-BE49-F238E27FC236}">
                <a16:creationId xmlns:a16="http://schemas.microsoft.com/office/drawing/2014/main" id="{37B11022-FF25-484A-B935-ED8718429D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52" y="3499956"/>
            <a:ext cx="2888629" cy="3186925"/>
          </a:xfrm>
          <a:prstGeom prst="rect">
            <a:avLst/>
          </a:prstGeom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id="{937C1A56-D174-4B16-9E6F-4140516034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3" y="5014956"/>
            <a:ext cx="1483900" cy="14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5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40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F11BB0-607E-49B6-8C2F-30B8D471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3200" dirty="0"/>
              <a:t>POTREBNE SUGLASNOSTI</a:t>
            </a:r>
          </a:p>
        </p:txBody>
      </p:sp>
      <p:pic>
        <p:nvPicPr>
          <p:cNvPr id="5" name="Rezervirano mjesto sadržaja 4" descr="Slika na kojoj se prikazuje kišobran&#10;&#10;Opis je automatski generiran">
            <a:extLst>
              <a:ext uri="{FF2B5EF4-FFF2-40B4-BE49-F238E27FC236}">
                <a16:creationId xmlns:a16="http://schemas.microsoft.com/office/drawing/2014/main" id="{8FECD76D-7F8A-4C06-BC2C-AB500703C8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 r="-2" b="631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pic>
        <p:nvPicPr>
          <p:cNvPr id="8" name="Rezervirano mjesto sadržaja 7" descr="Slika na kojoj se prikazuje crtež&#10;&#10;Opis je automatski generiran">
            <a:extLst>
              <a:ext uri="{FF2B5EF4-FFF2-40B4-BE49-F238E27FC236}">
                <a16:creationId xmlns:a16="http://schemas.microsoft.com/office/drawing/2014/main" id="{0D9B5A61-7002-4581-B5D9-2C50E8AE9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89" y="1242646"/>
            <a:ext cx="1240115" cy="1805608"/>
          </a:xfrm>
        </p:spPr>
      </p:pic>
      <p:grpSp>
        <p:nvGrpSpPr>
          <p:cNvPr id="39" name="Group 42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kstniOkvir 5">
            <a:extLst>
              <a:ext uri="{FF2B5EF4-FFF2-40B4-BE49-F238E27FC236}">
                <a16:creationId xmlns:a16="http://schemas.microsoft.com/office/drawing/2014/main" id="{223A7B49-A2AF-4986-A531-53980E2E01FE}"/>
              </a:ext>
            </a:extLst>
          </p:cNvPr>
          <p:cNvSpPr txBox="1"/>
          <p:nvPr/>
        </p:nvSpPr>
        <p:spPr>
          <a:xfrm>
            <a:off x="4724400" y="484632"/>
            <a:ext cx="2344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avolini" panose="03000502040302020204" pitchFamily="66" charset="0"/>
                <a:cs typeface="Cavolini" panose="03000502040302020204" pitchFamily="66" charset="0"/>
              </a:rPr>
              <a:t>SUGLASNOSTI 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063AAAB-300E-4C5E-B29B-88FD3A4DECE0}"/>
              </a:ext>
            </a:extLst>
          </p:cNvPr>
          <p:cNvSpPr txBox="1"/>
          <p:nvPr/>
        </p:nvSpPr>
        <p:spPr>
          <a:xfrm>
            <a:off x="8182708" y="2286000"/>
            <a:ext cx="3816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latin typeface="Comic Sans MS" panose="030F0702030302020204" pitchFamily="66" charset="0"/>
              </a:rPr>
              <a:t>DOLAZAK PO DIJETE</a:t>
            </a:r>
          </a:p>
          <a:p>
            <a:endParaRPr lang="hr-HR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latin typeface="Comic Sans MS" panose="030F0702030302020204" pitchFamily="66" charset="0"/>
              </a:rPr>
              <a:t>FOTOGRAFIRANJE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latin typeface="Comic Sans MS" panose="030F0702030302020204" pitchFamily="66" charset="0"/>
              </a:rPr>
              <a:t>SUDJELOVANJE UČENIKA U PROJEKTIMA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latin typeface="Comic Sans MS" panose="030F0702030302020204" pitchFamily="66" charset="0"/>
              </a:rPr>
              <a:t>IZLAZAK UČENIKA IZVAN ŠKOLSKE USTANOVE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latin typeface="Comic Sans MS" panose="030F0702030302020204" pitchFamily="66" charset="0"/>
              </a:rPr>
              <a:t>POSEBNE NAPOMENE RODITELJA </a:t>
            </a:r>
          </a:p>
        </p:txBody>
      </p:sp>
    </p:spTree>
    <p:extLst>
      <p:ext uri="{BB962C8B-B14F-4D97-AF65-F5344CB8AC3E}">
        <p14:creationId xmlns:p14="http://schemas.microsoft.com/office/powerpoint/2010/main" val="13050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4">
            <a:extLst>
              <a:ext uri="{FF2B5EF4-FFF2-40B4-BE49-F238E27FC236}">
                <a16:creationId xmlns:a16="http://schemas.microsoft.com/office/drawing/2014/main" id="{35BA068C-C98E-4DE8-B7D4-63454271C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47587FB-282C-4C8C-982B-3B25B0AE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hr-HR" sz="4400" dirty="0"/>
              <a:t> </a:t>
            </a:r>
            <a:br>
              <a:rPr lang="hr-HR" sz="4400" dirty="0"/>
            </a:br>
            <a:r>
              <a:rPr lang="hr-HR" sz="4400" dirty="0">
                <a:solidFill>
                  <a:srgbClr val="FF0000"/>
                </a:solidFill>
              </a:rPr>
              <a:t>PRAVILA SU VAŽNA!</a:t>
            </a: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562381E6-8C2D-44BD-BCE6-F4BF86BA2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2121408"/>
            <a:ext cx="5168168" cy="37596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latin typeface="Comic Sans MS" panose="030F0702030302020204" pitchFamily="66" charset="0"/>
              </a:rPr>
              <a:t>RAZREDNA PRAVILA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latin typeface="Comic Sans MS" panose="030F0702030302020204" pitchFamily="66" charset="0"/>
              </a:rPr>
              <a:t>POSLUŠNOST (točkica – ne poštuje pravila,</a:t>
            </a:r>
          </a:p>
          <a:p>
            <a:pPr marL="0" indent="0">
              <a:buNone/>
            </a:pPr>
            <a:r>
              <a:rPr lang="hr-HR" sz="1800" dirty="0">
                <a:latin typeface="Comic Sans MS" panose="030F0702030302020204" pitchFamily="66" charset="0"/>
              </a:rPr>
              <a:t>                            pčelica – pohvala)</a:t>
            </a:r>
          </a:p>
          <a:p>
            <a:pPr marL="0" indent="0">
              <a:buNone/>
            </a:pPr>
            <a:r>
              <a:rPr lang="hr-HR" sz="1800" b="1" u="sng" dirty="0">
                <a:latin typeface="Comic Sans MS" panose="030F0702030302020204" pitchFamily="66" charset="0"/>
              </a:rPr>
              <a:t>Rujan za prilagodbu!</a:t>
            </a:r>
          </a:p>
          <a:p>
            <a:pPr marL="0" indent="0">
              <a:buNone/>
            </a:pPr>
            <a:endParaRPr lang="hr-HR" sz="1800" b="1" u="sng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dirty="0">
                <a:latin typeface="Comic Sans MS" panose="030F0702030302020204" pitchFamily="66" charset="0"/>
              </a:rPr>
              <a:t> </a:t>
            </a:r>
            <a:r>
              <a:rPr lang="hr-HR" sz="1800" b="1" u="sng" dirty="0">
                <a:latin typeface="Comic Sans MS" panose="030F0702030302020204" pitchFamily="66" charset="0"/>
              </a:rPr>
              <a:t>Ne plašiti djecu učiteljicama!</a:t>
            </a:r>
          </a:p>
          <a:p>
            <a:pPr marL="0" indent="0">
              <a:buNone/>
            </a:pPr>
            <a:r>
              <a:rPr lang="hr-HR" sz="18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hr-HR" sz="1800" dirty="0">
                <a:latin typeface="Comic Sans MS" panose="030F0702030302020204" pitchFamily="66" charset="0"/>
              </a:rPr>
              <a:t>(nije ugodno ozračje za djetetov napredak)</a:t>
            </a:r>
          </a:p>
          <a:p>
            <a:pPr marL="0" indent="0">
              <a:buNone/>
            </a:pPr>
            <a:endParaRPr lang="hr-HR" sz="1800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1800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1800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1800" b="1" u="sng" dirty="0"/>
          </a:p>
          <a:p>
            <a:pPr>
              <a:buFont typeface="Wingdings" panose="05000000000000000000" pitchFamily="2" charset="2"/>
              <a:buChar char="ü"/>
            </a:pPr>
            <a:endParaRPr lang="hr-HR" sz="18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ECE837A-4B4F-47A8-BDEB-EAF1B7A80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7206"/>
            <a:ext cx="2977634" cy="2233225"/>
          </a:xfrm>
          <a:prstGeom prst="rect">
            <a:avLst/>
          </a:prstGeom>
        </p:spPr>
      </p:pic>
      <p:sp>
        <p:nvSpPr>
          <p:cNvPr id="60" name="Rectangle 36">
            <a:extLst>
              <a:ext uri="{FF2B5EF4-FFF2-40B4-BE49-F238E27FC236}">
                <a16:creationId xmlns:a16="http://schemas.microsoft.com/office/drawing/2014/main" id="{735F797E-E9D5-4B5D-B190-D092A376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61" name="Rectangle 38">
            <a:extLst>
              <a:ext uri="{FF2B5EF4-FFF2-40B4-BE49-F238E27FC236}">
                <a16:creationId xmlns:a16="http://schemas.microsoft.com/office/drawing/2014/main" id="{8CE24FE0-EDE0-4109-AD44-B7B715DFE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EE5C25F6-5D3E-48E0-863F-C255D03E2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87" y="2333743"/>
            <a:ext cx="3106457" cy="3765402"/>
          </a:xfrm>
          <a:prstGeom prst="rect">
            <a:avLst/>
          </a:prstGeom>
        </p:spPr>
      </p:pic>
      <p:grpSp>
        <p:nvGrpSpPr>
          <p:cNvPr id="62" name="Group 40">
            <a:extLst>
              <a:ext uri="{FF2B5EF4-FFF2-40B4-BE49-F238E27FC236}">
                <a16:creationId xmlns:a16="http://schemas.microsoft.com/office/drawing/2014/main" id="{9377FF41-1AA3-41D8-BB4F-F6AF92EEA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9091991-97E8-4D0D-B5DA-D583688C6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42">
              <a:extLst>
                <a:ext uri="{FF2B5EF4-FFF2-40B4-BE49-F238E27FC236}">
                  <a16:creationId xmlns:a16="http://schemas.microsoft.com/office/drawing/2014/main" id="{24E97B1E-7667-4E88-9A8E-F0A27215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83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934607-8B19-4AD3-A585-A519397F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hr-HR">
                <a:latin typeface="Comic Sans MS" panose="030F0702030302020204" pitchFamily="66" charset="0"/>
              </a:rPr>
              <a:t>  raspored produženog boravka 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AC6F186-990E-4A9E-9C75-88580953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Rezervirano mjesto sadržaja 73" descr="Slika na kojoj se prikazuje crtež&#10;&#10;Opis je automatski generiran">
            <a:extLst>
              <a:ext uri="{FF2B5EF4-FFF2-40B4-BE49-F238E27FC236}">
                <a16:creationId xmlns:a16="http://schemas.microsoft.com/office/drawing/2014/main" id="{74AE53D8-C172-437E-BF03-462E36D4B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63146"/>
            <a:ext cx="2120308" cy="3027728"/>
          </a:xfrm>
        </p:spPr>
      </p:pic>
      <p:pic>
        <p:nvPicPr>
          <p:cNvPr id="80" name="Slika 79">
            <a:extLst>
              <a:ext uri="{FF2B5EF4-FFF2-40B4-BE49-F238E27FC236}">
                <a16:creationId xmlns:a16="http://schemas.microsoft.com/office/drawing/2014/main" id="{DC28D140-CEEA-460E-9632-5137BD4C2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22" y="2410158"/>
            <a:ext cx="4417943" cy="2101740"/>
          </a:xfrm>
          <a:prstGeom prst="rect">
            <a:avLst/>
          </a:prstGeom>
        </p:spPr>
      </p:pic>
      <p:sp>
        <p:nvSpPr>
          <p:cNvPr id="83" name="TekstniOkvir 82">
            <a:extLst>
              <a:ext uri="{FF2B5EF4-FFF2-40B4-BE49-F238E27FC236}">
                <a16:creationId xmlns:a16="http://schemas.microsoft.com/office/drawing/2014/main" id="{9DB4BB64-9331-4B0C-8C57-3C386F93D1FF}"/>
              </a:ext>
            </a:extLst>
          </p:cNvPr>
          <p:cNvSpPr txBox="1"/>
          <p:nvPr/>
        </p:nvSpPr>
        <p:spPr>
          <a:xfrm>
            <a:off x="3054626" y="736758"/>
            <a:ext cx="4850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oblik odgojno-obrazovnog rada organiziran neposredno nakon redovne nastave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>
                <a:latin typeface="Cavolini" panose="03000502040302020204" pitchFamily="66" charset="0"/>
                <a:cs typeface="Cavolini" panose="03000502040302020204" pitchFamily="66" charset="0"/>
              </a:rPr>
              <a:t>razlikuje </a:t>
            </a:r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se od redovne nastave, ali usklađen s nastavnim sadržajima realiziranima kroz jutro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5" name="Picture 4" descr="net_wan_cloud_preview.png">
            <a:extLst>
              <a:ext uri="{FF2B5EF4-FFF2-40B4-BE49-F238E27FC236}">
                <a16:creationId xmlns:a16="http://schemas.microsoft.com/office/drawing/2014/main" id="{E0C4E0AE-82FD-402A-8F5E-D99EB213D28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77484">
            <a:off x="7976949" y="490325"/>
            <a:ext cx="1977013" cy="1028046"/>
          </a:xfrm>
          <a:prstGeom prst="rect">
            <a:avLst/>
          </a:prstGeom>
        </p:spPr>
      </p:pic>
      <p:pic>
        <p:nvPicPr>
          <p:cNvPr id="86" name="Picture 4" descr="net_wan_cloud_preview.png">
            <a:extLst>
              <a:ext uri="{FF2B5EF4-FFF2-40B4-BE49-F238E27FC236}">
                <a16:creationId xmlns:a16="http://schemas.microsoft.com/office/drawing/2014/main" id="{94728B28-395E-4089-AE95-26799B45CA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41145">
            <a:off x="9938324" y="162569"/>
            <a:ext cx="2301372" cy="1196713"/>
          </a:xfrm>
          <a:prstGeom prst="rect">
            <a:avLst/>
          </a:prstGeom>
        </p:spPr>
      </p:pic>
      <p:pic>
        <p:nvPicPr>
          <p:cNvPr id="105" name="Slika 104">
            <a:extLst>
              <a:ext uri="{FF2B5EF4-FFF2-40B4-BE49-F238E27FC236}">
                <a16:creationId xmlns:a16="http://schemas.microsoft.com/office/drawing/2014/main" id="{45191F99-1270-4215-B299-E7C997498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0906" y="2022837"/>
            <a:ext cx="408467" cy="445047"/>
          </a:xfrm>
          <a:prstGeom prst="rect">
            <a:avLst/>
          </a:prstGeom>
        </p:spPr>
      </p:pic>
      <p:pic>
        <p:nvPicPr>
          <p:cNvPr id="130" name="Slika 129">
            <a:extLst>
              <a:ext uri="{FF2B5EF4-FFF2-40B4-BE49-F238E27FC236}">
                <a16:creationId xmlns:a16="http://schemas.microsoft.com/office/drawing/2014/main" id="{614595D6-6A6C-42E3-8845-4E6DBE3295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5334" y="1314136"/>
            <a:ext cx="45114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7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D26572-90BC-442C-AD3A-7218783E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soba, igračka, spavaća soba, stol&#10;&#10;Opis je automatski generiran">
            <a:extLst>
              <a:ext uri="{FF2B5EF4-FFF2-40B4-BE49-F238E27FC236}">
                <a16:creationId xmlns:a16="http://schemas.microsoft.com/office/drawing/2014/main" id="{7F52186A-E3FC-4250-AABF-335CF101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03" y="-1868557"/>
            <a:ext cx="13135075" cy="11237973"/>
          </a:xfrm>
        </p:spPr>
      </p:pic>
      <p:pic>
        <p:nvPicPr>
          <p:cNvPr id="2050" name="Picture 2" descr="Noon Clock Time Clip Art at Clker.com - vector clip art online, royalty  free &amp; public domain">
            <a:extLst>
              <a:ext uri="{FF2B5EF4-FFF2-40B4-BE49-F238E27FC236}">
                <a16:creationId xmlns:a16="http://schemas.microsoft.com/office/drawing/2014/main" id="{C2CE9384-A94D-4475-98A4-6A957CAC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05" y="2337816"/>
            <a:ext cx="3094990" cy="33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8296E12-7351-42B0-BDF6-662A00DA3B75}"/>
              </a:ext>
            </a:extLst>
          </p:cNvPr>
          <p:cNvSpPr txBox="1"/>
          <p:nvPr/>
        </p:nvSpPr>
        <p:spPr>
          <a:xfrm>
            <a:off x="4403035" y="-114300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VRIJEME ZA RUČAK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2E639DF-E662-40D8-9D45-E99745AFAA3A}"/>
              </a:ext>
            </a:extLst>
          </p:cNvPr>
          <p:cNvSpPr txBox="1"/>
          <p:nvPr/>
        </p:nvSpPr>
        <p:spPr>
          <a:xfrm>
            <a:off x="5585791" y="4324795"/>
            <a:ext cx="11827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RUČAK     </a:t>
            </a:r>
            <a:r>
              <a:rPr lang="hr-H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12 i 15h</a:t>
            </a:r>
          </a:p>
        </p:txBody>
      </p:sp>
    </p:spTree>
    <p:extLst>
      <p:ext uri="{BB962C8B-B14F-4D97-AF65-F5344CB8AC3E}">
        <p14:creationId xmlns:p14="http://schemas.microsoft.com/office/powerpoint/2010/main" val="231249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AEAA1A-CEE7-470F-BB14-472A7808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344883"/>
            <a:ext cx="4730451" cy="1637730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Comic Sans MS" panose="030F0702030302020204" pitchFamily="66" charset="0"/>
              </a:rPr>
              <a:t>Obroci u danu</a:t>
            </a:r>
          </a:p>
        </p:txBody>
      </p:sp>
      <p:pic>
        <p:nvPicPr>
          <p:cNvPr id="5" name="Rezervirano mjesto sadržaja 4" descr="Slika na kojoj se prikazuje soba, skijanje, hladnjak&#10;&#10;Opis je automatski generiran">
            <a:extLst>
              <a:ext uri="{FF2B5EF4-FFF2-40B4-BE49-F238E27FC236}">
                <a16:creationId xmlns:a16="http://schemas.microsoft.com/office/drawing/2014/main" id="{26EF2FAC-B29A-45C0-BC29-DE78CB50A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r="4223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48" name="Freeform: Shape 31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A094E59F-BCDB-43DD-BCA3-65E684B86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570892"/>
            <a:ext cx="10424863" cy="460130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omic Sans MS" panose="030F0702030302020204" pitchFamily="66" charset="0"/>
              </a:rPr>
              <a:t>doručak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omic Sans MS" panose="030F0702030302020204" pitchFamily="66" charset="0"/>
              </a:rPr>
              <a:t>ručak  </a:t>
            </a:r>
          </a:p>
          <a:p>
            <a:pPr marL="0" indent="0">
              <a:buNone/>
            </a:pPr>
            <a:r>
              <a:rPr lang="hr-HR" dirty="0">
                <a:latin typeface="Comic Sans MS" panose="030F0702030302020204" pitchFamily="66" charset="0"/>
              </a:rPr>
              <a:t>  (mjesečni plan)</a:t>
            </a:r>
          </a:p>
          <a:p>
            <a:pPr marL="0" indent="0">
              <a:buNone/>
            </a:pPr>
            <a:endParaRPr lang="hr-H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omic Sans MS" panose="030F0702030302020204" pitchFamily="66" charset="0"/>
              </a:rPr>
              <a:t>užina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3" name="Slika 12" descr="Slika na kojoj se prikazuje sat&#10;&#10;Opis je automatski generiran">
            <a:extLst>
              <a:ext uri="{FF2B5EF4-FFF2-40B4-BE49-F238E27FC236}">
                <a16:creationId xmlns:a16="http://schemas.microsoft.com/office/drawing/2014/main" id="{72AD8475-8869-453E-9181-82E8D0C85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35" y="3602242"/>
            <a:ext cx="2156904" cy="1965178"/>
          </a:xfrm>
          <a:prstGeom prst="rect">
            <a:avLst/>
          </a:prstGeom>
        </p:spPr>
      </p:pic>
      <p:pic>
        <p:nvPicPr>
          <p:cNvPr id="26" name="Slika 25" descr="Slika na kojoj se prikazuje spavaća soba, soba, hrana&#10;&#10;Opis je automatski generiran">
            <a:extLst>
              <a:ext uri="{FF2B5EF4-FFF2-40B4-BE49-F238E27FC236}">
                <a16:creationId xmlns:a16="http://schemas.microsoft.com/office/drawing/2014/main" id="{2DD7ED85-DB87-4EB4-8491-57DACE6DA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96" y="1544742"/>
            <a:ext cx="1594767" cy="1561543"/>
          </a:xfrm>
          <a:prstGeom prst="rect">
            <a:avLst/>
          </a:prstGeom>
        </p:spPr>
      </p:pic>
      <p:pic>
        <p:nvPicPr>
          <p:cNvPr id="3074" name="Picture 2" descr="Apple GIFs | Tenor">
            <a:extLst>
              <a:ext uri="{FF2B5EF4-FFF2-40B4-BE49-F238E27FC236}">
                <a16:creationId xmlns:a16="http://schemas.microsoft.com/office/drawing/2014/main" id="{7FB7531A-66E9-4706-87C1-AB7FAF11C5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0" y="5173190"/>
            <a:ext cx="1488021" cy="156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2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C657F8-EC73-4E06-9E1D-4A584F43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55" y="2624327"/>
            <a:ext cx="10058400" cy="1609344"/>
          </a:xfrm>
        </p:spPr>
        <p:txBody>
          <a:bodyPr>
            <a:normAutofit/>
          </a:bodyPr>
          <a:lstStyle/>
          <a:p>
            <a:r>
              <a:rPr lang="hr-HR" dirty="0"/>
              <a:t>              </a:t>
            </a:r>
            <a:r>
              <a:rPr lang="hr-HR" sz="3600" i="1" dirty="0">
                <a:solidFill>
                  <a:srgbClr val="0070C0"/>
                </a:solidFill>
                <a:latin typeface="Comic Sans MS" panose="030F0702030302020204" pitchFamily="66" charset="0"/>
              </a:rPr>
              <a:t>slobodno vrijeme </a:t>
            </a:r>
          </a:p>
        </p:txBody>
      </p:sp>
      <p:pic>
        <p:nvPicPr>
          <p:cNvPr id="11" name="Slika 10" descr="Slika na kojoj se prikazuje crtež&#10;&#10;Opis je automatski generiran">
            <a:extLst>
              <a:ext uri="{FF2B5EF4-FFF2-40B4-BE49-F238E27FC236}">
                <a16:creationId xmlns:a16="http://schemas.microsoft.com/office/drawing/2014/main" id="{8E86DEA0-F8BC-4B90-988A-69BDE6AF9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22" y="4226080"/>
            <a:ext cx="3035220" cy="2473704"/>
          </a:xfrm>
          <a:prstGeom prst="rect">
            <a:avLst/>
          </a:prstGeom>
        </p:spPr>
      </p:pic>
      <p:pic>
        <p:nvPicPr>
          <p:cNvPr id="15" name="Slika 14" descr="Slika na kojoj se prikazuje soba&#10;&#10;Opis je automatski generiran">
            <a:extLst>
              <a:ext uri="{FF2B5EF4-FFF2-40B4-BE49-F238E27FC236}">
                <a16:creationId xmlns:a16="http://schemas.microsoft.com/office/drawing/2014/main" id="{88E97CC6-120D-4591-91AB-BB7D23458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13" y="158214"/>
            <a:ext cx="5238750" cy="335280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D8DEDFC-44FE-48C1-A812-C4BA81F05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2" y="372551"/>
            <a:ext cx="3175762" cy="2913762"/>
          </a:xfrm>
          <a:prstGeom prst="rect">
            <a:avLst/>
          </a:prstGeom>
        </p:spPr>
      </p:pic>
      <p:pic>
        <p:nvPicPr>
          <p:cNvPr id="21" name="Slika 20" descr="Slika na kojoj se prikazuje lutka, igračka, soba&#10;&#10;Opis je automatski generiran">
            <a:extLst>
              <a:ext uri="{FF2B5EF4-FFF2-40B4-BE49-F238E27FC236}">
                <a16:creationId xmlns:a16="http://schemas.microsoft.com/office/drawing/2014/main" id="{54C1A79F-32DC-4C28-BF04-A788BA810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9" y="3823474"/>
            <a:ext cx="6467311" cy="3024247"/>
          </a:xfrm>
          <a:prstGeom prst="rect">
            <a:avLst/>
          </a:prstGeom>
        </p:spPr>
      </p:pic>
      <p:pic>
        <p:nvPicPr>
          <p:cNvPr id="25" name="Rezervirano mjesto sadržaja 24" descr="Slika na kojoj se prikazuje crtež&#10;&#10;Opis je automatski generiran">
            <a:extLst>
              <a:ext uri="{FF2B5EF4-FFF2-40B4-BE49-F238E27FC236}">
                <a16:creationId xmlns:a16="http://schemas.microsoft.com/office/drawing/2014/main" id="{AF125FF3-E89B-4763-A994-9B21029A9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68" y="393881"/>
            <a:ext cx="4246464" cy="2303705"/>
          </a:xfr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E892B29-E934-4B2E-B0D1-96A35711DF9F}"/>
              </a:ext>
            </a:extLst>
          </p:cNvPr>
          <p:cNvSpPr txBox="1"/>
          <p:nvPr/>
        </p:nvSpPr>
        <p:spPr>
          <a:xfrm>
            <a:off x="7081520" y="4127646"/>
            <a:ext cx="6793394" cy="1849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društvene igre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najdraža igračka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r-H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podloga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za tlo </a:t>
            </a:r>
          </a:p>
        </p:txBody>
      </p:sp>
    </p:spTree>
    <p:extLst>
      <p:ext uri="{BB962C8B-B14F-4D97-AF65-F5344CB8AC3E}">
        <p14:creationId xmlns:p14="http://schemas.microsoft.com/office/powerpoint/2010/main" val="54720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AF572AF-240C-4DD3-84A0-A59DC92A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33CC33"/>
                </a:solidFill>
                <a:latin typeface="Comic Sans MS" panose="030F0702030302020204" pitchFamily="66" charset="0"/>
              </a:rPr>
              <a:t>Vježbanje i  ponavljanje </a:t>
            </a:r>
          </a:p>
        </p:txBody>
      </p:sp>
      <p:pic>
        <p:nvPicPr>
          <p:cNvPr id="5" name="Rezervirano mjesto sadržaja 4" descr="Slika na kojoj se prikazuje soba&#10;&#10;Opis je automatski generiran">
            <a:extLst>
              <a:ext uri="{FF2B5EF4-FFF2-40B4-BE49-F238E27FC236}">
                <a16:creationId xmlns:a16="http://schemas.microsoft.com/office/drawing/2014/main" id="{8F41E352-9BA6-4A57-BB1F-8ED4F522E8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" b="10668"/>
          <a:stretch/>
        </p:blipFill>
        <p:spPr>
          <a:xfrm>
            <a:off x="202128" y="704151"/>
            <a:ext cx="4033902" cy="5953538"/>
          </a:xfrm>
          <a:prstGeom prst="rect">
            <a:avLst/>
          </a:prstGeom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D2A65B3B-D77D-407E-875A-91FA43A06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 descr="School Pencil Sticker for iOS &amp; Android | GIPHY">
            <a:extLst>
              <a:ext uri="{FF2B5EF4-FFF2-40B4-BE49-F238E27FC236}">
                <a16:creationId xmlns:a16="http://schemas.microsoft.com/office/drawing/2014/main" id="{3569D5EB-3359-4D71-8A68-3A714CDC7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14" y="1983369"/>
            <a:ext cx="4628322" cy="46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5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BEA1B8-0082-4D94-801F-2C91DA44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Comic Sans MS" panose="030F0702030302020204" pitchFamily="66" charset="0"/>
              </a:rPr>
              <a:t>            </a:t>
            </a:r>
            <a:r>
              <a:rPr lang="hr-HR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Organizirano vrijeme </a:t>
            </a:r>
          </a:p>
        </p:txBody>
      </p:sp>
      <p:pic>
        <p:nvPicPr>
          <p:cNvPr id="9" name="Slika 8" descr="Slika na kojoj se prikazuje crtež&#10;&#10;Opis je automatski generiran">
            <a:extLst>
              <a:ext uri="{FF2B5EF4-FFF2-40B4-BE49-F238E27FC236}">
                <a16:creationId xmlns:a16="http://schemas.microsoft.com/office/drawing/2014/main" id="{AC802655-A026-424B-9EBF-43775DDDE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57" y="4304588"/>
            <a:ext cx="3212123" cy="254004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55E9798-BC83-47E8-8998-9BF8ED4C6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0" y="2336279"/>
            <a:ext cx="1813107" cy="218544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5B73FD1-18F1-4E8D-8B28-1A14BAFEB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02" y="194586"/>
            <a:ext cx="2922198" cy="1767930"/>
          </a:xfrm>
          <a:prstGeom prst="rect">
            <a:avLst/>
          </a:prstGeom>
        </p:spPr>
      </p:pic>
      <p:pic>
        <p:nvPicPr>
          <p:cNvPr id="17" name="Slika 16" descr="Slika na kojoj se prikazuje crtež&#10;&#10;Opis je automatski generiran">
            <a:extLst>
              <a:ext uri="{FF2B5EF4-FFF2-40B4-BE49-F238E27FC236}">
                <a16:creationId xmlns:a16="http://schemas.microsoft.com/office/drawing/2014/main" id="{F2AA50E5-2FB0-4F6C-941E-3FAA1B972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4" y="1787127"/>
            <a:ext cx="4080363" cy="3623716"/>
          </a:xfrm>
          <a:prstGeom prst="rect">
            <a:avLst/>
          </a:prstGeom>
        </p:spPr>
      </p:pic>
      <p:pic>
        <p:nvPicPr>
          <p:cNvPr id="19" name="Slika 18" descr="Slika na kojoj se prikazuje crtež&#10;&#10;Opis je automatski generiran">
            <a:extLst>
              <a:ext uri="{FF2B5EF4-FFF2-40B4-BE49-F238E27FC236}">
                <a16:creationId xmlns:a16="http://schemas.microsoft.com/office/drawing/2014/main" id="{A471ACCE-3004-45AE-A608-F9E5FB8FA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38" y="5574612"/>
            <a:ext cx="723437" cy="723437"/>
          </a:xfrm>
          <a:prstGeom prst="rect">
            <a:avLst/>
          </a:prstGeom>
        </p:spPr>
      </p:pic>
      <p:pic>
        <p:nvPicPr>
          <p:cNvPr id="23" name="Rezervirano mjesto sadržaja 22">
            <a:extLst>
              <a:ext uri="{FF2B5EF4-FFF2-40B4-BE49-F238E27FC236}">
                <a16:creationId xmlns:a16="http://schemas.microsoft.com/office/drawing/2014/main" id="{23391FCE-E495-450D-AEA7-103689723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26" y="3568148"/>
            <a:ext cx="3152297" cy="3289852"/>
          </a:xfr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8E2C202A-1B43-4726-BEBC-FD4C8622A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34" y="1530159"/>
            <a:ext cx="397932" cy="513935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61FEA036-B009-490C-B96D-033994FC8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44" y="2261925"/>
            <a:ext cx="397932" cy="513935"/>
          </a:xfrm>
          <a:prstGeom prst="rect">
            <a:avLst/>
          </a:prstGeom>
        </p:spPr>
      </p:pic>
      <p:pic>
        <p:nvPicPr>
          <p:cNvPr id="31" name="Slika 30" descr="Slika na kojoj se prikazuje soba&#10;&#10;Opis je automatski generiran">
            <a:extLst>
              <a:ext uri="{FF2B5EF4-FFF2-40B4-BE49-F238E27FC236}">
                <a16:creationId xmlns:a16="http://schemas.microsoft.com/office/drawing/2014/main" id="{651BF376-007D-46CA-A608-36442FE18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908"/>
            <a:ext cx="2298424" cy="229842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D3482D0-93E4-4329-8F08-796E9F2FCB7E}"/>
              </a:ext>
            </a:extLst>
          </p:cNvPr>
          <p:cNvSpPr txBox="1"/>
          <p:nvPr/>
        </p:nvSpPr>
        <p:spPr>
          <a:xfrm>
            <a:off x="9109084" y="1765255"/>
            <a:ext cx="2318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latin typeface="Comic Sans MS" panose="030F0702030302020204" pitchFamily="66" charset="0"/>
              </a:rPr>
              <a:t>kreativno provođenje preostalog vremena kroz učenje i igru</a:t>
            </a:r>
          </a:p>
        </p:txBody>
      </p:sp>
    </p:spTree>
    <p:extLst>
      <p:ext uri="{BB962C8B-B14F-4D97-AF65-F5344CB8AC3E}">
        <p14:creationId xmlns:p14="http://schemas.microsoft.com/office/powerpoint/2010/main" val="201694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EBCDAF-D33E-471E-A3CD-433FEC9F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Ostale aktivnosti</a:t>
            </a:r>
          </a:p>
        </p:txBody>
      </p:sp>
      <p:pic>
        <p:nvPicPr>
          <p:cNvPr id="5" name="Rezervirano mjesto sadržaja 4" descr="Slika na kojoj se prikazuje objekt&#10;&#10;Opis je automatski generiran">
            <a:extLst>
              <a:ext uri="{FF2B5EF4-FFF2-40B4-BE49-F238E27FC236}">
                <a16:creationId xmlns:a16="http://schemas.microsoft.com/office/drawing/2014/main" id="{96292C39-A089-4478-B1D0-5D2A3E716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78" y="3516181"/>
            <a:ext cx="3503743" cy="3503743"/>
          </a:xfrm>
        </p:spPr>
      </p:pic>
      <p:pic>
        <p:nvPicPr>
          <p:cNvPr id="11" name="Slika 10" descr="Slika na kojoj se prikazuje crtež&#10;&#10;Opis je automatski generiran">
            <a:extLst>
              <a:ext uri="{FF2B5EF4-FFF2-40B4-BE49-F238E27FC236}">
                <a16:creationId xmlns:a16="http://schemas.microsoft.com/office/drawing/2014/main" id="{6F57155A-1911-482C-BC70-9168666A2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80" y="1912316"/>
            <a:ext cx="4550051" cy="3033367"/>
          </a:xfrm>
          <a:prstGeom prst="rect">
            <a:avLst/>
          </a:prstGeom>
        </p:spPr>
      </p:pic>
      <p:pic>
        <p:nvPicPr>
          <p:cNvPr id="13" name="Slika 12" descr="Slika na kojoj se prikazuje lonac, stol, šalica&#10;&#10;Opis je automatski generiran">
            <a:extLst>
              <a:ext uri="{FF2B5EF4-FFF2-40B4-BE49-F238E27FC236}">
                <a16:creationId xmlns:a16="http://schemas.microsoft.com/office/drawing/2014/main" id="{AC134681-045E-4C83-98D1-F38A69F69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1" y="4764025"/>
            <a:ext cx="3975652" cy="198782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2244961-D7E6-4648-AA34-BF4E38D1D4BC}"/>
              </a:ext>
            </a:extLst>
          </p:cNvPr>
          <p:cNvSpPr txBox="1"/>
          <p:nvPr/>
        </p:nvSpPr>
        <p:spPr>
          <a:xfrm>
            <a:off x="8494946" y="1455115"/>
            <a:ext cx="2981739" cy="369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r-HR" sz="2000" dirty="0">
                <a:latin typeface="Comic Sans MS" panose="030F0702030302020204" pitchFamily="66" charset="0"/>
              </a:rPr>
              <a:t>obilježavamo važne dane u godini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r-HR" sz="2000" dirty="0">
                <a:latin typeface="Comic Sans MS" panose="030F0702030302020204" pitchFamily="66" charset="0"/>
              </a:rPr>
              <a:t>pripremamo se za priredbe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r-HR" sz="2000" dirty="0">
                <a:latin typeface="Comic Sans MS" panose="030F0702030302020204" pitchFamily="66" charset="0"/>
              </a:rPr>
              <a:t>slavimo rođendane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r-HR" sz="2000" dirty="0">
                <a:latin typeface="Comic Sans MS" panose="030F0702030302020204" pitchFamily="66" charset="0"/>
              </a:rPr>
              <a:t>dan za kakao ili čaj</a:t>
            </a:r>
          </a:p>
        </p:txBody>
      </p:sp>
    </p:spTree>
    <p:extLst>
      <p:ext uri="{BB962C8B-B14F-4D97-AF65-F5344CB8AC3E}">
        <p14:creationId xmlns:p14="http://schemas.microsoft.com/office/powerpoint/2010/main" val="49240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D9AB8F9-2549-49EF-8B52-C37BE44B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4800" dirty="0">
                <a:latin typeface="Comic Sans MS" panose="030F0702030302020204" pitchFamily="66" charset="0"/>
                <a:cs typeface="Cavolini" panose="03000502040302020204" pitchFamily="66" charset="0"/>
              </a:rPr>
              <a:t>        </a:t>
            </a:r>
            <a:r>
              <a:rPr lang="hr-HR" sz="4800" dirty="0">
                <a:solidFill>
                  <a:srgbClr val="00B05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PROJEKTI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C311C88-548E-4825-9893-1C9DDCD26F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r="1" b="3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2D2802-F50F-4EA3-823D-646E23CD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PETAK</a:t>
            </a:r>
          </a:p>
          <a:p>
            <a:pPr marL="0" indent="0">
              <a:buNone/>
            </a:pPr>
            <a:r>
              <a:rPr lang="hr-HR" dirty="0"/>
              <a:t>  </a:t>
            </a:r>
            <a:r>
              <a:rPr lang="hr-HR" dirty="0">
                <a:latin typeface="Comic Sans MS" panose="030F0702030302020204" pitchFamily="66" charset="0"/>
              </a:rPr>
              <a:t>(</a:t>
            </a:r>
            <a:r>
              <a:rPr lang="hr-HR" b="1" u="sng" dirty="0">
                <a:latin typeface="Comic Sans MS" panose="030F0702030302020204" pitchFamily="66" charset="0"/>
              </a:rPr>
              <a:t>ne</a:t>
            </a: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b="1" u="sng" dirty="0">
                <a:latin typeface="Comic Sans MS" panose="030F0702030302020204" pitchFamily="66" charset="0"/>
              </a:rPr>
              <a:t>pišemo</a:t>
            </a:r>
            <a:r>
              <a:rPr lang="hr-HR" dirty="0">
                <a:latin typeface="Comic Sans MS" panose="030F0702030302020204" pitchFamily="66" charset="0"/>
              </a:rPr>
              <a:t> domaću zadaću u školi)</a:t>
            </a:r>
          </a:p>
          <a:p>
            <a:pPr marL="0" indent="0">
              <a:buNone/>
            </a:pPr>
            <a:endParaRPr lang="hr-H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omic Sans MS" panose="030F0702030302020204" pitchFamily="66" charset="0"/>
              </a:rPr>
              <a:t> </a:t>
            </a:r>
            <a:r>
              <a:rPr lang="hr-HR" dirty="0" err="1">
                <a:latin typeface="Comic Sans MS" panose="030F0702030302020204" pitchFamily="66" charset="0"/>
              </a:rPr>
              <a:t>eTwinning</a:t>
            </a:r>
            <a:r>
              <a:rPr lang="hr-HR" dirty="0">
                <a:latin typeface="Comic Sans MS" panose="030F0702030302020204" pitchFamily="66" charset="0"/>
              </a:rPr>
              <a:t> projekt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„Glazbeni vlak”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TRAJANJE: od 21. rujna 2020. do 14. lipnja 2021.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PLAN RADA: tijekom cijele godine na zadanu lokomotivu dodaju </a:t>
            </a:r>
            <a:r>
              <a:rPr lang="hr-H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hr-H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vagoni koji će biti prepuni glazbenih stilova (tradicijskih i modernih)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TEME: brojalice, uspavanke, ritamske igre, stari plesovi i pjesme, stvarajmo pjesme, spoj tradicije i modernog doba, </a:t>
            </a:r>
            <a:r>
              <a:rPr lang="hr-H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gange</a:t>
            </a:r>
            <a:r>
              <a:rPr lang="hr-H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rere</a:t>
            </a:r>
            <a:r>
              <a:rPr lang="hr-H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bećarac, stvaranje instrumenata, glazbene igre i mnoge druge.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hr-H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dirty="0"/>
          </a:p>
        </p:txBody>
      </p:sp>
      <p:grpSp>
        <p:nvGrpSpPr>
          <p:cNvPr id="43" name="Group 11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346396F2-28EE-40D7-B62C-CD5EC4FA1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19" y="867507"/>
            <a:ext cx="2213905" cy="28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37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302</Words>
  <Application>Microsoft Office PowerPoint</Application>
  <PresentationFormat>Široki zaslon</PresentationFormat>
  <Paragraphs>79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Calibri</vt:lpstr>
      <vt:lpstr>Cavolini</vt:lpstr>
      <vt:lpstr>Comic Sans MS</vt:lpstr>
      <vt:lpstr>Rockwell</vt:lpstr>
      <vt:lpstr>Rockwell Condensed</vt:lpstr>
      <vt:lpstr>Rockwell Extra Bold</vt:lpstr>
      <vt:lpstr>Wingdings</vt:lpstr>
      <vt:lpstr>Slog od drveta</vt:lpstr>
      <vt:lpstr>PRODUŽENI BORAVAK </vt:lpstr>
      <vt:lpstr>  raspored produženog boravka </vt:lpstr>
      <vt:lpstr>PowerPoint prezentacija</vt:lpstr>
      <vt:lpstr>Obroci u danu</vt:lpstr>
      <vt:lpstr>              slobodno vrijeme </vt:lpstr>
      <vt:lpstr>Vježbanje i  ponavljanje </vt:lpstr>
      <vt:lpstr>            Organizirano vrijeme </vt:lpstr>
      <vt:lpstr>   Ostale aktivnosti</vt:lpstr>
      <vt:lpstr>        PROJEKTI </vt:lpstr>
      <vt:lpstr>Potrebno imati </vt:lpstr>
      <vt:lpstr>POTREBNE SUGLASNOSTI</vt:lpstr>
      <vt:lpstr>  PRAVILA SU VAŽNA!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PRODUŽENI BORAVAK </dc:title>
  <dc:creator>Josipa Jureta</dc:creator>
  <cp:lastModifiedBy>Josipa Jureta</cp:lastModifiedBy>
  <cp:revision>2</cp:revision>
  <dcterms:created xsi:type="dcterms:W3CDTF">2020-09-15T23:02:05Z</dcterms:created>
  <dcterms:modified xsi:type="dcterms:W3CDTF">2021-03-06T23:31:25Z</dcterms:modified>
</cp:coreProperties>
</file>