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1DB"/>
    <a:srgbClr val="236673"/>
    <a:srgbClr val="F9DD29"/>
    <a:srgbClr val="C7362D"/>
    <a:srgbClr val="FD971D"/>
    <a:srgbClr val="A31F26"/>
    <a:srgbClr val="E8B03E"/>
    <a:srgbClr val="DC9027"/>
    <a:srgbClr val="91BACF"/>
    <a:srgbClr val="F26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9DD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2366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62B1D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30" name="Picture 29" descr="A picture containing icon&#10;&#10;Description automatically generated">
            <a:extLst>
              <a:ext uri="{FF2B5EF4-FFF2-40B4-BE49-F238E27FC236}">
                <a16:creationId xmlns:a16="http://schemas.microsoft.com/office/drawing/2014/main" id="{2270711A-6EA4-4661-AE01-9682BB4C48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024" y="395421"/>
            <a:ext cx="3903951" cy="35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23667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26B08D3-7A19-421C-9351-24C3769EF5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9125" y="266355"/>
            <a:ext cx="890808" cy="800436"/>
          </a:xfrm>
          <a:prstGeom prst="rect">
            <a:avLst/>
          </a:prstGeom>
        </p:spPr>
      </p:pic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253449FE-406E-417F-8D08-D25513F5DD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6" r="10016" b="19276"/>
          <a:stretch/>
        </p:blipFill>
        <p:spPr>
          <a:xfrm>
            <a:off x="11092953" y="248047"/>
            <a:ext cx="867388" cy="827980"/>
          </a:xfrm>
          <a:prstGeom prst="rect">
            <a:avLst/>
          </a:prstGeom>
        </p:spPr>
      </p:pic>
      <p:pic>
        <p:nvPicPr>
          <p:cNvPr id="17" name="Picture 16" descr="A picture containing icon&#10;&#10;Description automatically generated">
            <a:extLst>
              <a:ext uri="{FF2B5EF4-FFF2-40B4-BE49-F238E27FC236}">
                <a16:creationId xmlns:a16="http://schemas.microsoft.com/office/drawing/2014/main" id="{521DC1A2-8710-4ED6-99AB-E076A01FCE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67" b="2090"/>
          <a:stretch/>
        </p:blipFill>
        <p:spPr>
          <a:xfrm>
            <a:off x="4861056" y="6426034"/>
            <a:ext cx="2469885" cy="36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23667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5E462F-8742-4831-A2E4-5EAFCAF626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9125" y="266355"/>
            <a:ext cx="890808" cy="800436"/>
          </a:xfrm>
          <a:prstGeom prst="rect">
            <a:avLst/>
          </a:prstGeom>
        </p:spPr>
      </p:pic>
      <p:pic>
        <p:nvPicPr>
          <p:cNvPr id="18" name="Picture 17" descr="A picture containing icon&#10;&#10;Description automatically generated">
            <a:extLst>
              <a:ext uri="{FF2B5EF4-FFF2-40B4-BE49-F238E27FC236}">
                <a16:creationId xmlns:a16="http://schemas.microsoft.com/office/drawing/2014/main" id="{F99BE116-C2A0-4814-B501-4210D0A0E5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67" b="2090"/>
          <a:stretch/>
        </p:blipFill>
        <p:spPr>
          <a:xfrm>
            <a:off x="4861056" y="6426034"/>
            <a:ext cx="2469885" cy="368141"/>
          </a:xfrm>
          <a:prstGeom prst="rect">
            <a:avLst/>
          </a:prstGeom>
        </p:spPr>
      </p:pic>
      <p:pic>
        <p:nvPicPr>
          <p:cNvPr id="19" name="Picture 18" descr="A picture containing icon&#10;&#10;Description automatically generated">
            <a:extLst>
              <a:ext uri="{FF2B5EF4-FFF2-40B4-BE49-F238E27FC236}">
                <a16:creationId xmlns:a16="http://schemas.microsoft.com/office/drawing/2014/main" id="{E06E20D6-29FA-4D61-9B55-3E605FF0BA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6" r="10016" b="19276"/>
          <a:stretch/>
        </p:blipFill>
        <p:spPr>
          <a:xfrm>
            <a:off x="11092953" y="248047"/>
            <a:ext cx="867388" cy="82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62B1D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EAA609-FC89-4024-A91E-34CF9B877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26724" y="0"/>
            <a:ext cx="5963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62B1D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683C65-1D81-4079-A535-F7D5D82A13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05" y="0"/>
            <a:ext cx="5963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F9D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CEEC99A1-A901-4A0A-85E2-698E4EB752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67" b="2090"/>
          <a:stretch/>
        </p:blipFill>
        <p:spPr>
          <a:xfrm>
            <a:off x="-24986" y="6426034"/>
            <a:ext cx="2469885" cy="36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2.5.2024.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Jednostavno grananje: naredba if 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0999" y="1900421"/>
            <a:ext cx="10515600" cy="110403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Napišite program koji provjerava je li uneseni prirodni broj jednoznamenkast. </a:t>
            </a:r>
            <a:endParaRPr lang="hr-HR" dirty="0"/>
          </a:p>
        </p:txBody>
      </p:sp>
      <p:grpSp>
        <p:nvGrpSpPr>
          <p:cNvPr id="6" name="Grupa 5"/>
          <p:cNvGrpSpPr/>
          <p:nvPr/>
        </p:nvGrpSpPr>
        <p:grpSpPr>
          <a:xfrm>
            <a:off x="485502" y="4023359"/>
            <a:ext cx="10515600" cy="1123406"/>
            <a:chOff x="838199" y="4232365"/>
            <a:chExt cx="10515600" cy="1123406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199" y="4232365"/>
              <a:ext cx="4682829" cy="112340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3408" y="4232365"/>
              <a:ext cx="5010391" cy="112340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30600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48640" y="1952672"/>
            <a:ext cx="10515600" cy="110403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Napišite program koji provjerava je li uneseni prirodni broj djeljiv s 3. </a:t>
            </a:r>
            <a:endParaRPr lang="hr-HR" dirty="0"/>
          </a:p>
        </p:txBody>
      </p:sp>
      <p:grpSp>
        <p:nvGrpSpPr>
          <p:cNvPr id="7" name="Grupa 6"/>
          <p:cNvGrpSpPr/>
          <p:nvPr/>
        </p:nvGrpSpPr>
        <p:grpSpPr>
          <a:xfrm>
            <a:off x="548640" y="3513908"/>
            <a:ext cx="10226041" cy="966652"/>
            <a:chOff x="349023" y="3566160"/>
            <a:chExt cx="11407276" cy="1272626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023" y="3566160"/>
              <a:ext cx="4726442" cy="12631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71025" y="3566160"/>
              <a:ext cx="5185274" cy="12726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6773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65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Odluke u svakodnevnom životu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626101"/>
            <a:ext cx="10996750" cy="1156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U svakodnevnom životu često se susrećemo s nekim </a:t>
            </a:r>
            <a:r>
              <a:rPr lang="hr-HR" b="1" dirty="0" smtClean="0"/>
              <a:t>odlukama</a:t>
            </a:r>
            <a:r>
              <a:rPr lang="hr-HR" dirty="0" smtClean="0"/>
              <a:t>, donosimo zaključke ili odabiremo neki zadatak kao odgovor na postavljeno pitanje.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t="988"/>
          <a:stretch/>
        </p:blipFill>
        <p:spPr>
          <a:xfrm>
            <a:off x="3044987" y="2881313"/>
            <a:ext cx="5631762" cy="294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4694A-DF52-4881-888D-FFB9269A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Odluke u računalnom programu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97340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Slično je i u računalnom programu. Uvijek postoji neko pitanje na koje tražimo odgovor u obliku računalnih naredbi.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485" y="2768237"/>
            <a:ext cx="6029185" cy="291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Logički uvjeti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Računalni programi mogu razumjeti samo uvjete koje kao rezultat vraćaju vrijednosti DA ili NE – </a:t>
            </a:r>
            <a:r>
              <a:rPr lang="hr-HR" b="1" dirty="0" smtClean="0"/>
              <a:t>logički uvjeti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r>
              <a:rPr lang="hr-HR" dirty="0" smtClean="0"/>
              <a:t>Rezultat logičkog uvjeta DA – uvjet </a:t>
            </a:r>
            <a:r>
              <a:rPr lang="hr-HR" b="1" dirty="0" smtClean="0"/>
              <a:t>ispunjen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Rezultat logičkog uvjeta NE – uvjet </a:t>
            </a:r>
            <a:r>
              <a:rPr lang="hr-HR" b="1" dirty="0" smtClean="0"/>
              <a:t>nije ispunjen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Ovakav oblik algoritamske strukture u kojoj se koriste logički uvjeti ili odluke naziva se </a:t>
            </a:r>
            <a:r>
              <a:rPr lang="hr-HR" b="1" dirty="0" smtClean="0"/>
              <a:t>grananje</a:t>
            </a: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1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Logički operatori</a:t>
            </a:r>
            <a:endParaRPr lang="hr-HR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367936" y="1782856"/>
            <a:ext cx="4857207" cy="3559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/>
              <a:t>Logički operatori </a:t>
            </a:r>
            <a:r>
              <a:rPr lang="hr-HR" dirty="0" smtClean="0"/>
              <a:t>služe za slaganje odluka koje uključuju više od jednog pitanja.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Razlikujemo logičke operatore: </a:t>
            </a:r>
            <a:r>
              <a:rPr lang="hr-HR" b="1" dirty="0" smtClean="0"/>
              <a:t>i (AND)</a:t>
            </a:r>
            <a:r>
              <a:rPr lang="hr-HR" dirty="0" smtClean="0"/>
              <a:t>, </a:t>
            </a:r>
            <a:r>
              <a:rPr lang="hr-HR" b="1" dirty="0" smtClean="0"/>
              <a:t>ili (OR) </a:t>
            </a:r>
            <a:r>
              <a:rPr lang="hr-HR" dirty="0" smtClean="0"/>
              <a:t>i </a:t>
            </a:r>
            <a:r>
              <a:rPr lang="hr-HR" b="1" dirty="0" smtClean="0"/>
              <a:t>ne (NOT)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261" y="1521599"/>
            <a:ext cx="614362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if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16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Za donošenje odluka u programu koristimo naredbu </a:t>
            </a:r>
            <a:r>
              <a:rPr lang="hr-HR" b="1" dirty="0" smtClean="0"/>
              <a:t>if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Na slici možemo vidjeti i pravilo uporabe naredbe if. 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189" y="2978332"/>
            <a:ext cx="8135058" cy="304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2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if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639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Nakon rezervirane riječi </a:t>
            </a:r>
            <a:r>
              <a:rPr lang="hr-HR" b="1" dirty="0" smtClean="0"/>
              <a:t>if </a:t>
            </a:r>
            <a:r>
              <a:rPr lang="hr-HR" dirty="0" smtClean="0"/>
              <a:t>i </a:t>
            </a:r>
            <a:r>
              <a:rPr lang="hr-HR" b="1" dirty="0" smtClean="0"/>
              <a:t>logičkog uvjeta </a:t>
            </a:r>
            <a:r>
              <a:rPr lang="hr-HR" dirty="0" smtClean="0"/>
              <a:t>uvijek se piše </a:t>
            </a:r>
            <a:r>
              <a:rPr lang="hr-HR" b="1" dirty="0" smtClean="0"/>
              <a:t>dvotočka</a:t>
            </a:r>
            <a:r>
              <a:rPr lang="hr-HR" dirty="0" smtClean="0"/>
              <a:t> koja najavljuje naredbu ili blok naredbi koje je potrebno izvršiti ako je logički uvjet ispunjen.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3820890"/>
            <a:ext cx="5509260" cy="21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3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7754" y="1678353"/>
            <a:ext cx="10515600" cy="59458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Za uneseni prirodni broj ispišite odgovarajuću poruku ako je broj paran.</a:t>
            </a:r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537754" y="2788923"/>
            <a:ext cx="5670769" cy="1869210"/>
            <a:chOff x="691930" y="2788923"/>
            <a:chExt cx="5670769" cy="1869210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199" y="3715158"/>
              <a:ext cx="5524500" cy="9429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Pravokutnik 4"/>
            <p:cNvSpPr/>
            <p:nvPr/>
          </p:nvSpPr>
          <p:spPr>
            <a:xfrm>
              <a:off x="691930" y="2788923"/>
              <a:ext cx="293029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8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Računalni program</a:t>
              </a:r>
              <a:endParaRPr lang="hr-H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8045087" y="2788923"/>
            <a:ext cx="3008267" cy="2190407"/>
            <a:chOff x="7540479" y="2791576"/>
            <a:chExt cx="3008267" cy="2190407"/>
          </a:xfrm>
        </p:grpSpPr>
        <p:sp>
          <p:nvSpPr>
            <p:cNvPr id="6" name="Pravokutnik 5"/>
            <p:cNvSpPr/>
            <p:nvPr/>
          </p:nvSpPr>
          <p:spPr>
            <a:xfrm>
              <a:off x="7540479" y="2791576"/>
              <a:ext cx="270535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8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Primjer testiranja</a:t>
              </a:r>
              <a:endParaRPr lang="hr-H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7" name="Slika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10296" y="3715158"/>
              <a:ext cx="2838450" cy="12668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2331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0999" y="1546886"/>
            <a:ext cx="10515600" cy="59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Za dva unesena broja provjerite jesu li jednaki ili nisu.</a:t>
            </a:r>
            <a:endParaRPr lang="hr-HR" dirty="0"/>
          </a:p>
        </p:txBody>
      </p:sp>
      <p:grpSp>
        <p:nvGrpSpPr>
          <p:cNvPr id="9" name="Grupa 8"/>
          <p:cNvGrpSpPr/>
          <p:nvPr/>
        </p:nvGrpSpPr>
        <p:grpSpPr>
          <a:xfrm>
            <a:off x="308209" y="2525989"/>
            <a:ext cx="5787790" cy="2859810"/>
            <a:chOff x="691930" y="2788923"/>
            <a:chExt cx="5787790" cy="2859810"/>
          </a:xfrm>
        </p:grpSpPr>
        <p:sp>
          <p:nvSpPr>
            <p:cNvPr id="5" name="Pravokutnik 4"/>
            <p:cNvSpPr/>
            <p:nvPr/>
          </p:nvSpPr>
          <p:spPr>
            <a:xfrm>
              <a:off x="691930" y="2788923"/>
              <a:ext cx="293029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8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Računalni program</a:t>
              </a:r>
              <a:endParaRPr lang="hr-H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8" name="Slika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4720" y="3715158"/>
              <a:ext cx="5715000" cy="1933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13" name="Grupa 12"/>
          <p:cNvGrpSpPr/>
          <p:nvPr/>
        </p:nvGrpSpPr>
        <p:grpSpPr>
          <a:xfrm>
            <a:off x="7984616" y="2525989"/>
            <a:ext cx="3214279" cy="3325611"/>
            <a:chOff x="7383725" y="2788923"/>
            <a:chExt cx="3214279" cy="3325611"/>
          </a:xfrm>
        </p:grpSpPr>
        <p:sp>
          <p:nvSpPr>
            <p:cNvPr id="6" name="Pravokutnik 5"/>
            <p:cNvSpPr/>
            <p:nvPr/>
          </p:nvSpPr>
          <p:spPr>
            <a:xfrm>
              <a:off x="7383725" y="2788923"/>
              <a:ext cx="270535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8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Primjer testiranja</a:t>
              </a:r>
              <a:endParaRPr lang="hr-H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2" name="Grupa 11"/>
            <p:cNvGrpSpPr/>
            <p:nvPr/>
          </p:nvGrpSpPr>
          <p:grpSpPr>
            <a:xfrm>
              <a:off x="7540479" y="3657084"/>
              <a:ext cx="3057525" cy="2457450"/>
              <a:chOff x="7540479" y="3657084"/>
              <a:chExt cx="3057525" cy="2457450"/>
            </a:xfrm>
          </p:grpSpPr>
          <p:pic>
            <p:nvPicPr>
              <p:cNvPr id="10" name="Slika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0479" y="3657084"/>
                <a:ext cx="3057525" cy="1219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1" name="Slika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40479" y="4876284"/>
                <a:ext cx="3057525" cy="123825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0674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254</Words>
  <Application>Microsoft Office PowerPoint</Application>
  <PresentationFormat>Široki zaslon</PresentationFormat>
  <Paragraphs>32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Jednostavno grananje: naredba if …</vt:lpstr>
      <vt:lpstr>Odluke u svakodnevnom životu</vt:lpstr>
      <vt:lpstr>Odluke u računalnom programu</vt:lpstr>
      <vt:lpstr>Logički uvjeti</vt:lpstr>
      <vt:lpstr>Logički operatori</vt:lpstr>
      <vt:lpstr>Naredba if</vt:lpstr>
      <vt:lpstr>Naredba if</vt:lpstr>
      <vt:lpstr>PRIMJER 1</vt:lpstr>
      <vt:lpstr>PRIMJER 2</vt:lpstr>
      <vt:lpstr>ZADATAK 1</vt:lpstr>
      <vt:lpstr>ZADATAK 2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Ribar I 23</cp:lastModifiedBy>
  <cp:revision>18</cp:revision>
  <dcterms:created xsi:type="dcterms:W3CDTF">2021-04-08T02:08:44Z</dcterms:created>
  <dcterms:modified xsi:type="dcterms:W3CDTF">2024-05-02T09:55:13Z</dcterms:modified>
</cp:coreProperties>
</file>