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1DB"/>
    <a:srgbClr val="236673"/>
    <a:srgbClr val="F9DD29"/>
    <a:srgbClr val="C7362D"/>
    <a:srgbClr val="FD971D"/>
    <a:srgbClr val="A31F26"/>
    <a:srgbClr val="E8B03E"/>
    <a:srgbClr val="DC9027"/>
    <a:srgbClr val="91BACF"/>
    <a:srgbClr val="F26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8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9DD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9AC7F-0D89-4EC3-8047-A0F615D17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69874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2366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005BC-D050-4CE9-BE4E-D4127E3C0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49549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62B1D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hr-HR" dirty="0"/>
          </a:p>
        </p:txBody>
      </p:sp>
      <p:pic>
        <p:nvPicPr>
          <p:cNvPr id="7" name="Picture 6" descr="White text on a black background&#10;&#10;Description automatically generated">
            <a:extLst>
              <a:ext uri="{FF2B5EF4-FFF2-40B4-BE49-F238E27FC236}">
                <a16:creationId xmlns:a16="http://schemas.microsoft.com/office/drawing/2014/main" id="{3B861150-7C06-4D22-B25D-38AC3F44C4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4147" y="5999321"/>
            <a:ext cx="2023705" cy="463258"/>
          </a:xfrm>
          <a:prstGeom prst="rect">
            <a:avLst/>
          </a:prstGeom>
        </p:spPr>
      </p:pic>
      <p:pic>
        <p:nvPicPr>
          <p:cNvPr id="30" name="Picture 29" descr="A picture containing icon&#10;&#10;Description automatically generated">
            <a:extLst>
              <a:ext uri="{FF2B5EF4-FFF2-40B4-BE49-F238E27FC236}">
                <a16:creationId xmlns:a16="http://schemas.microsoft.com/office/drawing/2014/main" id="{2270711A-6EA4-4661-AE01-9682BB4C48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024" y="395421"/>
            <a:ext cx="3903951" cy="356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97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FD4C8F5-09D9-4B02-9C79-D5D2B5D0EF86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964F162-42B2-461E-A49E-0D15DECF276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08CB76-5C0B-4B4A-9A53-53E8C7EEC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2366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D1EA-110B-46E9-BAA9-D88F82481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26B08D3-7A19-421C-9351-24C3769EF5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125" y="266355"/>
            <a:ext cx="890808" cy="800436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253449FE-406E-417F-8D08-D25513F5DD8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r="10016" b="19276"/>
          <a:stretch/>
        </p:blipFill>
        <p:spPr>
          <a:xfrm>
            <a:off x="11092953" y="248047"/>
            <a:ext cx="867388" cy="827980"/>
          </a:xfrm>
          <a:prstGeom prst="rect">
            <a:avLst/>
          </a:prstGeom>
        </p:spPr>
      </p:pic>
      <p:pic>
        <p:nvPicPr>
          <p:cNvPr id="17" name="Picture 16" descr="A picture containing icon&#10;&#10;Description automatically generated">
            <a:extLst>
              <a:ext uri="{FF2B5EF4-FFF2-40B4-BE49-F238E27FC236}">
                <a16:creationId xmlns:a16="http://schemas.microsoft.com/office/drawing/2014/main" id="{521DC1A2-8710-4ED6-99AB-E076A01FCE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4861056" y="6426034"/>
            <a:ext cx="2469885" cy="3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029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058" y="1613039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51054D-D827-441C-A41C-C6D81CE9D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05486" y="1609864"/>
            <a:ext cx="5181600" cy="4351338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64775F-413E-46CD-AFED-16288F6C6CD5}"/>
              </a:ext>
            </a:extLst>
          </p:cNvPr>
          <p:cNvSpPr/>
          <p:nvPr userDrawn="1"/>
        </p:nvSpPr>
        <p:spPr>
          <a:xfrm>
            <a:off x="0" y="6298250"/>
            <a:ext cx="12192000" cy="568295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930ADA-BE8A-4F8C-9BED-29DB2E1EF69E}"/>
              </a:ext>
            </a:extLst>
          </p:cNvPr>
          <p:cNvSpPr/>
          <p:nvPr userDrawn="1"/>
        </p:nvSpPr>
        <p:spPr>
          <a:xfrm>
            <a:off x="0" y="1"/>
            <a:ext cx="12192000" cy="1333144"/>
          </a:xfrm>
          <a:prstGeom prst="rect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66B90DB7-04E3-43D3-9352-1D52114D3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94348"/>
            <a:ext cx="10515600" cy="968019"/>
          </a:xfrm>
        </p:spPr>
        <p:txBody>
          <a:bodyPr/>
          <a:lstStyle>
            <a:lvl1pPr algn="ctr">
              <a:defRPr b="1">
                <a:solidFill>
                  <a:srgbClr val="23667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75E462F-8742-4831-A2E4-5EAFCAF626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125" y="266355"/>
            <a:ext cx="890808" cy="800436"/>
          </a:xfrm>
          <a:prstGeom prst="rect">
            <a:avLst/>
          </a:prstGeom>
        </p:spPr>
      </p:pic>
      <p:pic>
        <p:nvPicPr>
          <p:cNvPr id="18" name="Picture 17" descr="A picture containing icon&#10;&#10;Description automatically generated">
            <a:extLst>
              <a:ext uri="{FF2B5EF4-FFF2-40B4-BE49-F238E27FC236}">
                <a16:creationId xmlns:a16="http://schemas.microsoft.com/office/drawing/2014/main" id="{F99BE116-C2A0-4814-B501-4210D0A0E5F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4861056" y="6426034"/>
            <a:ext cx="2469885" cy="368141"/>
          </a:xfrm>
          <a:prstGeom prst="rect">
            <a:avLst/>
          </a:prstGeom>
        </p:spPr>
      </p:pic>
      <p:pic>
        <p:nvPicPr>
          <p:cNvPr id="19" name="Picture 18" descr="A picture containing icon&#10;&#10;Description automatically generated">
            <a:extLst>
              <a:ext uri="{FF2B5EF4-FFF2-40B4-BE49-F238E27FC236}">
                <a16:creationId xmlns:a16="http://schemas.microsoft.com/office/drawing/2014/main" id="{E06E20D6-29FA-4D61-9B55-3E605FF0BA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56" r="10016" b="19276"/>
          <a:stretch/>
        </p:blipFill>
        <p:spPr>
          <a:xfrm>
            <a:off x="11092953" y="248047"/>
            <a:ext cx="867388" cy="82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67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88E5A-D5D1-4AF8-8DF8-B258B082F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839" y="365125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62B1D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4B922-6A14-4BA9-BA65-3B4BD9B843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839" y="1825625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EAA609-FC89-4024-A91E-34CF9B8775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226724" y="0"/>
            <a:ext cx="5963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144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29F2B362-44CC-4A10-A1CB-8EB27FCAF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399308"/>
            <a:ext cx="5489961" cy="1325563"/>
          </a:xfrm>
        </p:spPr>
        <p:txBody>
          <a:bodyPr>
            <a:normAutofit/>
          </a:bodyPr>
          <a:lstStyle>
            <a:lvl1pPr>
              <a:defRPr sz="4400" b="1">
                <a:solidFill>
                  <a:srgbClr val="62B1DB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24EB2D8-8A76-4C70-ADE6-DB8FF5593C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0" y="1859808"/>
            <a:ext cx="5489961" cy="4667250"/>
          </a:xfrm>
        </p:spPr>
        <p:txBody>
          <a:bodyPr/>
          <a:lstStyle>
            <a:lvl1pPr>
              <a:defRPr>
                <a:solidFill>
                  <a:srgbClr val="005E6A"/>
                </a:solidFill>
              </a:defRPr>
            </a:lvl1pPr>
            <a:lvl2pPr>
              <a:defRPr>
                <a:solidFill>
                  <a:srgbClr val="005E6A"/>
                </a:solidFill>
              </a:defRPr>
            </a:lvl2pPr>
            <a:lvl3pPr>
              <a:defRPr>
                <a:solidFill>
                  <a:srgbClr val="005E6A"/>
                </a:solidFill>
              </a:defRPr>
            </a:lvl3pPr>
            <a:lvl4pPr>
              <a:defRPr>
                <a:solidFill>
                  <a:srgbClr val="005E6A"/>
                </a:solidFill>
              </a:defRPr>
            </a:lvl4pPr>
            <a:lvl5pPr>
              <a:defRPr>
                <a:solidFill>
                  <a:srgbClr val="005E6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8683C65-1D81-4079-A535-F7D5D82A13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05" y="0"/>
            <a:ext cx="59638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04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>
            <a:extLst>
              <a:ext uri="{FF2B5EF4-FFF2-40B4-BE49-F238E27FC236}">
                <a16:creationId xmlns:a16="http://schemas.microsoft.com/office/drawing/2014/main" id="{84C14A20-D749-46B5-8E85-47946CE3DADC}"/>
              </a:ext>
            </a:extLst>
          </p:cNvPr>
          <p:cNvSpPr/>
          <p:nvPr userDrawn="1"/>
        </p:nvSpPr>
        <p:spPr>
          <a:xfrm>
            <a:off x="0" y="5469308"/>
            <a:ext cx="4136164" cy="1388692"/>
          </a:xfrm>
          <a:prstGeom prst="rtTriangle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F773CEBF-7EFA-4F12-BAFB-48258ABE6B66}"/>
              </a:ext>
            </a:extLst>
          </p:cNvPr>
          <p:cNvSpPr/>
          <p:nvPr userDrawn="1"/>
        </p:nvSpPr>
        <p:spPr>
          <a:xfrm flipH="1" flipV="1">
            <a:off x="8055836" y="0"/>
            <a:ext cx="4136164" cy="1388692"/>
          </a:xfrm>
          <a:prstGeom prst="rtTriangle">
            <a:avLst/>
          </a:prstGeom>
          <a:solidFill>
            <a:srgbClr val="F9D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pic>
        <p:nvPicPr>
          <p:cNvPr id="10" name="Graphic 9" descr="A lightbulb">
            <a:extLst>
              <a:ext uri="{FF2B5EF4-FFF2-40B4-BE49-F238E27FC236}">
                <a16:creationId xmlns:a16="http://schemas.microsoft.com/office/drawing/2014/main" id="{FE8F91C1-6ED1-4F43-993C-03D061C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83435" y="3923229"/>
            <a:ext cx="2599346" cy="2599346"/>
          </a:xfrm>
          <a:prstGeom prst="rect">
            <a:avLst/>
          </a:prstGeom>
        </p:spPr>
      </p:pic>
      <p:pic>
        <p:nvPicPr>
          <p:cNvPr id="15" name="Graphic 14" descr="A flying paper airplane">
            <a:extLst>
              <a:ext uri="{FF2B5EF4-FFF2-40B4-BE49-F238E27FC236}">
                <a16:creationId xmlns:a16="http://schemas.microsoft.com/office/drawing/2014/main" id="{067144DD-24C9-40C9-B3A7-B429C6899F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flipH="1">
            <a:off x="10599372" y="5486400"/>
            <a:ext cx="1705599" cy="1705599"/>
          </a:xfrm>
          <a:prstGeom prst="rect">
            <a:avLst/>
          </a:prstGeom>
        </p:spPr>
      </p:pic>
      <p:pic>
        <p:nvPicPr>
          <p:cNvPr id="17" name="Graphic 16" descr="A puzzle">
            <a:extLst>
              <a:ext uri="{FF2B5EF4-FFF2-40B4-BE49-F238E27FC236}">
                <a16:creationId xmlns:a16="http://schemas.microsoft.com/office/drawing/2014/main" id="{B47E1F10-AD2A-4DDF-A1D3-23F4D7E4591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841505" y="-164500"/>
            <a:ext cx="1463466" cy="1463466"/>
          </a:xfrm>
          <a:prstGeom prst="rect">
            <a:avLst/>
          </a:prstGeom>
        </p:spPr>
      </p:pic>
      <p:pic>
        <p:nvPicPr>
          <p:cNvPr id="9" name="Picture 8" descr="A picture containing icon&#10;&#10;Description automatically generated">
            <a:extLst>
              <a:ext uri="{FF2B5EF4-FFF2-40B4-BE49-F238E27FC236}">
                <a16:creationId xmlns:a16="http://schemas.microsoft.com/office/drawing/2014/main" id="{CEEC99A1-A901-4A0A-85E2-698E4EB752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67" b="2090"/>
          <a:stretch/>
        </p:blipFill>
        <p:spPr>
          <a:xfrm>
            <a:off x="-24986" y="6426034"/>
            <a:ext cx="2469885" cy="36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15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01F7D9-1E6D-443B-BBAD-74829EF9F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B2224-4F6D-4F6F-9619-56901EC08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418D-CC3F-4380-A5BA-1B710A44ED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F35C4-785B-4E8F-B967-73CDC8F2C47E}" type="datetimeFigureOut">
              <a:rPr lang="hr-HR" smtClean="0"/>
              <a:t>2.5.2024.</a:t>
            </a:fld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18E6D-3E49-45A1-B939-5076E43C4A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FAD8A-BC21-408C-B98C-83E76FF6B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38CCF-E6C8-42FE-A8AF-DA9F41004FEB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7286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6" r:id="rId4"/>
    <p:sldLayoutId id="2147483657" r:id="rId5"/>
    <p:sldLayoutId id="2147483655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EC88B-6EA3-40F9-85F1-466062562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Jednostavno grananje: naredba if 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682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0999" y="1900421"/>
            <a:ext cx="10515600" cy="110403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Napišite program koji provjerava je li uneseni prirodni broj jednoznamenkast. </a:t>
            </a:r>
            <a:endParaRPr lang="hr-HR" dirty="0"/>
          </a:p>
        </p:txBody>
      </p:sp>
      <p:grpSp>
        <p:nvGrpSpPr>
          <p:cNvPr id="6" name="Grupa 5"/>
          <p:cNvGrpSpPr/>
          <p:nvPr/>
        </p:nvGrpSpPr>
        <p:grpSpPr>
          <a:xfrm>
            <a:off x="485502" y="4023359"/>
            <a:ext cx="10515600" cy="1123406"/>
            <a:chOff x="838199" y="4232365"/>
            <a:chExt cx="10515600" cy="112340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4232365"/>
              <a:ext cx="4682829" cy="112340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43408" y="4232365"/>
              <a:ext cx="5010391" cy="112340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3060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48640" y="1952672"/>
            <a:ext cx="10515600" cy="1104035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Napišite program koji provjerava je li uneseni prirodni broj djeljiv s 3. </a:t>
            </a:r>
            <a:endParaRPr lang="hr-HR" dirty="0"/>
          </a:p>
        </p:txBody>
      </p:sp>
      <p:grpSp>
        <p:nvGrpSpPr>
          <p:cNvPr id="7" name="Grupa 6"/>
          <p:cNvGrpSpPr/>
          <p:nvPr/>
        </p:nvGrpSpPr>
        <p:grpSpPr>
          <a:xfrm>
            <a:off x="548640" y="3513908"/>
            <a:ext cx="10226041" cy="966652"/>
            <a:chOff x="349023" y="3566160"/>
            <a:chExt cx="11407276" cy="1272626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9023" y="3566160"/>
              <a:ext cx="4726442" cy="126310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Slika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571025" y="3566160"/>
              <a:ext cx="5185274" cy="127262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67736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55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EC4D6-ACF8-42F8-9625-56A854FAF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Odluke u svakodnevnom životu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FFA3E-6693-4C59-B556-C049C62EE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508" y="1626101"/>
            <a:ext cx="10996750" cy="1156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U svakodnevnom životu često se susrećemo s nekim </a:t>
            </a:r>
            <a:r>
              <a:rPr lang="hr-HR" b="1" dirty="0" smtClean="0"/>
              <a:t>odlukama</a:t>
            </a:r>
            <a:r>
              <a:rPr lang="hr-HR" dirty="0" smtClean="0"/>
              <a:t>, donosimo zaključke ili odabiremo neki zadatak kao odgovor na postavljeno pitanje.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/>
          <a:srcRect t="988"/>
          <a:stretch/>
        </p:blipFill>
        <p:spPr>
          <a:xfrm>
            <a:off x="3044987" y="2881313"/>
            <a:ext cx="5631762" cy="2941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40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4694A-DF52-4881-888D-FFB9269AE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Odluke u računalnom programu</a:t>
            </a:r>
            <a:endParaRPr lang="hr-HR" dirty="0"/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973407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Slično je i u računalnom programu. Uvijek postoji neko pitanje na koje tražimo odgovor u obliku računalnih naredbi.</a:t>
            </a:r>
            <a:endParaRPr lang="hr-HR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7485" y="2768237"/>
            <a:ext cx="6029185" cy="291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uvjeti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Računalni programi mogu razumjeti samo uvjete koje kao rezultat vraćaju vrijednosti DA ili NE – </a:t>
            </a:r>
            <a:r>
              <a:rPr lang="hr-HR" b="1" dirty="0" smtClean="0"/>
              <a:t>logički uvjeti</a:t>
            </a:r>
            <a:r>
              <a:rPr lang="hr-HR" dirty="0" smtClean="0"/>
              <a:t>. </a:t>
            </a:r>
          </a:p>
          <a:p>
            <a:pPr marL="0" indent="0">
              <a:buNone/>
            </a:pPr>
            <a:r>
              <a:rPr lang="hr-HR" dirty="0" smtClean="0"/>
              <a:t>Rezultat logičkog uvjeta DA – uvjet </a:t>
            </a:r>
            <a:r>
              <a:rPr lang="hr-HR" b="1" dirty="0" smtClean="0"/>
              <a:t>ispunjen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Rezultat logičkog uvjeta NE – uvjet </a:t>
            </a:r>
            <a:r>
              <a:rPr lang="hr-HR" b="1" dirty="0" smtClean="0"/>
              <a:t>nije ispunjen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Ovakav oblik algoritamske strukture u kojoj se koriste logički uvjeti ili odluke naziva se </a:t>
            </a:r>
            <a:r>
              <a:rPr lang="hr-HR" b="1" dirty="0" smtClean="0"/>
              <a:t>grananje</a:t>
            </a:r>
            <a:r>
              <a:rPr lang="hr-HR" dirty="0" smtClean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11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Logički operatori</a:t>
            </a:r>
            <a:endParaRPr lang="hr-HR" dirty="0"/>
          </a:p>
        </p:txBody>
      </p:sp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367936" y="1782856"/>
            <a:ext cx="4857207" cy="35598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b="1" dirty="0" smtClean="0"/>
              <a:t>Logički operatori </a:t>
            </a:r>
            <a:r>
              <a:rPr lang="hr-HR" dirty="0" smtClean="0"/>
              <a:t>služe za slaganje odluka koje uključuju više od jednog pitanja.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Razlikujemo logičke operatore: </a:t>
            </a:r>
            <a:r>
              <a:rPr lang="hr-HR" b="1" dirty="0" smtClean="0"/>
              <a:t>i (AND)</a:t>
            </a:r>
            <a:r>
              <a:rPr lang="hr-HR" dirty="0" smtClean="0"/>
              <a:t>, </a:t>
            </a:r>
            <a:r>
              <a:rPr lang="hr-HR" b="1" dirty="0" smtClean="0"/>
              <a:t>ili (OR) </a:t>
            </a:r>
            <a:r>
              <a:rPr lang="hr-HR" dirty="0" smtClean="0"/>
              <a:t>i </a:t>
            </a:r>
            <a:r>
              <a:rPr lang="hr-HR" b="1" dirty="0" smtClean="0"/>
              <a:t>ne (NOT)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261" y="1521599"/>
            <a:ext cx="6143625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668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if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169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 donošenje odluka u programu koristimo naredbu </a:t>
            </a:r>
            <a:r>
              <a:rPr lang="hr-HR" b="1" dirty="0" smtClean="0"/>
              <a:t>if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 smtClean="0"/>
              <a:t>Na slici možemo vidjeti i pravilo uporabe naredbe if. 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3189" y="2978332"/>
            <a:ext cx="8135058" cy="304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Naredba if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199" y="1613039"/>
            <a:ext cx="10515600" cy="16396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Nakon rezervirane riječi </a:t>
            </a:r>
            <a:r>
              <a:rPr lang="hr-HR" b="1" dirty="0" smtClean="0"/>
              <a:t>if </a:t>
            </a:r>
            <a:r>
              <a:rPr lang="hr-HR" dirty="0" smtClean="0"/>
              <a:t>i </a:t>
            </a:r>
            <a:r>
              <a:rPr lang="hr-HR" b="1" dirty="0" smtClean="0"/>
              <a:t>logičkog uvjeta </a:t>
            </a:r>
            <a:r>
              <a:rPr lang="hr-HR" dirty="0" smtClean="0"/>
              <a:t>uvijek se piše </a:t>
            </a:r>
            <a:r>
              <a:rPr lang="hr-HR" b="1" dirty="0" smtClean="0"/>
              <a:t>dvotočka</a:t>
            </a:r>
            <a:r>
              <a:rPr lang="hr-HR" dirty="0" smtClean="0"/>
              <a:t> koja najavljuje naredbu ili blok naredbi koje je potrebno izvršiti ako je logički uvjet ispunjen.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3300" y="3820890"/>
            <a:ext cx="5509260" cy="2141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30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7754" y="1678353"/>
            <a:ext cx="10515600" cy="594584"/>
          </a:xfrm>
        </p:spPr>
        <p:txBody>
          <a:bodyPr/>
          <a:lstStyle/>
          <a:p>
            <a:pPr marL="0" indent="0">
              <a:buNone/>
            </a:pPr>
            <a:r>
              <a:rPr lang="hr-HR" dirty="0" smtClean="0"/>
              <a:t>Za uneseni prirodni broj ispišite odgovarajuću poruku ako je broj paran.</a:t>
            </a:r>
            <a:endParaRPr lang="hr-HR" dirty="0"/>
          </a:p>
        </p:txBody>
      </p:sp>
      <p:grpSp>
        <p:nvGrpSpPr>
          <p:cNvPr id="8" name="Grupa 7"/>
          <p:cNvGrpSpPr/>
          <p:nvPr/>
        </p:nvGrpSpPr>
        <p:grpSpPr>
          <a:xfrm>
            <a:off x="537754" y="2788923"/>
            <a:ext cx="5670769" cy="1869210"/>
            <a:chOff x="691930" y="2788923"/>
            <a:chExt cx="5670769" cy="1869210"/>
          </a:xfrm>
        </p:grpSpPr>
        <p:pic>
          <p:nvPicPr>
            <p:cNvPr id="4" name="Slika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199" y="3715158"/>
              <a:ext cx="5524500" cy="9429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5" name="Pravokutnik 4"/>
            <p:cNvSpPr/>
            <p:nvPr/>
          </p:nvSpPr>
          <p:spPr>
            <a:xfrm>
              <a:off x="691930" y="2788923"/>
              <a:ext cx="293029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Računalni program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grpSp>
        <p:nvGrpSpPr>
          <p:cNvPr id="9" name="Grupa 8"/>
          <p:cNvGrpSpPr/>
          <p:nvPr/>
        </p:nvGrpSpPr>
        <p:grpSpPr>
          <a:xfrm>
            <a:off x="8045087" y="2788923"/>
            <a:ext cx="3008267" cy="2190407"/>
            <a:chOff x="7540479" y="2791576"/>
            <a:chExt cx="3008267" cy="2190407"/>
          </a:xfrm>
        </p:grpSpPr>
        <p:sp>
          <p:nvSpPr>
            <p:cNvPr id="6" name="Pravokutnik 5"/>
            <p:cNvSpPr/>
            <p:nvPr/>
          </p:nvSpPr>
          <p:spPr>
            <a:xfrm>
              <a:off x="7540479" y="2791576"/>
              <a:ext cx="270535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Primjer testiranja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7" name="Slika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710296" y="3715158"/>
              <a:ext cx="2838450" cy="12668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2331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 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0999" y="1546886"/>
            <a:ext cx="10515600" cy="594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Za dva unesena broja provjerite jesu li jednaki ili nisu.</a:t>
            </a:r>
            <a:endParaRPr lang="hr-HR" dirty="0"/>
          </a:p>
        </p:txBody>
      </p:sp>
      <p:grpSp>
        <p:nvGrpSpPr>
          <p:cNvPr id="9" name="Grupa 8"/>
          <p:cNvGrpSpPr/>
          <p:nvPr/>
        </p:nvGrpSpPr>
        <p:grpSpPr>
          <a:xfrm>
            <a:off x="308209" y="2525989"/>
            <a:ext cx="5787790" cy="2859810"/>
            <a:chOff x="691930" y="2788923"/>
            <a:chExt cx="5787790" cy="2859810"/>
          </a:xfrm>
        </p:grpSpPr>
        <p:sp>
          <p:nvSpPr>
            <p:cNvPr id="5" name="Pravokutnik 4"/>
            <p:cNvSpPr/>
            <p:nvPr/>
          </p:nvSpPr>
          <p:spPr>
            <a:xfrm>
              <a:off x="691930" y="2788923"/>
              <a:ext cx="293029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Računalni program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8" name="Slika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64720" y="3715158"/>
              <a:ext cx="5715000" cy="19335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3" name="Grupa 12"/>
          <p:cNvGrpSpPr/>
          <p:nvPr/>
        </p:nvGrpSpPr>
        <p:grpSpPr>
          <a:xfrm>
            <a:off x="7984616" y="2525989"/>
            <a:ext cx="3214279" cy="3325611"/>
            <a:chOff x="7383725" y="2788923"/>
            <a:chExt cx="3214279" cy="3325611"/>
          </a:xfrm>
        </p:grpSpPr>
        <p:sp>
          <p:nvSpPr>
            <p:cNvPr id="6" name="Pravokutnik 5"/>
            <p:cNvSpPr/>
            <p:nvPr/>
          </p:nvSpPr>
          <p:spPr>
            <a:xfrm>
              <a:off x="7383725" y="2788923"/>
              <a:ext cx="270535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hr-HR" sz="2800" b="0" cap="none" spc="0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Primjer testiranja</a:t>
              </a:r>
              <a:endParaRPr lang="hr-HR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grpSp>
          <p:nvGrpSpPr>
            <p:cNvPr id="12" name="Grupa 11"/>
            <p:cNvGrpSpPr/>
            <p:nvPr/>
          </p:nvGrpSpPr>
          <p:grpSpPr>
            <a:xfrm>
              <a:off x="7540479" y="3657084"/>
              <a:ext cx="3057525" cy="2457450"/>
              <a:chOff x="7540479" y="3657084"/>
              <a:chExt cx="3057525" cy="2457450"/>
            </a:xfrm>
          </p:grpSpPr>
          <p:pic>
            <p:nvPicPr>
              <p:cNvPr id="10" name="Slika 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40479" y="3657084"/>
                <a:ext cx="3057525" cy="12192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1" name="Slika 1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540479" y="4876284"/>
                <a:ext cx="3057525" cy="123825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06748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254</Words>
  <Application>Microsoft Office PowerPoint</Application>
  <PresentationFormat>Široki zaslon</PresentationFormat>
  <Paragraphs>32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Jednostavno grananje: naredba if …</vt:lpstr>
      <vt:lpstr>Odluke u svakodnevnom životu</vt:lpstr>
      <vt:lpstr>Odluke u računalnom programu</vt:lpstr>
      <vt:lpstr>Logički uvjeti</vt:lpstr>
      <vt:lpstr>Logički operatori</vt:lpstr>
      <vt:lpstr>Naredba if</vt:lpstr>
      <vt:lpstr>Naredba if</vt:lpstr>
      <vt:lpstr>PRIMJER 1</vt:lpstr>
      <vt:lpstr>PRIMJER 2</vt:lpstr>
      <vt:lpstr>ZADATAK 1</vt:lpstr>
      <vt:lpstr>ZADATAK 2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Željka Knezović</dc:creator>
  <cp:lastModifiedBy>Ribar I 23</cp:lastModifiedBy>
  <cp:revision>18</cp:revision>
  <dcterms:created xsi:type="dcterms:W3CDTF">2021-04-08T02:08:44Z</dcterms:created>
  <dcterms:modified xsi:type="dcterms:W3CDTF">2024-05-02T09:55:13Z</dcterms:modified>
</cp:coreProperties>
</file>