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pekk@gmail.com" initials="" lastIdx="1" clrIdx="0">
    <p:extLst>
      <p:ext uri="{19B8F6BF-5375-455C-9EA6-DF929625EA0E}">
        <p15:presenceInfo xmlns:p15="http://schemas.microsoft.com/office/powerpoint/2012/main" userId="795a26caf6ef18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4"/>
    <a:srgbClr val="8A6900"/>
    <a:srgbClr val="DC38D4"/>
    <a:srgbClr val="6C0000"/>
    <a:srgbClr val="9D1B97"/>
    <a:srgbClr val="552A17"/>
    <a:srgbClr val="4E2C12"/>
    <a:srgbClr val="6E3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09B4C-18A9-4170-B30D-FD071FFA882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4E38D-1C32-4773-8309-8EADFF992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4E38D-1C32-4773-8309-8EADFF992D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4E38D-1C32-4773-8309-8EADFF992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8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4E38D-1C32-4773-8309-8EADFF992D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4E38D-1C32-4773-8309-8EADFF992D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5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4E38D-1C32-4773-8309-8EADFF992D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4E38D-1C32-4773-8309-8EADFF992D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E31A-F76C-0A64-2457-A6984FC30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6BFC7-6D63-641B-2949-D67C9CAD2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6AB2-2DEC-CB48-9B2C-997FD505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5F5B-0593-AF84-756F-B033B78B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8A3F7-9FE6-1607-F88D-21365323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C26C-6BDC-8F06-40C9-CE4393B2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C1A98-BBD5-37CC-8822-9897C6CEF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688C0-0F4E-57ED-5F16-77516A85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2620-0876-1970-61FF-EB416AC3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5793-4A7F-BDC1-72D2-21DB1A33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738D1-0643-0C43-E4AB-4D354D230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B1C0E-1EC0-9730-B197-CA00ACDE3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C3F9-22CC-4404-0FA1-47BDD023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D3E0-9F5E-5D24-A7EE-E3E72483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2D6E-58A5-BF3B-3986-ED51AC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AC29-EBB8-4E99-75EE-A9E4A83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B13F-1518-D840-8280-B37473967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AB884-7CAB-0362-1311-A1AE615A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8D6E-35AB-2040-EF92-D240720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267C4-1173-1C34-A01A-ECC7C43D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1452-638E-3F1C-C052-E5CBCFC0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35B9F-14BA-308D-78C9-F08AA1DA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0871-42F8-08C4-3965-91CC0A95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AB33-2AF1-9206-4678-EDC17323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105F-FF8B-8BD6-4C07-87E878B7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7EC4-D47A-2682-08DE-2D058530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F53E-CB31-FD43-990F-AC76F091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C38D4-A48E-E243-983D-B4582D43A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AEAF-A977-65A3-8889-931402FA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8E20A-A9C2-3022-B1AD-3EAEC2E7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C2378-2546-84EF-F7E0-3F937DCD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AB87-9665-37CE-014E-BBF7E6A9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8A71D-1099-66DA-411A-2AB486F16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B8F01-CEED-7EED-D7B3-80F398C01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0D35A-CB2F-1F2B-1CEA-31A53AFD3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AEF46-386E-0A07-D05A-D0885C96C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AA3FB-9D5E-0F3E-7B78-40AEFA1D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C891B-B77B-68B6-2856-2B4B70F7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3CD40-E186-AA4B-D570-509CCB10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B1F0-7182-299A-689F-DE11EB62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17101-9692-7B76-2FB6-2B49CB83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0EE-AA15-01F1-A476-E8696E1C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0B180-75E2-0957-BD4E-FDEE8FEB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3E657-53D0-22FC-C0F7-4359AB9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F847A-6583-098E-79A1-A918511D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055E4-00A5-05BB-BCBC-ED5287D7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7F58-1D48-904F-4988-FB076E08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FC62-977D-1D1C-CA22-B6C7881F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5E2F8-B71F-643B-C9AA-488E9ADD1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626B9-F9E5-9186-C449-AA819180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5F0C7-B9E6-A590-F89F-BC071EB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5E1A4-6830-A919-9CD7-BAC5FF7C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71D6-0BAA-2495-9430-024685EC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C89A2-5261-F2CF-6E3E-5D8D6F6C3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A7A36-8337-1381-04A4-003AF377F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2CD50-33A9-2711-C041-08A9FB14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BA651-6E1B-8FB4-BDAE-761CAA82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3646C-E75F-5B7C-B88F-45988602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C72FC-6FD7-7819-B82D-D25813BD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A28CA-DE8F-8B10-0414-25C5CC317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68C66-B0B5-3388-B9E7-1825ABEE7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4493-FB86-4A84-B715-20C27A5F4F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78828-7927-4172-B7F3-D083F920B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88C4C-8C2F-87B8-E401-E229FF084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C9DB8-6E07-4A15-B00C-DB2B2301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 rot="578531">
            <a:off x="4385570" y="1389355"/>
            <a:ext cx="3098307" cy="411036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4BDF8-8EBD-07F1-37F4-6AD46484BC5B}"/>
              </a:ext>
            </a:extLst>
          </p:cNvPr>
          <p:cNvSpPr/>
          <p:nvPr/>
        </p:nvSpPr>
        <p:spPr>
          <a:xfrm rot="578531">
            <a:off x="4648799" y="1987804"/>
            <a:ext cx="2898522" cy="10795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4F8D8-3C3B-DF04-BBC1-E7D08555C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73226">
            <a:off x="4550366" y="2164094"/>
            <a:ext cx="3070556" cy="869514"/>
          </a:xfrm>
        </p:spPr>
        <p:txBody>
          <a:bodyPr>
            <a:noAutofit/>
          </a:bodyPr>
          <a:lstStyle/>
          <a:p>
            <a:r>
              <a:rPr lang="hr-HR" sz="2400" dirty="0"/>
              <a:t>How Elementary School „Braća Seljan” got it’s name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FD9BBB-45A1-38F8-9B38-95146F3D7262}"/>
              </a:ext>
            </a:extLst>
          </p:cNvPr>
          <p:cNvSpPr/>
          <p:nvPr/>
        </p:nvSpPr>
        <p:spPr>
          <a:xfrm rot="592119">
            <a:off x="4340032" y="3299937"/>
            <a:ext cx="3147615" cy="6647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59CCC-F1AE-C895-6749-49079A69B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73601">
            <a:off x="4938319" y="3255263"/>
            <a:ext cx="1919052" cy="804255"/>
          </a:xfrm>
        </p:spPr>
        <p:txBody>
          <a:bodyPr/>
          <a:lstStyle/>
          <a:p>
            <a:r>
              <a:rPr lang="hr-HR" dirty="0"/>
              <a:t>History of the school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BFDCDF-6477-B737-5F21-61E7E3CC91FC}"/>
              </a:ext>
            </a:extLst>
          </p:cNvPr>
          <p:cNvSpPr/>
          <p:nvPr/>
        </p:nvSpPr>
        <p:spPr>
          <a:xfrm rot="565916">
            <a:off x="4212351" y="1115332"/>
            <a:ext cx="240872" cy="4140182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DF350-8C17-2E71-B38F-32B7D59F6692}"/>
              </a:ext>
            </a:extLst>
          </p:cNvPr>
          <p:cNvSpPr/>
          <p:nvPr/>
        </p:nvSpPr>
        <p:spPr>
          <a:xfrm rot="592119">
            <a:off x="4159949" y="3011939"/>
            <a:ext cx="269662" cy="664764"/>
          </a:xfrm>
          <a:prstGeom prst="rect">
            <a:avLst/>
          </a:prstGeom>
          <a:solidFill>
            <a:srgbClr val="8A69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1DEEA-1608-9758-325B-44E93B1D45F4}"/>
              </a:ext>
            </a:extLst>
          </p:cNvPr>
          <p:cNvSpPr/>
          <p:nvPr/>
        </p:nvSpPr>
        <p:spPr>
          <a:xfrm rot="592119">
            <a:off x="4301018" y="4492458"/>
            <a:ext cx="1434929" cy="805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DCC93-2FC1-C624-A6A4-95ABC7C4F828}"/>
              </a:ext>
            </a:extLst>
          </p:cNvPr>
          <p:cNvSpPr txBox="1"/>
          <p:nvPr/>
        </p:nvSpPr>
        <p:spPr>
          <a:xfrm rot="591167">
            <a:off x="4329404" y="4463329"/>
            <a:ext cx="175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Writers: </a:t>
            </a:r>
          </a:p>
          <a:p>
            <a:r>
              <a:rPr lang="hr-HR" dirty="0"/>
              <a:t>Karlo Šipek i Vanja Mutić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67478-6263-63A7-E745-796F6542C2E9}"/>
              </a:ext>
            </a:extLst>
          </p:cNvPr>
          <p:cNvSpPr/>
          <p:nvPr/>
        </p:nvSpPr>
        <p:spPr>
          <a:xfrm rot="21058442">
            <a:off x="2253843" y="2234565"/>
            <a:ext cx="239697" cy="21357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5411D6D-73DF-6D9E-0EA7-72F37E90813B}"/>
              </a:ext>
            </a:extLst>
          </p:cNvPr>
          <p:cNvSpPr/>
          <p:nvPr/>
        </p:nvSpPr>
        <p:spPr>
          <a:xfrm rot="21011104">
            <a:off x="2007011" y="1989640"/>
            <a:ext cx="301428" cy="27858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E27E96-F13F-22AB-D9D5-7C20889BFA4E}"/>
              </a:ext>
            </a:extLst>
          </p:cNvPr>
          <p:cNvSpPr/>
          <p:nvPr/>
        </p:nvSpPr>
        <p:spPr>
          <a:xfrm rot="21058442" flipH="1">
            <a:off x="2209893" y="2256952"/>
            <a:ext cx="45719" cy="2135745"/>
          </a:xfrm>
          <a:prstGeom prst="rect">
            <a:avLst/>
          </a:prstGeom>
          <a:solidFill>
            <a:srgbClr val="8A6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A65A488-4F3F-6D55-3090-98C394851EC5}"/>
              </a:ext>
            </a:extLst>
          </p:cNvPr>
          <p:cNvSpPr/>
          <p:nvPr/>
        </p:nvSpPr>
        <p:spPr>
          <a:xfrm rot="21011104">
            <a:off x="2031824" y="1977542"/>
            <a:ext cx="274426" cy="27858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A458813-1334-31E1-B13E-36205575CE17}"/>
              </a:ext>
            </a:extLst>
          </p:cNvPr>
          <p:cNvSpPr/>
          <p:nvPr/>
        </p:nvSpPr>
        <p:spPr>
          <a:xfrm rot="21011104">
            <a:off x="2079902" y="1977992"/>
            <a:ext cx="155647" cy="17227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FF6A17-3204-6768-DFA4-2C0F8AD3005D}"/>
              </a:ext>
            </a:extLst>
          </p:cNvPr>
          <p:cNvSpPr/>
          <p:nvPr/>
        </p:nvSpPr>
        <p:spPr>
          <a:xfrm rot="21058442">
            <a:off x="2351500" y="2236193"/>
            <a:ext cx="54115" cy="213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CBA2D-A485-20E3-E86C-0BE35612421D}"/>
              </a:ext>
            </a:extLst>
          </p:cNvPr>
          <p:cNvSpPr/>
          <p:nvPr/>
        </p:nvSpPr>
        <p:spPr>
          <a:xfrm rot="21058442">
            <a:off x="2442832" y="4350276"/>
            <a:ext cx="239697" cy="162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97E304-89BF-923A-C1F5-C63881A0E0A5}"/>
              </a:ext>
            </a:extLst>
          </p:cNvPr>
          <p:cNvSpPr/>
          <p:nvPr/>
        </p:nvSpPr>
        <p:spPr>
          <a:xfrm rot="21058442">
            <a:off x="2384565" y="4362551"/>
            <a:ext cx="82172" cy="175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A38CB7-4100-714C-8925-6BFF4918FF68}"/>
              </a:ext>
            </a:extLst>
          </p:cNvPr>
          <p:cNvSpPr/>
          <p:nvPr/>
        </p:nvSpPr>
        <p:spPr>
          <a:xfrm rot="21058442">
            <a:off x="2489204" y="4502983"/>
            <a:ext cx="202893" cy="156822"/>
          </a:xfrm>
          <a:prstGeom prst="rect">
            <a:avLst/>
          </a:prstGeom>
          <a:solidFill>
            <a:srgbClr val="DC38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0B3203-A44D-9900-6008-288775A2B4C1}"/>
              </a:ext>
            </a:extLst>
          </p:cNvPr>
          <p:cNvSpPr/>
          <p:nvPr/>
        </p:nvSpPr>
        <p:spPr>
          <a:xfrm rot="21058442">
            <a:off x="2428001" y="4523891"/>
            <a:ext cx="62853" cy="156760"/>
          </a:xfrm>
          <a:prstGeom prst="rect">
            <a:avLst/>
          </a:prstGeom>
          <a:solidFill>
            <a:srgbClr val="9D1B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B36364-843C-939E-2A20-C085BF1391DC}"/>
              </a:ext>
            </a:extLst>
          </p:cNvPr>
          <p:cNvSpPr/>
          <p:nvPr/>
        </p:nvSpPr>
        <p:spPr>
          <a:xfrm rot="920664">
            <a:off x="3027285" y="2485748"/>
            <a:ext cx="425442" cy="943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F78D1-919C-DB64-508F-F31AB9A20126}"/>
              </a:ext>
            </a:extLst>
          </p:cNvPr>
          <p:cNvSpPr/>
          <p:nvPr/>
        </p:nvSpPr>
        <p:spPr>
          <a:xfrm rot="920664">
            <a:off x="2930883" y="2424808"/>
            <a:ext cx="149305" cy="943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01C2C3-1EB6-6C10-ACF4-5F60D8D1C869}"/>
              </a:ext>
            </a:extLst>
          </p:cNvPr>
          <p:cNvSpPr/>
          <p:nvPr/>
        </p:nvSpPr>
        <p:spPr>
          <a:xfrm rot="20934661">
            <a:off x="8556552" y="1441049"/>
            <a:ext cx="2108285" cy="410632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19524C-6939-F592-C197-48BF2CDBC475}"/>
              </a:ext>
            </a:extLst>
          </p:cNvPr>
          <p:cNvSpPr/>
          <p:nvPr/>
        </p:nvSpPr>
        <p:spPr>
          <a:xfrm rot="20934661">
            <a:off x="8663882" y="1426794"/>
            <a:ext cx="1992407" cy="408817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D6FF6D-7807-DB33-8E3A-31121C6EE02F}"/>
              </a:ext>
            </a:extLst>
          </p:cNvPr>
          <p:cNvSpPr/>
          <p:nvPr/>
        </p:nvSpPr>
        <p:spPr>
          <a:xfrm rot="20934661">
            <a:off x="8721579" y="1510802"/>
            <a:ext cx="1824521" cy="368533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15:53</a:t>
            </a:r>
            <a:endParaRPr lang="en-US" sz="36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C3003F-6773-7203-FF61-AC62482C64C6}"/>
              </a:ext>
            </a:extLst>
          </p:cNvPr>
          <p:cNvSpPr/>
          <p:nvPr/>
        </p:nvSpPr>
        <p:spPr>
          <a:xfrm rot="20934661">
            <a:off x="9731252" y="5247736"/>
            <a:ext cx="682448" cy="1565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9A39D-C000-517E-EEC3-52A382EF2913}"/>
              </a:ext>
            </a:extLst>
          </p:cNvPr>
          <p:cNvSpPr/>
          <p:nvPr/>
        </p:nvSpPr>
        <p:spPr>
          <a:xfrm>
            <a:off x="1578497" y="4252404"/>
            <a:ext cx="861807" cy="323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79CC7-99E9-0E18-1E6F-C542E6E21E32}"/>
              </a:ext>
            </a:extLst>
          </p:cNvPr>
          <p:cNvSpPr/>
          <p:nvPr/>
        </p:nvSpPr>
        <p:spPr>
          <a:xfrm>
            <a:off x="1581150" y="2581275"/>
            <a:ext cx="861807" cy="3238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E5684B-411A-BE96-B1E7-BDCE1D9F5BBE}"/>
              </a:ext>
            </a:extLst>
          </p:cNvPr>
          <p:cNvSpPr/>
          <p:nvPr/>
        </p:nvSpPr>
        <p:spPr>
          <a:xfrm>
            <a:off x="1578497" y="4918229"/>
            <a:ext cx="861807" cy="339571"/>
          </a:xfrm>
          <a:prstGeom prst="rect">
            <a:avLst/>
          </a:prstGeom>
          <a:solidFill>
            <a:srgbClr val="DC38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2A1D4-E22E-8F6A-17EB-FA1DCDD806FF}"/>
              </a:ext>
            </a:extLst>
          </p:cNvPr>
          <p:cNvSpPr/>
          <p:nvPr/>
        </p:nvSpPr>
        <p:spPr>
          <a:xfrm>
            <a:off x="1581150" y="3133817"/>
            <a:ext cx="861807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B8169-9F28-C0D8-4F30-0F06922307E1}"/>
              </a:ext>
            </a:extLst>
          </p:cNvPr>
          <p:cNvSpPr/>
          <p:nvPr/>
        </p:nvSpPr>
        <p:spPr>
          <a:xfrm>
            <a:off x="1578497" y="3710866"/>
            <a:ext cx="861807" cy="323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5" y="981075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3" y="1396454"/>
            <a:ext cx="3794997" cy="1436657"/>
          </a:xfrm>
        </p:spPr>
        <p:txBody>
          <a:bodyPr>
            <a:normAutofit fontScale="90000"/>
          </a:bodyPr>
          <a:lstStyle/>
          <a:p>
            <a:r>
              <a:rPr lang="hr-HR" sz="4800" dirty="0">
                <a:latin typeface="Algerian" panose="04020705040A02060702" pitchFamily="82" charset="0"/>
              </a:rPr>
              <a:t>Thank you for listening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C4C2B-1FF9-58BD-88EC-0AFA905EB2B1}"/>
              </a:ext>
            </a:extLst>
          </p:cNvPr>
          <p:cNvSpPr/>
          <p:nvPr/>
        </p:nvSpPr>
        <p:spPr>
          <a:xfrm>
            <a:off x="1677762" y="2638425"/>
            <a:ext cx="164917" cy="203702"/>
          </a:xfrm>
          <a:prstGeom prst="round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3D86600-AB7B-949B-F1BA-73CC25CD16E0}"/>
              </a:ext>
            </a:extLst>
          </p:cNvPr>
          <p:cNvSpPr/>
          <p:nvPr/>
        </p:nvSpPr>
        <p:spPr>
          <a:xfrm>
            <a:off x="1677762" y="3213718"/>
            <a:ext cx="173080" cy="150920"/>
          </a:xfrm>
          <a:prstGeom prst="triangle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473833-189E-8A6E-C3EB-88AB80FF3F7C}"/>
              </a:ext>
            </a:extLst>
          </p:cNvPr>
          <p:cNvSpPr/>
          <p:nvPr/>
        </p:nvSpPr>
        <p:spPr>
          <a:xfrm>
            <a:off x="1677762" y="3781886"/>
            <a:ext cx="172753" cy="1864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9DE9314-F573-CD30-77DA-6A2637DBF248}"/>
              </a:ext>
            </a:extLst>
          </p:cNvPr>
          <p:cNvSpPr/>
          <p:nvPr/>
        </p:nvSpPr>
        <p:spPr>
          <a:xfrm>
            <a:off x="1622476" y="4263408"/>
            <a:ext cx="262972" cy="235073"/>
          </a:xfrm>
          <a:prstGeom prst="star5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266DC2-111B-AC03-0365-31E0D00044D0}"/>
              </a:ext>
            </a:extLst>
          </p:cNvPr>
          <p:cNvSpPr/>
          <p:nvPr/>
        </p:nvSpPr>
        <p:spPr>
          <a:xfrm>
            <a:off x="1622476" y="4998128"/>
            <a:ext cx="262972" cy="173947"/>
          </a:xfrm>
          <a:prstGeom prst="rect">
            <a:avLst/>
          </a:prstGeom>
          <a:solidFill>
            <a:srgbClr val="FFFF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Osnovna škola Braća Seljan danas slavi svoj dan - Karlovački.hr">
            <a:extLst>
              <a:ext uri="{FF2B5EF4-FFF2-40B4-BE49-F238E27FC236}">
                <a16:creationId xmlns:a16="http://schemas.microsoft.com/office/drawing/2014/main" id="{241546BE-84F5-AC06-0F55-3219E419D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BB768-1A71-EE60-EC2D-AA06247EB897}"/>
              </a:ext>
            </a:extLst>
          </p:cNvPr>
          <p:cNvSpPr/>
          <p:nvPr/>
        </p:nvSpPr>
        <p:spPr>
          <a:xfrm>
            <a:off x="3637132" y="5559955"/>
            <a:ext cx="403840" cy="193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4A68B-58C0-80E9-52DF-D1E6E7F2F1C3}"/>
              </a:ext>
            </a:extLst>
          </p:cNvPr>
          <p:cNvSpPr/>
          <p:nvPr/>
        </p:nvSpPr>
        <p:spPr>
          <a:xfrm>
            <a:off x="3839052" y="5369868"/>
            <a:ext cx="201920" cy="193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714658-0CD5-C7AD-B55B-B2B027DBEE18}"/>
              </a:ext>
            </a:extLst>
          </p:cNvPr>
          <p:cNvSpPr/>
          <p:nvPr/>
        </p:nvSpPr>
        <p:spPr>
          <a:xfrm>
            <a:off x="4193042" y="5362376"/>
            <a:ext cx="200209" cy="3906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86A6C6-1CAC-726C-0953-26D6FB185E94}"/>
              </a:ext>
            </a:extLst>
          </p:cNvPr>
          <p:cNvSpPr/>
          <p:nvPr/>
        </p:nvSpPr>
        <p:spPr>
          <a:xfrm>
            <a:off x="3883357" y="4655980"/>
            <a:ext cx="114800" cy="7234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0F7E7D-C544-526A-645C-6D77ADEE6237}"/>
              </a:ext>
            </a:extLst>
          </p:cNvPr>
          <p:cNvSpPr/>
          <p:nvPr/>
        </p:nvSpPr>
        <p:spPr>
          <a:xfrm>
            <a:off x="4230355" y="4651195"/>
            <a:ext cx="114800" cy="7234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F5C80-98B5-6E4B-C15E-11532A47A48D}"/>
              </a:ext>
            </a:extLst>
          </p:cNvPr>
          <p:cNvSpPr/>
          <p:nvPr/>
        </p:nvSpPr>
        <p:spPr>
          <a:xfrm>
            <a:off x="3882679" y="4655980"/>
            <a:ext cx="462476" cy="1368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3F06F3-B573-9784-2734-D6D55D9B54CC}"/>
              </a:ext>
            </a:extLst>
          </p:cNvPr>
          <p:cNvSpPr/>
          <p:nvPr/>
        </p:nvSpPr>
        <p:spPr>
          <a:xfrm>
            <a:off x="3882679" y="3752005"/>
            <a:ext cx="462476" cy="9039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2AF744-6940-9A55-6407-FB38E0EC9892}"/>
              </a:ext>
            </a:extLst>
          </p:cNvPr>
          <p:cNvSpPr/>
          <p:nvPr/>
        </p:nvSpPr>
        <p:spPr>
          <a:xfrm rot="19516312">
            <a:off x="3420730" y="3517901"/>
            <a:ext cx="195672" cy="55967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D46B39-6344-9500-FE17-B7502504F7E6}"/>
              </a:ext>
            </a:extLst>
          </p:cNvPr>
          <p:cNvSpPr/>
          <p:nvPr/>
        </p:nvSpPr>
        <p:spPr>
          <a:xfrm rot="19516312">
            <a:off x="3242511" y="3506336"/>
            <a:ext cx="199949" cy="61543"/>
          </a:xfrm>
          <a:prstGeom prst="rect">
            <a:avLst/>
          </a:prstGeom>
          <a:solidFill>
            <a:srgbClr val="F4B184"/>
          </a:solidFill>
          <a:ln>
            <a:solidFill>
              <a:srgbClr val="F4B1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0680DD-4580-3F2F-8CB5-5D76F99923FF}"/>
              </a:ext>
            </a:extLst>
          </p:cNvPr>
          <p:cNvSpPr/>
          <p:nvPr/>
        </p:nvSpPr>
        <p:spPr>
          <a:xfrm>
            <a:off x="4345155" y="3752005"/>
            <a:ext cx="192155" cy="6461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C0FA0A-18AE-48E0-73E7-084FC09022F2}"/>
              </a:ext>
            </a:extLst>
          </p:cNvPr>
          <p:cNvSpPr/>
          <p:nvPr/>
        </p:nvSpPr>
        <p:spPr>
          <a:xfrm>
            <a:off x="4345155" y="4398180"/>
            <a:ext cx="192155" cy="64766"/>
          </a:xfrm>
          <a:prstGeom prst="rect">
            <a:avLst/>
          </a:prstGeom>
          <a:solidFill>
            <a:srgbClr val="F4B184"/>
          </a:solidFill>
          <a:ln>
            <a:solidFill>
              <a:srgbClr val="F4B1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DFD8D8-D30B-0CFB-7A1F-507BDD65F5F6}"/>
              </a:ext>
            </a:extLst>
          </p:cNvPr>
          <p:cNvSpPr/>
          <p:nvPr/>
        </p:nvSpPr>
        <p:spPr>
          <a:xfrm>
            <a:off x="3998157" y="3875738"/>
            <a:ext cx="45719" cy="45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859DCD-0E63-6CB5-B45E-D1A3FC414290}"/>
              </a:ext>
            </a:extLst>
          </p:cNvPr>
          <p:cNvSpPr/>
          <p:nvPr/>
        </p:nvSpPr>
        <p:spPr>
          <a:xfrm>
            <a:off x="4193043" y="3875738"/>
            <a:ext cx="45719" cy="332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F3A5ED-D8F3-E828-CEA5-E7FDCE10C1CF}"/>
              </a:ext>
            </a:extLst>
          </p:cNvPr>
          <p:cNvSpPr/>
          <p:nvPr/>
        </p:nvSpPr>
        <p:spPr>
          <a:xfrm>
            <a:off x="4040972" y="3658976"/>
            <a:ext cx="151784" cy="93029"/>
          </a:xfrm>
          <a:prstGeom prst="rect">
            <a:avLst/>
          </a:prstGeom>
          <a:solidFill>
            <a:srgbClr val="F4B184"/>
          </a:solidFill>
          <a:ln>
            <a:solidFill>
              <a:srgbClr val="F4B1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F7F262-69FC-C7A6-7E9E-0CD57EAAD9DC}"/>
              </a:ext>
            </a:extLst>
          </p:cNvPr>
          <p:cNvSpPr/>
          <p:nvPr/>
        </p:nvSpPr>
        <p:spPr>
          <a:xfrm>
            <a:off x="3918190" y="3136465"/>
            <a:ext cx="426965" cy="522511"/>
          </a:xfrm>
          <a:prstGeom prst="rect">
            <a:avLst/>
          </a:prstGeom>
          <a:solidFill>
            <a:srgbClr val="F4B184"/>
          </a:solidFill>
          <a:ln>
            <a:solidFill>
              <a:srgbClr val="F4B1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37D227-2A4B-FF45-CF07-BCBD1F756935}"/>
              </a:ext>
            </a:extLst>
          </p:cNvPr>
          <p:cNvSpPr/>
          <p:nvPr/>
        </p:nvSpPr>
        <p:spPr>
          <a:xfrm>
            <a:off x="3882679" y="3136465"/>
            <a:ext cx="512284" cy="1622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5C356D-78D3-B274-EEB0-BA7B6E2F1DAF}"/>
              </a:ext>
            </a:extLst>
          </p:cNvPr>
          <p:cNvSpPr/>
          <p:nvPr/>
        </p:nvSpPr>
        <p:spPr>
          <a:xfrm>
            <a:off x="3918190" y="2875613"/>
            <a:ext cx="426965" cy="2753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7E47EA-1336-3112-DA6D-C0A02C591973}"/>
              </a:ext>
            </a:extLst>
          </p:cNvPr>
          <p:cNvSpPr/>
          <p:nvPr/>
        </p:nvSpPr>
        <p:spPr>
          <a:xfrm>
            <a:off x="3998157" y="3397720"/>
            <a:ext cx="45719" cy="874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C4FD6D-43A3-B627-65B4-735AF94A4994}"/>
              </a:ext>
            </a:extLst>
          </p:cNvPr>
          <p:cNvSpPr/>
          <p:nvPr/>
        </p:nvSpPr>
        <p:spPr>
          <a:xfrm>
            <a:off x="4203674" y="3381803"/>
            <a:ext cx="56698" cy="9610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IRKO SELJAN – Družba &quot;Braća Hrvatskoga Zmaja&quot;">
            <a:extLst>
              <a:ext uri="{FF2B5EF4-FFF2-40B4-BE49-F238E27FC236}">
                <a16:creationId xmlns:a16="http://schemas.microsoft.com/office/drawing/2014/main" id="{A1E9D4D2-6915-90B4-9A9C-CB9C796C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76" y="1264519"/>
            <a:ext cx="2893497" cy="42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7168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4" y="923926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066" y="584801"/>
            <a:ext cx="4456617" cy="1436657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1: The Beginning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F42277-637A-4542-ED18-96E3843FDCEA}"/>
              </a:ext>
            </a:extLst>
          </p:cNvPr>
          <p:cNvSpPr txBox="1"/>
          <p:nvPr/>
        </p:nvSpPr>
        <p:spPr>
          <a:xfrm>
            <a:off x="2353662" y="2091601"/>
            <a:ext cx="3602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-131 years ago in 1893., Elementary school „Centar grada” had just opened as a higher educational school for girls.</a:t>
            </a:r>
          </a:p>
          <a:p>
            <a:r>
              <a:rPr lang="hr-HR" dirty="0"/>
              <a:t>- In 1895. a gym was built for the students on Senjska road.</a:t>
            </a:r>
          </a:p>
          <a:p>
            <a:r>
              <a:rPr lang="hr-HR" dirty="0"/>
              <a:t>-On the 3.9.1915. the school was turned into a hospital due to WW1.</a:t>
            </a:r>
          </a:p>
          <a:p>
            <a:r>
              <a:rPr lang="hr-HR" dirty="0"/>
              <a:t>-A year after WW1 the school was rebuilt and as soon as the students saw the new school all of them erupted from happiness.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D16AB1-0634-AC24-2173-B2712C26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07" y="1102426"/>
            <a:ext cx="3102098" cy="23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BDD981D-B5D9-498F-CCE7-A827F72F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93" y="3672874"/>
            <a:ext cx="2674307" cy="20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4" y="923926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981" y="640426"/>
            <a:ext cx="3794997" cy="1436657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2:  A new era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ED382-EB21-3AA6-5403-96416ECCF929}"/>
              </a:ext>
            </a:extLst>
          </p:cNvPr>
          <p:cNvSpPr txBox="1"/>
          <p:nvPr/>
        </p:nvSpPr>
        <p:spPr>
          <a:xfrm>
            <a:off x="2442956" y="2091601"/>
            <a:ext cx="3451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-In 1937. boys start studying at the school.</a:t>
            </a:r>
          </a:p>
          <a:p>
            <a:r>
              <a:rPr lang="hr-HR" dirty="0"/>
              <a:t>-From 1941. to 1945. n</a:t>
            </a:r>
            <a:r>
              <a:rPr lang="en-US" dirty="0"/>
              <a:t>ormal school life was interrupted by </a:t>
            </a:r>
            <a:r>
              <a:rPr lang="hr-HR" dirty="0"/>
              <a:t>WW2, at the</a:t>
            </a:r>
            <a:r>
              <a:rPr lang="en-US" dirty="0"/>
              <a:t> end of the war the school was destroyed and devastated.</a:t>
            </a:r>
            <a:endParaRPr lang="hr-HR" dirty="0"/>
          </a:p>
          <a:p>
            <a:r>
              <a:rPr lang="hr-HR" dirty="0"/>
              <a:t>-In 1946 the school was rebuilt and combined with another school.</a:t>
            </a:r>
          </a:p>
          <a:p>
            <a:r>
              <a:rPr lang="hr-HR" dirty="0"/>
              <a:t>-In 1949. </a:t>
            </a:r>
            <a:r>
              <a:rPr lang="en-US" dirty="0"/>
              <a:t>Elementary school </a:t>
            </a:r>
            <a:r>
              <a:rPr lang="hr-HR" dirty="0"/>
              <a:t>„</a:t>
            </a:r>
            <a:r>
              <a:rPr lang="en-US" dirty="0"/>
              <a:t>Cent</a:t>
            </a:r>
            <a:r>
              <a:rPr lang="hr-HR" dirty="0"/>
              <a:t>ar</a:t>
            </a:r>
            <a:r>
              <a:rPr lang="en-US" dirty="0"/>
              <a:t> </a:t>
            </a:r>
            <a:r>
              <a:rPr lang="hr-HR" dirty="0"/>
              <a:t>grada”</a:t>
            </a:r>
            <a:r>
              <a:rPr lang="en-US" dirty="0"/>
              <a:t> </a:t>
            </a:r>
            <a:r>
              <a:rPr lang="hr-HR" dirty="0"/>
              <a:t>changed Into elementary </a:t>
            </a:r>
            <a:r>
              <a:rPr lang="en-US" dirty="0"/>
              <a:t>s</a:t>
            </a:r>
            <a:r>
              <a:rPr lang="hr-HR" dirty="0"/>
              <a:t>chool</a:t>
            </a:r>
            <a:r>
              <a:rPr lang="en-US" dirty="0"/>
              <a:t> </a:t>
            </a:r>
            <a:r>
              <a:rPr lang="hr-HR" dirty="0"/>
              <a:t>„</a:t>
            </a:r>
            <a:r>
              <a:rPr lang="en-US" dirty="0"/>
              <a:t>Ivo Lola </a:t>
            </a:r>
            <a:r>
              <a:rPr lang="en-US" dirty="0" err="1"/>
              <a:t>Ribar</a:t>
            </a:r>
            <a:r>
              <a:rPr lang="en-US" dirty="0"/>
              <a:t>"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likni za uvećanje">
            <a:extLst>
              <a:ext uri="{FF2B5EF4-FFF2-40B4-BE49-F238E27FC236}">
                <a16:creationId xmlns:a16="http://schemas.microsoft.com/office/drawing/2014/main" id="{74512AE8-CD1F-A117-96A8-65FEE6C9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16" y="1038224"/>
            <a:ext cx="2943233" cy="23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likni za uvećanje">
            <a:extLst>
              <a:ext uri="{FF2B5EF4-FFF2-40B4-BE49-F238E27FC236}">
                <a16:creationId xmlns:a16="http://schemas.microsoft.com/office/drawing/2014/main" id="{7ED650E7-8777-EBE4-6A24-BE01FD08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0" y="3724275"/>
            <a:ext cx="3197820" cy="17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08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4" y="923926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802" y="918024"/>
            <a:ext cx="3794997" cy="1436657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3: The split and the rise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A5B57-AC98-6646-135A-D844A3188720}"/>
              </a:ext>
            </a:extLst>
          </p:cNvPr>
          <p:cNvSpPr txBox="1"/>
          <p:nvPr/>
        </p:nvSpPr>
        <p:spPr>
          <a:xfrm>
            <a:off x="2451095" y="2348778"/>
            <a:ext cx="3368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-In 1956. the school split into two schools with 8 year education.</a:t>
            </a:r>
          </a:p>
          <a:p>
            <a:r>
              <a:rPr lang="hr-HR" dirty="0"/>
              <a:t>-3 years after the split 5 classes are added.</a:t>
            </a:r>
          </a:p>
          <a:p>
            <a:r>
              <a:rPr lang="hr-HR" dirty="0"/>
              <a:t>-1971. the school for the first time lets students from the 1. to 4. grade stay after school to wait for their parents.</a:t>
            </a:r>
          </a:p>
          <a:p>
            <a:r>
              <a:rPr lang="hr-HR" dirty="0"/>
              <a:t>-In 1975. the gym on Senjska road is finally used again by the school.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B45061-F656-9DC1-919B-40BC310B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85" y="1178712"/>
            <a:ext cx="3000383" cy="22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6FC9DA6-81D4-25D7-88EA-2B2B207A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25" y="3524250"/>
            <a:ext cx="2797771" cy="20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879CC7-99E9-0E18-1E6F-C542E6E21E32}"/>
              </a:ext>
            </a:extLst>
          </p:cNvPr>
          <p:cNvSpPr/>
          <p:nvPr/>
        </p:nvSpPr>
        <p:spPr>
          <a:xfrm>
            <a:off x="1581150" y="2581275"/>
            <a:ext cx="861807" cy="3238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C4C2B-1FF9-58BD-88EC-0AFA905EB2B1}"/>
              </a:ext>
            </a:extLst>
          </p:cNvPr>
          <p:cNvSpPr/>
          <p:nvPr/>
        </p:nvSpPr>
        <p:spPr>
          <a:xfrm>
            <a:off x="1677762" y="2638425"/>
            <a:ext cx="164917" cy="203702"/>
          </a:xfrm>
          <a:prstGeom prst="round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068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79CC7-99E9-0E18-1E6F-C542E6E21E32}"/>
              </a:ext>
            </a:extLst>
          </p:cNvPr>
          <p:cNvSpPr/>
          <p:nvPr/>
        </p:nvSpPr>
        <p:spPr>
          <a:xfrm>
            <a:off x="1581150" y="2581275"/>
            <a:ext cx="861807" cy="3238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5" y="981075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981" y="640426"/>
            <a:ext cx="3794997" cy="1436657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4: Name changes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C4C2B-1FF9-58BD-88EC-0AFA905EB2B1}"/>
              </a:ext>
            </a:extLst>
          </p:cNvPr>
          <p:cNvSpPr/>
          <p:nvPr/>
        </p:nvSpPr>
        <p:spPr>
          <a:xfrm>
            <a:off x="1677762" y="2638425"/>
            <a:ext cx="164917" cy="203702"/>
          </a:xfrm>
          <a:prstGeom prst="round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F4755-A1CB-C6FC-891E-607E78BBDE60}"/>
              </a:ext>
            </a:extLst>
          </p:cNvPr>
          <p:cNvSpPr txBox="1"/>
          <p:nvPr/>
        </p:nvSpPr>
        <p:spPr>
          <a:xfrm>
            <a:off x="2442957" y="2268972"/>
            <a:ext cx="3513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-In 1990. </a:t>
            </a:r>
            <a:r>
              <a:rPr lang="en-US" dirty="0"/>
              <a:t>Elementary school </a:t>
            </a:r>
            <a:r>
              <a:rPr lang="hr-HR" dirty="0"/>
              <a:t>„Ivo Lola Ribar” is renamed </a:t>
            </a:r>
            <a:r>
              <a:rPr lang="en-US" dirty="0"/>
              <a:t>after</a:t>
            </a:r>
            <a:r>
              <a:rPr lang="hr-HR" dirty="0"/>
              <a:t> ban Ivan Mažuranić.</a:t>
            </a:r>
          </a:p>
          <a:p>
            <a:r>
              <a:rPr lang="hr-HR" dirty="0"/>
              <a:t>-On t</a:t>
            </a:r>
            <a:r>
              <a:rPr lang="en-US" dirty="0"/>
              <a:t>he first</a:t>
            </a:r>
            <a:r>
              <a:rPr lang="hr-HR" dirty="0"/>
              <a:t> year of the war (1991.) </a:t>
            </a:r>
            <a:r>
              <a:rPr lang="en-US" dirty="0"/>
              <a:t>elementary school</a:t>
            </a:r>
            <a:r>
              <a:rPr lang="hr-HR" dirty="0"/>
              <a:t> „</a:t>
            </a:r>
            <a:r>
              <a:rPr lang="en-US" dirty="0"/>
              <a:t>Ivan</a:t>
            </a:r>
            <a:r>
              <a:rPr lang="hr-HR" dirty="0"/>
              <a:t> M</a:t>
            </a:r>
            <a:r>
              <a:rPr lang="en-US" dirty="0" err="1"/>
              <a:t>ažuranić</a:t>
            </a:r>
            <a:r>
              <a:rPr lang="hr-HR" dirty="0"/>
              <a:t>” </a:t>
            </a:r>
            <a:r>
              <a:rPr lang="en-US" dirty="0"/>
              <a:t>becomes</a:t>
            </a:r>
            <a:r>
              <a:rPr lang="hr-HR" dirty="0"/>
              <a:t> </a:t>
            </a:r>
            <a:r>
              <a:rPr lang="en-US" dirty="0"/>
              <a:t>elementary school </a:t>
            </a:r>
            <a:r>
              <a:rPr lang="hr-HR" dirty="0"/>
              <a:t>„</a:t>
            </a:r>
            <a:r>
              <a:rPr lang="en-US" dirty="0"/>
              <a:t>Braća Seljan</a:t>
            </a:r>
            <a:r>
              <a:rPr lang="hr-HR" dirty="0"/>
              <a:t>”, named after the explorers </a:t>
            </a:r>
            <a:r>
              <a:rPr lang="en-US" dirty="0"/>
              <a:t>Mirko and</a:t>
            </a:r>
            <a:r>
              <a:rPr lang="hr-HR" dirty="0"/>
              <a:t> </a:t>
            </a:r>
            <a:r>
              <a:rPr lang="en-US" dirty="0"/>
              <a:t>Stjepan</a:t>
            </a:r>
            <a:r>
              <a:rPr lang="hr-HR" dirty="0"/>
              <a:t> </a:t>
            </a:r>
            <a:r>
              <a:rPr lang="en-US" dirty="0"/>
              <a:t>Seljan. </a:t>
            </a:r>
            <a:endParaRPr lang="hr-HR" dirty="0"/>
          </a:p>
          <a:p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2A1D4-E22E-8F6A-17EB-FA1DCDD806FF}"/>
              </a:ext>
            </a:extLst>
          </p:cNvPr>
          <p:cNvSpPr/>
          <p:nvPr/>
        </p:nvSpPr>
        <p:spPr>
          <a:xfrm>
            <a:off x="1581150" y="3133817"/>
            <a:ext cx="861807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3D86600-AB7B-949B-F1BA-73CC25CD16E0}"/>
              </a:ext>
            </a:extLst>
          </p:cNvPr>
          <p:cNvSpPr/>
          <p:nvPr/>
        </p:nvSpPr>
        <p:spPr>
          <a:xfrm>
            <a:off x="1677762" y="3213718"/>
            <a:ext cx="173080" cy="150920"/>
          </a:xfrm>
          <a:prstGeom prst="triangle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AC36E0-07FB-59C0-40AA-5A004197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90" y="1038224"/>
            <a:ext cx="3563523" cy="26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8FAB45-C339-D5CE-90FC-D5FB547F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93" y="3897298"/>
            <a:ext cx="2348606" cy="17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974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79CC7-99E9-0E18-1E6F-C542E6E21E32}"/>
              </a:ext>
            </a:extLst>
          </p:cNvPr>
          <p:cNvSpPr/>
          <p:nvPr/>
        </p:nvSpPr>
        <p:spPr>
          <a:xfrm>
            <a:off x="1581150" y="2581275"/>
            <a:ext cx="861807" cy="3238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2A1D4-E22E-8F6A-17EB-FA1DCDD806FF}"/>
              </a:ext>
            </a:extLst>
          </p:cNvPr>
          <p:cNvSpPr/>
          <p:nvPr/>
        </p:nvSpPr>
        <p:spPr>
          <a:xfrm>
            <a:off x="1581150" y="3133817"/>
            <a:ext cx="861807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5" y="981075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877" y="928849"/>
            <a:ext cx="3794997" cy="1436657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4.5: Mirko and Stjepan Seljan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C4C2B-1FF9-58BD-88EC-0AFA905EB2B1}"/>
              </a:ext>
            </a:extLst>
          </p:cNvPr>
          <p:cNvSpPr/>
          <p:nvPr/>
        </p:nvSpPr>
        <p:spPr>
          <a:xfrm>
            <a:off x="1677762" y="2638425"/>
            <a:ext cx="164917" cy="203702"/>
          </a:xfrm>
          <a:prstGeom prst="round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3D86600-AB7B-949B-F1BA-73CC25CD16E0}"/>
              </a:ext>
            </a:extLst>
          </p:cNvPr>
          <p:cNvSpPr/>
          <p:nvPr/>
        </p:nvSpPr>
        <p:spPr>
          <a:xfrm>
            <a:off x="1677762" y="3213718"/>
            <a:ext cx="173080" cy="150920"/>
          </a:xfrm>
          <a:prstGeom prst="triangle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irko and Stevo Seljan – Croatian History">
            <a:extLst>
              <a:ext uri="{FF2B5EF4-FFF2-40B4-BE49-F238E27FC236}">
                <a16:creationId xmlns:a16="http://schemas.microsoft.com/office/drawing/2014/main" id="{C304135F-E23B-7D5D-0E9A-4A1F19A2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71" y="3213718"/>
            <a:ext cx="34004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09866F-6424-1505-3B9A-418EE9C435F3}"/>
              </a:ext>
            </a:extLst>
          </p:cNvPr>
          <p:cNvSpPr txBox="1"/>
          <p:nvPr/>
        </p:nvSpPr>
        <p:spPr>
          <a:xfrm>
            <a:off x="2510389" y="2273117"/>
            <a:ext cx="3064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-In 1903. they started their expeditons in South America where they investigated the waterfall „Sete Quedas” and the river „Aquapei”.</a:t>
            </a:r>
          </a:p>
          <a:p>
            <a:r>
              <a:rPr lang="hr-HR" dirty="0"/>
              <a:t>-8 years after that in 1911. they decided to go explore more places but first the Amazon.</a:t>
            </a:r>
          </a:p>
          <a:p>
            <a:r>
              <a:rPr lang="hr-HR" dirty="0"/>
              <a:t>-While investigating the Amazon, Mirko died with his brother soon to follow.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C2BEE-121C-7982-B854-4D1E9AFE2817}"/>
              </a:ext>
            </a:extLst>
          </p:cNvPr>
          <p:cNvSpPr txBox="1"/>
          <p:nvPr/>
        </p:nvSpPr>
        <p:spPr>
          <a:xfrm>
            <a:off x="6356309" y="1237064"/>
            <a:ext cx="339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-Over the course of their life they have written multiple books about their expeditions.</a:t>
            </a:r>
          </a:p>
          <a:p>
            <a:r>
              <a:rPr lang="hr-HR" dirty="0"/>
              <a:t>-They have filled multiple museums with things they found in their expeditions.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B8169-9F28-C0D8-4F30-0F06922307E1}"/>
              </a:ext>
            </a:extLst>
          </p:cNvPr>
          <p:cNvSpPr/>
          <p:nvPr/>
        </p:nvSpPr>
        <p:spPr>
          <a:xfrm>
            <a:off x="1578497" y="3710866"/>
            <a:ext cx="861807" cy="323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473833-189E-8A6E-C3EB-88AB80FF3F7C}"/>
              </a:ext>
            </a:extLst>
          </p:cNvPr>
          <p:cNvSpPr/>
          <p:nvPr/>
        </p:nvSpPr>
        <p:spPr>
          <a:xfrm>
            <a:off x="1677762" y="3781886"/>
            <a:ext cx="172753" cy="1864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01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79CC7-99E9-0E18-1E6F-C542E6E21E32}"/>
              </a:ext>
            </a:extLst>
          </p:cNvPr>
          <p:cNvSpPr/>
          <p:nvPr/>
        </p:nvSpPr>
        <p:spPr>
          <a:xfrm>
            <a:off x="1581150" y="2581275"/>
            <a:ext cx="861807" cy="3238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2A1D4-E22E-8F6A-17EB-FA1DCDD806FF}"/>
              </a:ext>
            </a:extLst>
          </p:cNvPr>
          <p:cNvSpPr/>
          <p:nvPr/>
        </p:nvSpPr>
        <p:spPr>
          <a:xfrm>
            <a:off x="1581150" y="3133817"/>
            <a:ext cx="861807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B8169-9F28-C0D8-4F30-0F06922307E1}"/>
              </a:ext>
            </a:extLst>
          </p:cNvPr>
          <p:cNvSpPr/>
          <p:nvPr/>
        </p:nvSpPr>
        <p:spPr>
          <a:xfrm>
            <a:off x="1578497" y="3710866"/>
            <a:ext cx="861807" cy="323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5" y="981075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981" y="640426"/>
            <a:ext cx="3794997" cy="1436657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5: After the war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C4C2B-1FF9-58BD-88EC-0AFA905EB2B1}"/>
              </a:ext>
            </a:extLst>
          </p:cNvPr>
          <p:cNvSpPr/>
          <p:nvPr/>
        </p:nvSpPr>
        <p:spPr>
          <a:xfrm>
            <a:off x="1677762" y="2638425"/>
            <a:ext cx="164917" cy="203702"/>
          </a:xfrm>
          <a:prstGeom prst="round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3D86600-AB7B-949B-F1BA-73CC25CD16E0}"/>
              </a:ext>
            </a:extLst>
          </p:cNvPr>
          <p:cNvSpPr/>
          <p:nvPr/>
        </p:nvSpPr>
        <p:spPr>
          <a:xfrm>
            <a:off x="1677762" y="3213718"/>
            <a:ext cx="173080" cy="150920"/>
          </a:xfrm>
          <a:prstGeom prst="triangle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473833-189E-8A6E-C3EB-88AB80FF3F7C}"/>
              </a:ext>
            </a:extLst>
          </p:cNvPr>
          <p:cNvSpPr/>
          <p:nvPr/>
        </p:nvSpPr>
        <p:spPr>
          <a:xfrm>
            <a:off x="1677762" y="3781886"/>
            <a:ext cx="172753" cy="1864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02B743-BE98-A51B-36C0-DD054D05897E}"/>
              </a:ext>
            </a:extLst>
          </p:cNvPr>
          <p:cNvSpPr txBox="1"/>
          <p:nvPr/>
        </p:nvSpPr>
        <p:spPr>
          <a:xfrm>
            <a:off x="2525640" y="2253526"/>
            <a:ext cx="3219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-Finally after the war ended classes continued as normal and is named the oldest folk school.</a:t>
            </a:r>
          </a:p>
          <a:p>
            <a:r>
              <a:rPr lang="hr-HR" dirty="0"/>
              <a:t>-A gallery called „Butterfly” opens in the school on the 17.2.1997.</a:t>
            </a:r>
          </a:p>
          <a:p>
            <a:r>
              <a:rPr lang="hr-HR" dirty="0"/>
              <a:t>-In 2000. Hep Monatzeder vists the school and hands us a gift of 28 computers as a gift for the whole region of Karlovac.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7FE6D1-1B16-DD5E-B770-0FE963A1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75" y="1145373"/>
            <a:ext cx="3219472" cy="24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1DED5EA-1D59-E76C-DE40-026E1A20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89" y="3781425"/>
            <a:ext cx="2668443" cy="20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99A39D-C000-517E-EEC3-52A382EF2913}"/>
              </a:ext>
            </a:extLst>
          </p:cNvPr>
          <p:cNvSpPr/>
          <p:nvPr/>
        </p:nvSpPr>
        <p:spPr>
          <a:xfrm>
            <a:off x="1578497" y="4252404"/>
            <a:ext cx="861807" cy="323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9DE9314-F573-CD30-77DA-6A2637DBF248}"/>
              </a:ext>
            </a:extLst>
          </p:cNvPr>
          <p:cNvSpPr/>
          <p:nvPr/>
        </p:nvSpPr>
        <p:spPr>
          <a:xfrm>
            <a:off x="1622476" y="4263408"/>
            <a:ext cx="262972" cy="235073"/>
          </a:xfrm>
          <a:prstGeom prst="star5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12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9A39D-C000-517E-EEC3-52A382EF2913}"/>
              </a:ext>
            </a:extLst>
          </p:cNvPr>
          <p:cNvSpPr/>
          <p:nvPr/>
        </p:nvSpPr>
        <p:spPr>
          <a:xfrm>
            <a:off x="1578497" y="4252404"/>
            <a:ext cx="861807" cy="323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79CC7-99E9-0E18-1E6F-C542E6E21E32}"/>
              </a:ext>
            </a:extLst>
          </p:cNvPr>
          <p:cNvSpPr/>
          <p:nvPr/>
        </p:nvSpPr>
        <p:spPr>
          <a:xfrm>
            <a:off x="1581150" y="2581275"/>
            <a:ext cx="861807" cy="3238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2A1D4-E22E-8F6A-17EB-FA1DCDD806FF}"/>
              </a:ext>
            </a:extLst>
          </p:cNvPr>
          <p:cNvSpPr/>
          <p:nvPr/>
        </p:nvSpPr>
        <p:spPr>
          <a:xfrm>
            <a:off x="1581150" y="3133817"/>
            <a:ext cx="861807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B8169-9F28-C0D8-4F30-0F06922307E1}"/>
              </a:ext>
            </a:extLst>
          </p:cNvPr>
          <p:cNvSpPr/>
          <p:nvPr/>
        </p:nvSpPr>
        <p:spPr>
          <a:xfrm>
            <a:off x="1578497" y="3710866"/>
            <a:ext cx="861807" cy="323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5" y="981075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E5684B-411A-BE96-B1E7-BDCE1D9F5BBE}"/>
              </a:ext>
            </a:extLst>
          </p:cNvPr>
          <p:cNvSpPr/>
          <p:nvPr/>
        </p:nvSpPr>
        <p:spPr>
          <a:xfrm>
            <a:off x="1578497" y="4918229"/>
            <a:ext cx="861807" cy="339571"/>
          </a:xfrm>
          <a:prstGeom prst="rect">
            <a:avLst/>
          </a:prstGeom>
          <a:solidFill>
            <a:srgbClr val="DC38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877" y="1042687"/>
            <a:ext cx="3794997" cy="1436657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6: Birthday and competitions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C4C2B-1FF9-58BD-88EC-0AFA905EB2B1}"/>
              </a:ext>
            </a:extLst>
          </p:cNvPr>
          <p:cNvSpPr/>
          <p:nvPr/>
        </p:nvSpPr>
        <p:spPr>
          <a:xfrm>
            <a:off x="1677762" y="2638425"/>
            <a:ext cx="164917" cy="203702"/>
          </a:xfrm>
          <a:prstGeom prst="round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3D86600-AB7B-949B-F1BA-73CC25CD16E0}"/>
              </a:ext>
            </a:extLst>
          </p:cNvPr>
          <p:cNvSpPr/>
          <p:nvPr/>
        </p:nvSpPr>
        <p:spPr>
          <a:xfrm>
            <a:off x="1677762" y="3213718"/>
            <a:ext cx="173080" cy="150920"/>
          </a:xfrm>
          <a:prstGeom prst="triangle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473833-189E-8A6E-C3EB-88AB80FF3F7C}"/>
              </a:ext>
            </a:extLst>
          </p:cNvPr>
          <p:cNvSpPr/>
          <p:nvPr/>
        </p:nvSpPr>
        <p:spPr>
          <a:xfrm>
            <a:off x="1677762" y="3781886"/>
            <a:ext cx="172753" cy="1864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9DE9314-F573-CD30-77DA-6A2637DBF248}"/>
              </a:ext>
            </a:extLst>
          </p:cNvPr>
          <p:cNvSpPr/>
          <p:nvPr/>
        </p:nvSpPr>
        <p:spPr>
          <a:xfrm>
            <a:off x="1622476" y="4263408"/>
            <a:ext cx="262972" cy="235073"/>
          </a:xfrm>
          <a:prstGeom prst="star5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57A80-5263-10D7-9A1E-C99E9D09DC3C}"/>
              </a:ext>
            </a:extLst>
          </p:cNvPr>
          <p:cNvSpPr txBox="1"/>
          <p:nvPr/>
        </p:nvSpPr>
        <p:spPr>
          <a:xfrm>
            <a:off x="2378204" y="2593690"/>
            <a:ext cx="3515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-Entering the 2000s, the school started doing projects with UNICEF to help kids study easier.</a:t>
            </a:r>
          </a:p>
          <a:p>
            <a:r>
              <a:rPr lang="hr-HR" dirty="0"/>
              <a:t>-In 2001. students got 2.place in „Sweet, Sweeter, Sweetest”.</a:t>
            </a:r>
          </a:p>
          <a:p>
            <a:r>
              <a:rPr lang="hr-HR" dirty="0"/>
              <a:t>-Finally in 2003. the school had its 110. birthday.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01AF36-1268-E68F-AC79-6AD53164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17" y="1177216"/>
            <a:ext cx="3040601" cy="22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BF291F-43B2-F5D8-D26A-F5921F05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87" y="3701541"/>
            <a:ext cx="2413493" cy="181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8266DC2-111B-AC03-0365-31E0D00044D0}"/>
              </a:ext>
            </a:extLst>
          </p:cNvPr>
          <p:cNvSpPr/>
          <p:nvPr/>
        </p:nvSpPr>
        <p:spPr>
          <a:xfrm>
            <a:off x="1622476" y="4998128"/>
            <a:ext cx="262972" cy="173947"/>
          </a:xfrm>
          <a:prstGeom prst="rect">
            <a:avLst/>
          </a:prstGeom>
          <a:solidFill>
            <a:srgbClr val="FFFF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881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13680-C214-DB2B-925F-5C0224D53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AC446-9D41-2E56-C90B-3889FAA80C2B}"/>
              </a:ext>
            </a:extLst>
          </p:cNvPr>
          <p:cNvSpPr/>
          <p:nvPr/>
        </p:nvSpPr>
        <p:spPr>
          <a:xfrm>
            <a:off x="159798" y="230818"/>
            <a:ext cx="11816179" cy="6374167"/>
          </a:xfrm>
          <a:prstGeom prst="rect">
            <a:avLst/>
          </a:prstGeom>
          <a:solidFill>
            <a:srgbClr val="6E3318"/>
          </a:solidFill>
          <a:ln>
            <a:solidFill>
              <a:srgbClr val="4E2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47D9D-EB6F-AEA2-DD25-EAEEF4DC1B9A}"/>
              </a:ext>
            </a:extLst>
          </p:cNvPr>
          <p:cNvSpPr/>
          <p:nvPr/>
        </p:nvSpPr>
        <p:spPr>
          <a:xfrm>
            <a:off x="408374" y="417250"/>
            <a:ext cx="11354540" cy="5948948"/>
          </a:xfrm>
          <a:prstGeom prst="rect">
            <a:avLst/>
          </a:prstGeom>
          <a:solidFill>
            <a:srgbClr val="4E2C12"/>
          </a:solidFill>
          <a:ln>
            <a:solidFill>
              <a:srgbClr val="552A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79B69-8B7B-7A5C-BD35-31E588957496}"/>
              </a:ext>
            </a:extLst>
          </p:cNvPr>
          <p:cNvSpPr/>
          <p:nvPr/>
        </p:nvSpPr>
        <p:spPr>
          <a:xfrm>
            <a:off x="1976244" y="661124"/>
            <a:ext cx="8218800" cy="5461200"/>
          </a:xfrm>
          <a:prstGeom prst="rect">
            <a:avLst/>
          </a:prstGeom>
          <a:solidFill>
            <a:srgbClr val="6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1162-FDBA-BD65-9577-5A25E8A3C197}"/>
              </a:ext>
            </a:extLst>
          </p:cNvPr>
          <p:cNvSpPr/>
          <p:nvPr/>
        </p:nvSpPr>
        <p:spPr>
          <a:xfrm>
            <a:off x="2168399" y="828675"/>
            <a:ext cx="7861425" cy="5105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9A39D-C000-517E-EEC3-52A382EF2913}"/>
              </a:ext>
            </a:extLst>
          </p:cNvPr>
          <p:cNvSpPr/>
          <p:nvPr/>
        </p:nvSpPr>
        <p:spPr>
          <a:xfrm>
            <a:off x="1578497" y="4252404"/>
            <a:ext cx="861807" cy="323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79CC7-99E9-0E18-1E6F-C542E6E21E32}"/>
              </a:ext>
            </a:extLst>
          </p:cNvPr>
          <p:cNvSpPr/>
          <p:nvPr/>
        </p:nvSpPr>
        <p:spPr>
          <a:xfrm>
            <a:off x="1581150" y="2581275"/>
            <a:ext cx="861807" cy="3238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3A32D-DEB1-4DE8-462A-083202FA985E}"/>
              </a:ext>
            </a:extLst>
          </p:cNvPr>
          <p:cNvSpPr/>
          <p:nvPr/>
        </p:nvSpPr>
        <p:spPr>
          <a:xfrm>
            <a:off x="1581150" y="1600200"/>
            <a:ext cx="904875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9D86B-07F7-69C6-FD11-3E87CF6338B9}"/>
              </a:ext>
            </a:extLst>
          </p:cNvPr>
          <p:cNvSpPr/>
          <p:nvPr/>
        </p:nvSpPr>
        <p:spPr>
          <a:xfrm>
            <a:off x="1581150" y="2091601"/>
            <a:ext cx="861807" cy="32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2A1D4-E22E-8F6A-17EB-FA1DCDD806FF}"/>
              </a:ext>
            </a:extLst>
          </p:cNvPr>
          <p:cNvSpPr/>
          <p:nvPr/>
        </p:nvSpPr>
        <p:spPr>
          <a:xfrm>
            <a:off x="1581150" y="3133817"/>
            <a:ext cx="861807" cy="323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B8169-9F28-C0D8-4F30-0F06922307E1}"/>
              </a:ext>
            </a:extLst>
          </p:cNvPr>
          <p:cNvSpPr/>
          <p:nvPr/>
        </p:nvSpPr>
        <p:spPr>
          <a:xfrm>
            <a:off x="1578497" y="3710866"/>
            <a:ext cx="861807" cy="323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E5684B-411A-BE96-B1E7-BDCE1D9F5BBE}"/>
              </a:ext>
            </a:extLst>
          </p:cNvPr>
          <p:cNvSpPr/>
          <p:nvPr/>
        </p:nvSpPr>
        <p:spPr>
          <a:xfrm>
            <a:off x="1578497" y="4918229"/>
            <a:ext cx="861807" cy="339571"/>
          </a:xfrm>
          <a:prstGeom prst="rect">
            <a:avLst/>
          </a:prstGeom>
          <a:solidFill>
            <a:srgbClr val="DC38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5C07D4-B37D-3A90-D80A-B4B950A1CD7E}"/>
              </a:ext>
            </a:extLst>
          </p:cNvPr>
          <p:cNvSpPr/>
          <p:nvPr/>
        </p:nvSpPr>
        <p:spPr>
          <a:xfrm>
            <a:off x="2314575" y="981075"/>
            <a:ext cx="3641602" cy="4895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60E3A4-0861-2A0D-383E-01400BAB55DD}"/>
              </a:ext>
            </a:extLst>
          </p:cNvPr>
          <p:cNvSpPr/>
          <p:nvPr/>
        </p:nvSpPr>
        <p:spPr>
          <a:xfrm>
            <a:off x="1685925" y="1685925"/>
            <a:ext cx="164917" cy="16192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334E26-E27E-E03E-22B1-A4F65D72D480}"/>
              </a:ext>
            </a:extLst>
          </p:cNvPr>
          <p:cNvSpPr/>
          <p:nvPr/>
        </p:nvSpPr>
        <p:spPr>
          <a:xfrm>
            <a:off x="6172198" y="923925"/>
            <a:ext cx="3705227" cy="4895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44121C-DBD0-4ECD-8D7C-D795C3BDF2AB}"/>
              </a:ext>
            </a:extLst>
          </p:cNvPr>
          <p:cNvSpPr/>
          <p:nvPr/>
        </p:nvSpPr>
        <p:spPr>
          <a:xfrm>
            <a:off x="6019804" y="640426"/>
            <a:ext cx="96170" cy="5556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7520150-5E45-603C-D6B4-CE11D9715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981" y="640426"/>
            <a:ext cx="3794997" cy="1436657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lgerian" panose="04020705040A02060702" pitchFamily="82" charset="0"/>
              </a:rPr>
              <a:t>Chapter 7: The present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79EE-959D-BB50-9E74-8FDE428052C0}"/>
              </a:ext>
            </a:extLst>
          </p:cNvPr>
          <p:cNvSpPr/>
          <p:nvPr/>
        </p:nvSpPr>
        <p:spPr>
          <a:xfrm>
            <a:off x="1685925" y="2181225"/>
            <a:ext cx="164917" cy="171450"/>
          </a:xfrm>
          <a:prstGeom prst="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C4C2B-1FF9-58BD-88EC-0AFA905EB2B1}"/>
              </a:ext>
            </a:extLst>
          </p:cNvPr>
          <p:cNvSpPr/>
          <p:nvPr/>
        </p:nvSpPr>
        <p:spPr>
          <a:xfrm>
            <a:off x="1677762" y="2638425"/>
            <a:ext cx="164917" cy="203702"/>
          </a:xfrm>
          <a:prstGeom prst="roundRect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3D86600-AB7B-949B-F1BA-73CC25CD16E0}"/>
              </a:ext>
            </a:extLst>
          </p:cNvPr>
          <p:cNvSpPr/>
          <p:nvPr/>
        </p:nvSpPr>
        <p:spPr>
          <a:xfrm>
            <a:off x="1677762" y="3213718"/>
            <a:ext cx="173080" cy="150920"/>
          </a:xfrm>
          <a:prstGeom prst="triangle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473833-189E-8A6E-C3EB-88AB80FF3F7C}"/>
              </a:ext>
            </a:extLst>
          </p:cNvPr>
          <p:cNvSpPr/>
          <p:nvPr/>
        </p:nvSpPr>
        <p:spPr>
          <a:xfrm>
            <a:off x="1677762" y="3781886"/>
            <a:ext cx="172753" cy="1864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9DE9314-F573-CD30-77DA-6A2637DBF248}"/>
              </a:ext>
            </a:extLst>
          </p:cNvPr>
          <p:cNvSpPr/>
          <p:nvPr/>
        </p:nvSpPr>
        <p:spPr>
          <a:xfrm>
            <a:off x="1622476" y="4263408"/>
            <a:ext cx="262972" cy="235073"/>
          </a:xfrm>
          <a:prstGeom prst="star5">
            <a:avLst/>
          </a:prstGeom>
          <a:solidFill>
            <a:srgbClr val="FFC0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266DC2-111B-AC03-0365-31E0D00044D0}"/>
              </a:ext>
            </a:extLst>
          </p:cNvPr>
          <p:cNvSpPr/>
          <p:nvPr/>
        </p:nvSpPr>
        <p:spPr>
          <a:xfrm>
            <a:off x="1622476" y="4998128"/>
            <a:ext cx="262972" cy="173947"/>
          </a:xfrm>
          <a:prstGeom prst="rect">
            <a:avLst/>
          </a:prstGeom>
          <a:solidFill>
            <a:srgbClr val="FFFF00"/>
          </a:solidFill>
          <a:ln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rad Karlovac - 120 godina od izgradnje zgrade OŠ Braće Seljan">
            <a:extLst>
              <a:ext uri="{FF2B5EF4-FFF2-40B4-BE49-F238E27FC236}">
                <a16:creationId xmlns:a16="http://schemas.microsoft.com/office/drawing/2014/main" id="{395601FD-CBFA-3B90-0938-E145D8C2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2" y="1236207"/>
            <a:ext cx="3183348" cy="16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Osnovna škola Braća Seljan danas slavi svoj dan - Karlovački.hr">
            <a:extLst>
              <a:ext uri="{FF2B5EF4-FFF2-40B4-BE49-F238E27FC236}">
                <a16:creationId xmlns:a16="http://schemas.microsoft.com/office/drawing/2014/main" id="{241546BE-84F5-AC06-0F55-3219E419D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Osnovna škola Braća Seljan danas slavi svoj dan - Karlovački.hr">
            <a:extLst>
              <a:ext uri="{FF2B5EF4-FFF2-40B4-BE49-F238E27FC236}">
                <a16:creationId xmlns:a16="http://schemas.microsoft.com/office/drawing/2014/main" id="{E1CCA141-228F-F234-AC4A-BCECBA67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65" y="3364638"/>
            <a:ext cx="3217050" cy="21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966103-43D2-862B-D1BF-AF6AE9E0EAE6}"/>
              </a:ext>
            </a:extLst>
          </p:cNvPr>
          <p:cNvSpPr txBox="1"/>
          <p:nvPr/>
        </p:nvSpPr>
        <p:spPr>
          <a:xfrm>
            <a:off x="2434153" y="2322907"/>
            <a:ext cx="3350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-The school in 2022. expanded so the 1. to 4. grade study the new area of the school.</a:t>
            </a:r>
          </a:p>
          <a:p>
            <a:r>
              <a:rPr lang="hr-HR" dirty="0"/>
              <a:t>-While 5. to 8. grade study in the old part of the school.</a:t>
            </a:r>
          </a:p>
          <a:p>
            <a:r>
              <a:rPr lang="hr-HR" dirty="0"/>
              <a:t>-A year ago the school had it’s 130. birthday where they organised a musical in the theatre „Zorin Dom”.</a:t>
            </a:r>
          </a:p>
        </p:txBody>
      </p:sp>
    </p:spTree>
    <p:extLst>
      <p:ext uri="{BB962C8B-B14F-4D97-AF65-F5344CB8AC3E}">
        <p14:creationId xmlns:p14="http://schemas.microsoft.com/office/powerpoint/2010/main" val="5389858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3431A8237BEF4D8B42AD759D8355E7" ma:contentTypeVersion="9" ma:contentTypeDescription="Stvaranje novog dokumenta." ma:contentTypeScope="" ma:versionID="b387557f3a22a9e27ddd89640858adba">
  <xsd:schema xmlns:xsd="http://www.w3.org/2001/XMLSchema" xmlns:xs="http://www.w3.org/2001/XMLSchema" xmlns:p="http://schemas.microsoft.com/office/2006/metadata/properties" xmlns:ns2="26ce4a46-2c84-48be-96be-8e0d79a093e3" xmlns:ns3="f13f5656-b785-451b-a4eb-4f46ee92603e" targetNamespace="http://schemas.microsoft.com/office/2006/metadata/properties" ma:root="true" ma:fieldsID="528fa856a169405f8e079c292e3337c8" ns2:_="" ns3:_="">
    <xsd:import namespace="26ce4a46-2c84-48be-96be-8e0d79a093e3"/>
    <xsd:import namespace="f13f5656-b785-451b-a4eb-4f46ee92603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e4a46-2c84-48be-96be-8e0d79a093e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f5656-b785-451b-a4eb-4f46ee92603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ce19fad-28d1-4b14-b93f-cd6dae9dade4}" ma:internalName="TaxCatchAll" ma:showField="CatchAllData" ma:web="f13f5656-b785-451b-a4eb-4f46ee926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B03C4F-9F6C-4AFE-9CC1-DA3D9F8C738D}"/>
</file>

<file path=customXml/itemProps2.xml><?xml version="1.0" encoding="utf-8"?>
<ds:datastoreItem xmlns:ds="http://schemas.openxmlformats.org/officeDocument/2006/customXml" ds:itemID="{EF37AB72-BDB7-4351-8AA2-02BF2142E324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633</Words>
  <Application>Microsoft Office PowerPoint</Application>
  <PresentationFormat>Widescreen</PresentationFormat>
  <Paragraphs>59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 Theme</vt:lpstr>
      <vt:lpstr>How Elementary School „Braća Seljan” got it’s name</vt:lpstr>
      <vt:lpstr>Chapter 1: The Beginning</vt:lpstr>
      <vt:lpstr>Chapter 2:  A new era</vt:lpstr>
      <vt:lpstr>Chapter 3: The split and the rise</vt:lpstr>
      <vt:lpstr>Chapter 4: Name changes</vt:lpstr>
      <vt:lpstr>Chapter 4.5: Mirko and Stjepan Seljan</vt:lpstr>
      <vt:lpstr>Chapter 5: After the war</vt:lpstr>
      <vt:lpstr>Chapter 6: Birthday and competitions</vt:lpstr>
      <vt:lpstr>Chapter 7: The present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Elementary School „Braća Seljan” got it’s name</dc:title>
  <dc:creator>msipekk@gmail.com</dc:creator>
  <cp:lastModifiedBy>msipekk@gmail.com</cp:lastModifiedBy>
  <cp:revision>3</cp:revision>
  <dcterms:created xsi:type="dcterms:W3CDTF">2024-05-16T14:12:22Z</dcterms:created>
  <dcterms:modified xsi:type="dcterms:W3CDTF">2024-05-16T19:42:00Z</dcterms:modified>
</cp:coreProperties>
</file>