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8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7000" r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EC0F5-FE0E-465C-A30E-9A565309A582}" type="datetimeFigureOut">
              <a:rPr lang="sr-Latn-CS" smtClean="0"/>
              <a:t>2.10.2016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D8C6-97D4-42FB-BEDC-EA61D3D8EB18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2.jpeg"/><Relationship Id="rId7" Type="http://schemas.openxmlformats.org/officeDocument/2006/relationships/image" Target="../media/image1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13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Početno </a:t>
            </a:r>
            <a:r>
              <a:rPr lang="hr-HR" b="1" dirty="0"/>
              <a:t>pisanje tiskanih slova 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( </a:t>
            </a:r>
            <a:r>
              <a:rPr lang="hr-HR" b="1" dirty="0"/>
              <a:t>latinično pismo ) ; Svladavanje glasova i slova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hr-HR" b="1" dirty="0"/>
              <a:t>Učenje velikog i malog tiskanog slova/glasa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000372"/>
            <a:ext cx="2071690" cy="207169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723322" y="3906078"/>
          <a:ext cx="1371600" cy="975360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934279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fruits-clipart-fruits-clipart-JppnYH-clipar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857496"/>
            <a:ext cx="2286016" cy="22860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a02a5f44ec7899003da748ee9d8a1fa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643182"/>
            <a:ext cx="1798320" cy="22479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782957" y="4144617"/>
          <a:ext cx="1152939" cy="701040"/>
        </p:xfrm>
        <a:graphic>
          <a:graphicData uri="http://schemas.openxmlformats.org/drawingml/2006/table">
            <a:tbl>
              <a:tblPr/>
              <a:tblGrid>
                <a:gridCol w="115293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hr-HR" sz="4000" b="1" dirty="0" smtClean="0"/>
                        <a:t>I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b64296e35d934131ad960a8d772632b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2643182"/>
            <a:ext cx="1798320" cy="24079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book-20clip-20art-1197085885105139227CrazyTerabyte_Book.svg.m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928934"/>
            <a:ext cx="1969046" cy="203741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091070" y="4224130"/>
          <a:ext cx="1053547" cy="975360"/>
        </p:xfrm>
        <a:graphic>
          <a:graphicData uri="http://schemas.openxmlformats.org/drawingml/2006/table">
            <a:tbl>
              <a:tblPr/>
              <a:tblGrid>
                <a:gridCol w="1053547"/>
              </a:tblGrid>
              <a:tr h="755374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book-bag-clip-art-ayyjmd-clipar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500306"/>
            <a:ext cx="1993651" cy="274920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ptic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3000372"/>
            <a:ext cx="2443089" cy="215526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329609" y="3975652"/>
          <a:ext cx="983974" cy="975360"/>
        </p:xfrm>
        <a:graphic>
          <a:graphicData uri="http://schemas.openxmlformats.org/drawingml/2006/table">
            <a:tbl>
              <a:tblPr/>
              <a:tblGrid>
                <a:gridCol w="983974"/>
              </a:tblGrid>
              <a:tr h="864705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preuzm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3" y="2816018"/>
            <a:ext cx="2000265" cy="230652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	Izradio: učitelj </a:t>
            </a:r>
            <a:r>
              <a:rPr lang="hr-HR" dirty="0"/>
              <a:t>D</a:t>
            </a:r>
            <a:r>
              <a:rPr lang="hr-HR" dirty="0" smtClean="0"/>
              <a:t>ario Šperkov</a:t>
            </a:r>
          </a:p>
          <a:p>
            <a:pPr>
              <a:buNone/>
            </a:pPr>
            <a:r>
              <a:rPr lang="hr-HR" dirty="0"/>
              <a:t>	</a:t>
            </a:r>
            <a:r>
              <a:rPr lang="hr-HR" dirty="0" smtClean="0"/>
              <a:t>OŠ braće Radića, Bračević</a:t>
            </a:r>
          </a:p>
          <a:p>
            <a:pPr>
              <a:buNone/>
            </a:pPr>
            <a:r>
              <a:rPr lang="hr-HR" dirty="0"/>
              <a:t>	</a:t>
            </a:r>
            <a:r>
              <a:rPr lang="hr-HR" dirty="0" smtClean="0"/>
              <a:t>PŠ Crivac</a:t>
            </a:r>
          </a:p>
          <a:p>
            <a:pPr>
              <a:buNone/>
            </a:pPr>
            <a:r>
              <a:rPr lang="hr-HR" dirty="0"/>
              <a:t>	</a:t>
            </a:r>
            <a:r>
              <a:rPr lang="hr-HR" dirty="0" smtClean="0"/>
              <a:t>Šk. god. 2016./ 2017</a:t>
            </a:r>
            <a:endParaRPr lang="hr-HR" dirty="0"/>
          </a:p>
        </p:txBody>
      </p:sp>
      <p:pic>
        <p:nvPicPr>
          <p:cNvPr id="4" name="Slika 3" descr="8764214d9a93b45cc3bab34a190883f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206246"/>
            <a:ext cx="2264090" cy="221143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Slika 4" descr="a02a5f44ec7899003da748ee9d8a1fa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78531">
            <a:off x="642910" y="4196958"/>
            <a:ext cx="1584006" cy="1980008"/>
          </a:xfrm>
          <a:prstGeom prst="rect">
            <a:avLst/>
          </a:prstGeom>
        </p:spPr>
      </p:pic>
      <p:pic>
        <p:nvPicPr>
          <p:cNvPr id="6" name="Slika 5" descr="b64296e35d934131ad960a8d772632b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8" y="4286256"/>
            <a:ext cx="1531558" cy="20507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Slika 6" descr="blue-rounded-square-with-number-3-m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643174" y="4643446"/>
            <a:ext cx="1143007" cy="106136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8" name="Slika 7" descr="book-20clip-20art-1197085885105139227CrazyTerabyte_Book.svg.m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016" y="571480"/>
            <a:ext cx="1357322" cy="14044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9" name="Slika 8" descr="ptic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00826" y="4357694"/>
            <a:ext cx="2348365" cy="207170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" name="Slika 9" descr="850145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7596" y="214290"/>
            <a:ext cx="1357346" cy="135734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1" name="Slika 10" descr="igla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9805209">
            <a:off x="900861" y="335554"/>
            <a:ext cx="1118497" cy="113805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TN_ute-girl-wearing-purple-sweater-clipart-59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214554"/>
            <a:ext cx="1785950" cy="207297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Slika 4" descr="9a67af7554253b6a9b7014c36c348f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2214554"/>
            <a:ext cx="1078215" cy="207170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Slika 5" descr="book-20clip-20art-1197085885105139227CrazyTerabyte_Book.svg.m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214554"/>
            <a:ext cx="1692883" cy="175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Slika 6" descr="blue-rounded-square-with-number-3-m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6" y="2357430"/>
            <a:ext cx="1571636" cy="157163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715617" y="4641574"/>
          <a:ext cx="1222513" cy="975360"/>
        </p:xfrm>
        <a:graphic>
          <a:graphicData uri="http://schemas.openxmlformats.org/drawingml/2006/table">
            <a:tbl>
              <a:tblPr/>
              <a:tblGrid>
                <a:gridCol w="1222513"/>
              </a:tblGrid>
              <a:tr h="586409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IVA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2714612" y="4714885"/>
          <a:ext cx="1509518" cy="975360"/>
        </p:xfrm>
        <a:graphic>
          <a:graphicData uri="http://schemas.openxmlformats.org/drawingml/2006/table">
            <a:tbl>
              <a:tblPr/>
              <a:tblGrid>
                <a:gridCol w="1509518"/>
              </a:tblGrid>
              <a:tr h="542916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IVAN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/>
        </p:nvGraphicFramePr>
        <p:xfrm>
          <a:off x="4760843" y="4711148"/>
          <a:ext cx="1739983" cy="975360"/>
        </p:xfrm>
        <a:graphic>
          <a:graphicData uri="http://schemas.openxmlformats.org/drawingml/2006/table">
            <a:tbl>
              <a:tblPr/>
              <a:tblGrid>
                <a:gridCol w="1739983"/>
              </a:tblGrid>
              <a:tr h="596348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KNJIGA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ica 10"/>
          <p:cNvGraphicFramePr>
            <a:graphicFrameLocks noGrp="1"/>
          </p:cNvGraphicFramePr>
          <p:nvPr/>
        </p:nvGraphicFramePr>
        <p:xfrm>
          <a:off x="6907696" y="4714885"/>
          <a:ext cx="1242391" cy="975360"/>
        </p:xfrm>
        <a:graphic>
          <a:graphicData uri="http://schemas.openxmlformats.org/drawingml/2006/table">
            <a:tbl>
              <a:tblPr/>
              <a:tblGrid>
                <a:gridCol w="1242391"/>
              </a:tblGrid>
              <a:tr h="571503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TRI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TN_ute-girl-wearing-purple-sweater-clipart-59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3000372"/>
            <a:ext cx="2133600" cy="24765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180522" y="4084983"/>
          <a:ext cx="1908313" cy="1310640"/>
        </p:xfrm>
        <a:graphic>
          <a:graphicData uri="http://schemas.openxmlformats.org/drawingml/2006/table">
            <a:tbl>
              <a:tblPr/>
              <a:tblGrid>
                <a:gridCol w="1908313"/>
              </a:tblGrid>
              <a:tr h="1037929">
                <a:tc>
                  <a:txBody>
                    <a:bodyPr/>
                    <a:lstStyle/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r>
                        <a:rPr lang="hr-HR" sz="4000" b="1" dirty="0" smtClean="0"/>
                        <a:t>IMA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book-20clip-20art-1197085885105139227CrazyTerabyte_Book.svg.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500438"/>
            <a:ext cx="1623843" cy="16802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7563678" y="4572008"/>
          <a:ext cx="864705" cy="701040"/>
        </p:xfrm>
        <a:graphic>
          <a:graphicData uri="http://schemas.openxmlformats.org/drawingml/2006/table">
            <a:tbl>
              <a:tblPr/>
              <a:tblGrid>
                <a:gridCol w="864705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9a67af7554253b6a9b7014c36c348f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857496"/>
            <a:ext cx="1322434" cy="289142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140765" y="4643446"/>
          <a:ext cx="1859863" cy="1310640"/>
        </p:xfrm>
        <a:graphic>
          <a:graphicData uri="http://schemas.openxmlformats.org/drawingml/2006/table">
            <a:tbl>
              <a:tblPr/>
              <a:tblGrid>
                <a:gridCol w="1859863"/>
              </a:tblGrid>
              <a:tr h="785818">
                <a:tc>
                  <a:txBody>
                    <a:bodyPr/>
                    <a:lstStyle/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r>
                        <a:rPr lang="hr-HR" sz="4000" b="1" dirty="0" smtClean="0"/>
                        <a:t>IMA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85014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4143380"/>
            <a:ext cx="1714512" cy="17145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7523922" y="5287617"/>
          <a:ext cx="785191" cy="701040"/>
        </p:xfrm>
        <a:graphic>
          <a:graphicData uri="http://schemas.openxmlformats.org/drawingml/2006/table">
            <a:tbl>
              <a:tblPr/>
              <a:tblGrid>
                <a:gridCol w="785191"/>
              </a:tblGrid>
              <a:tr h="526774">
                <a:tc>
                  <a:txBody>
                    <a:bodyPr/>
                    <a:lstStyle/>
                    <a:p>
                      <a:pPr algn="ctr"/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TN_ute-girl-wearing-purple-sweater-clipart-59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285992"/>
            <a:ext cx="2133600" cy="24765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932043" y="3806687"/>
          <a:ext cx="1580322" cy="975360"/>
        </p:xfrm>
        <a:graphic>
          <a:graphicData uri="http://schemas.openxmlformats.org/drawingml/2006/table">
            <a:tbl>
              <a:tblPr/>
              <a:tblGrid>
                <a:gridCol w="1580322"/>
              </a:tblGrid>
              <a:tr h="974035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IMA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igl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511629">
            <a:off x="5175201" y="3211263"/>
            <a:ext cx="1773310" cy="170292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7384774" y="4293704"/>
          <a:ext cx="874643" cy="701040"/>
        </p:xfrm>
        <a:graphic>
          <a:graphicData uri="http://schemas.openxmlformats.org/drawingml/2006/table">
            <a:tbl>
              <a:tblPr/>
              <a:tblGrid>
                <a:gridCol w="874643"/>
              </a:tblGrid>
              <a:tr h="616226">
                <a:tc>
                  <a:txBody>
                    <a:bodyPr/>
                    <a:lstStyle/>
                    <a:p>
                      <a:pPr algn="ctr"/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9a67af7554253b6a9b7014c36c348f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071678"/>
            <a:ext cx="1798320" cy="3931920"/>
          </a:xfr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928927" y="4750904"/>
          <a:ext cx="1714511" cy="975360"/>
        </p:xfrm>
        <a:graphic>
          <a:graphicData uri="http://schemas.openxmlformats.org/drawingml/2006/table">
            <a:tbl>
              <a:tblPr/>
              <a:tblGrid>
                <a:gridCol w="1714511"/>
              </a:tblGrid>
              <a:tr h="924339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IMA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7" name="Slika 6" descr="DigiBir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2765648"/>
            <a:ext cx="2643205" cy="3020806"/>
          </a:xfrm>
          <a:prstGeom prst="rect">
            <a:avLst/>
          </a:prstGeom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7786710" y="5072074"/>
          <a:ext cx="502525" cy="701040"/>
        </p:xfrm>
        <a:graphic>
          <a:graphicData uri="http://schemas.openxmlformats.org/drawingml/2006/table">
            <a:tbl>
              <a:tblPr/>
              <a:tblGrid>
                <a:gridCol w="502525"/>
              </a:tblGrid>
              <a:tr h="678044">
                <a:tc>
                  <a:txBody>
                    <a:bodyPr/>
                    <a:lstStyle/>
                    <a:p>
                      <a:pPr algn="ctr"/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TN_ute-girl-wearing-purple-sweater-clipart-59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714620"/>
            <a:ext cx="2133600" cy="2476500"/>
          </a:xfr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802835" y="4482548"/>
          <a:ext cx="1659835" cy="975360"/>
        </p:xfrm>
        <a:graphic>
          <a:graphicData uri="http://schemas.openxmlformats.org/drawingml/2006/table">
            <a:tbl>
              <a:tblPr/>
              <a:tblGrid>
                <a:gridCol w="1659835"/>
              </a:tblGrid>
              <a:tr h="660964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IMA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8764214d9a93b45cc3bab34a190883f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000372"/>
            <a:ext cx="2478404" cy="2420767"/>
          </a:xfrm>
          <a:prstGeom prst="rect">
            <a:avLst/>
          </a:prstGeom>
        </p:spPr>
      </p:pic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7424530" y="4572009"/>
          <a:ext cx="993913" cy="701040"/>
        </p:xfrm>
        <a:graphic>
          <a:graphicData uri="http://schemas.openxmlformats.org/drawingml/2006/table">
            <a:tbl>
              <a:tblPr/>
              <a:tblGrid>
                <a:gridCol w="993913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hr-HR" dirty="0" smtClean="0"/>
              <a:t>GDJE ČUJEŠ GLAS I ?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700218">
                <a:tc>
                  <a:txBody>
                    <a:bodyPr/>
                    <a:lstStyle/>
                    <a:p>
                      <a:pPr algn="ctr"/>
                      <a:endParaRPr lang="hr-HR" sz="4000" b="0" baseline="0" dirty="0" smtClean="0"/>
                    </a:p>
                    <a:p>
                      <a:pPr algn="ctr"/>
                      <a:endParaRPr lang="hr-HR" sz="4000" b="0" baseline="0" dirty="0" smtClean="0"/>
                    </a:p>
                    <a:p>
                      <a:pPr algn="ctr"/>
                      <a:r>
                        <a:rPr lang="hr-HR" sz="4000" b="0" baseline="0" dirty="0" smtClean="0"/>
                        <a:t>IVA</a:t>
                      </a:r>
                      <a:endParaRPr lang="hr-HR" sz="4000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4000" b="0" dirty="0" smtClean="0"/>
                    </a:p>
                    <a:p>
                      <a:pPr algn="ctr"/>
                      <a:endParaRPr lang="hr-HR" sz="4000" b="0" dirty="0" smtClean="0"/>
                    </a:p>
                    <a:p>
                      <a:pPr algn="ctr"/>
                      <a:r>
                        <a:rPr lang="hr-HR" sz="4000" b="0" dirty="0" smtClean="0"/>
                        <a:t>KNJIGA</a:t>
                      </a:r>
                      <a:endParaRPr lang="hr-HR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4000" b="0" dirty="0" smtClean="0"/>
                    </a:p>
                    <a:p>
                      <a:pPr algn="ctr"/>
                      <a:endParaRPr lang="hr-HR" sz="4000" b="0" dirty="0" smtClean="0"/>
                    </a:p>
                    <a:p>
                      <a:pPr algn="ctr"/>
                      <a:r>
                        <a:rPr lang="hr-HR" sz="4000" b="0" dirty="0" smtClean="0"/>
                        <a:t>FILIP</a:t>
                      </a:r>
                      <a:endParaRPr lang="hr-HR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4000" b="0" dirty="0" smtClean="0"/>
                    </a:p>
                    <a:p>
                      <a:pPr algn="ctr"/>
                      <a:endParaRPr lang="hr-HR" sz="4000" b="0" dirty="0" smtClean="0"/>
                    </a:p>
                    <a:p>
                      <a:pPr algn="ctr"/>
                      <a:r>
                        <a:rPr lang="hr-HR" sz="4000" b="0" dirty="0" smtClean="0"/>
                        <a:t>GUMICA</a:t>
                      </a:r>
                      <a:endParaRPr lang="hr-HR" sz="4000" b="0" dirty="0"/>
                    </a:p>
                  </a:txBody>
                  <a:tcPr/>
                </a:tc>
              </a:tr>
              <a:tr h="1700218">
                <a:tc>
                  <a:txBody>
                    <a:bodyPr/>
                    <a:lstStyle/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r>
                        <a:rPr lang="hr-HR" sz="4000" b="1" dirty="0" smtClean="0"/>
                        <a:t>MIŠ</a:t>
                      </a:r>
                      <a:endParaRPr lang="hr-H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r>
                        <a:rPr lang="hr-HR" sz="4000" b="1" dirty="0" smtClean="0"/>
                        <a:t>BALONI</a:t>
                      </a:r>
                      <a:endParaRPr lang="hr-H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r>
                        <a:rPr lang="hr-HR" sz="4000" b="1" dirty="0" smtClean="0"/>
                        <a:t>IGLA</a:t>
                      </a:r>
                      <a:endParaRPr lang="hr-HR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endParaRPr lang="hr-HR" sz="4000" b="1" dirty="0" smtClean="0"/>
                    </a:p>
                    <a:p>
                      <a:pPr algn="ctr"/>
                      <a:r>
                        <a:rPr lang="hr-HR" sz="4000" b="1" dirty="0" smtClean="0"/>
                        <a:t>ŠILJILO</a:t>
                      </a:r>
                      <a:endParaRPr lang="hr-HR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hr-HR" dirty="0" smtClean="0"/>
              <a:t>ČITAJ.</a:t>
            </a:r>
            <a:endParaRPr lang="hr-HR" dirty="0"/>
          </a:p>
        </p:txBody>
      </p:sp>
      <p:pic>
        <p:nvPicPr>
          <p:cNvPr id="4" name="Rezervirano mjesto sadržaja 3" descr="9a67af7554253b6a9b7014c36c348f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071678"/>
            <a:ext cx="1798320" cy="39319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468757" y="4740965"/>
          <a:ext cx="1083365" cy="1063487"/>
        </p:xfrm>
        <a:graphic>
          <a:graphicData uri="http://schemas.openxmlformats.org/drawingml/2006/table">
            <a:tbl>
              <a:tblPr/>
              <a:tblGrid>
                <a:gridCol w="1083365"/>
              </a:tblGrid>
              <a:tr h="1063487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I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Slika 5" descr="TN_ute-girl-wearing-purple-sweater-clipart-59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2285992"/>
            <a:ext cx="2286016" cy="364333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41</Words>
  <Application>Microsoft Office PowerPoint</Application>
  <PresentationFormat>Prikaz na zaslonu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Office tema</vt:lpstr>
      <vt:lpstr> Početno pisanje tiskanih slova  ( latinično pismo ) ; Svladavanje glasova i slova </vt:lpstr>
      <vt:lpstr>Slajd 2</vt:lpstr>
      <vt:lpstr>Slajd 3</vt:lpstr>
      <vt:lpstr>Slajd 4</vt:lpstr>
      <vt:lpstr>Slajd 5</vt:lpstr>
      <vt:lpstr>Slajd 6</vt:lpstr>
      <vt:lpstr>Slajd 7</vt:lpstr>
      <vt:lpstr>GDJE ČUJEŠ GLAS I ?</vt:lpstr>
      <vt:lpstr>ČITAJ.</vt:lpstr>
      <vt:lpstr>Slajd 10</vt:lpstr>
      <vt:lpstr>Slajd 11</vt:lpstr>
      <vt:lpstr>Slajd 12</vt:lpstr>
      <vt:lpstr>Slajd 13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Početno pisanje tiskanih slova  ( latinično pismo ) ; Svladavanje glasova i slova</dc:title>
  <dc:creator>Dado</dc:creator>
  <cp:lastModifiedBy>Dado</cp:lastModifiedBy>
  <cp:revision>7</cp:revision>
  <dcterms:created xsi:type="dcterms:W3CDTF">2016-10-02T09:20:45Z</dcterms:created>
  <dcterms:modified xsi:type="dcterms:W3CDTF">2016-10-02T10:26:09Z</dcterms:modified>
</cp:coreProperties>
</file>