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4" r:id="rId2"/>
    <p:sldMasterId id="2147483806" r:id="rId3"/>
    <p:sldMasterId id="2147483818" r:id="rId4"/>
    <p:sldMasterId id="2147484034" r:id="rId5"/>
  </p:sldMasterIdLst>
  <p:notesMasterIdLst>
    <p:notesMasterId r:id="rId44"/>
  </p:notesMasterIdLst>
  <p:handoutMasterIdLst>
    <p:handoutMasterId r:id="rId45"/>
  </p:handoutMasterIdLst>
  <p:sldIdLst>
    <p:sldId id="324" r:id="rId6"/>
    <p:sldId id="351" r:id="rId7"/>
    <p:sldId id="331" r:id="rId8"/>
    <p:sldId id="300" r:id="rId9"/>
    <p:sldId id="310" r:id="rId10"/>
    <p:sldId id="311" r:id="rId11"/>
    <p:sldId id="352" r:id="rId12"/>
    <p:sldId id="332" r:id="rId13"/>
    <p:sldId id="334" r:id="rId14"/>
    <p:sldId id="337" r:id="rId15"/>
    <p:sldId id="356" r:id="rId16"/>
    <p:sldId id="338" r:id="rId17"/>
    <p:sldId id="314" r:id="rId18"/>
    <p:sldId id="304" r:id="rId19"/>
    <p:sldId id="339" r:id="rId20"/>
    <p:sldId id="341" r:id="rId21"/>
    <p:sldId id="353" r:id="rId22"/>
    <p:sldId id="342" r:id="rId23"/>
    <p:sldId id="327" r:id="rId24"/>
    <p:sldId id="340" r:id="rId25"/>
    <p:sldId id="316" r:id="rId26"/>
    <p:sldId id="317" r:id="rId27"/>
    <p:sldId id="318" r:id="rId28"/>
    <p:sldId id="354" r:id="rId29"/>
    <p:sldId id="355" r:id="rId30"/>
    <p:sldId id="299" r:id="rId31"/>
    <p:sldId id="319" r:id="rId32"/>
    <p:sldId id="272" r:id="rId33"/>
    <p:sldId id="343" r:id="rId34"/>
    <p:sldId id="345" r:id="rId35"/>
    <p:sldId id="346" r:id="rId36"/>
    <p:sldId id="348" r:id="rId37"/>
    <p:sldId id="347" r:id="rId38"/>
    <p:sldId id="323" r:id="rId39"/>
    <p:sldId id="294" r:id="rId40"/>
    <p:sldId id="292" r:id="rId41"/>
    <p:sldId id="291" r:id="rId42"/>
    <p:sldId id="26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jmuslic" initials="l" lastIdx="1" clrIdx="0"/>
  <p:cmAuthor id="1" name="Iva Pejnović Franelić" initials="IP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99FF"/>
    <a:srgbClr val="FFFF00"/>
    <a:srgbClr val="CC00FF"/>
    <a:srgbClr val="FF00FF"/>
    <a:srgbClr val="FF0066"/>
    <a:srgbClr val="CC00CC"/>
    <a:srgbClr val="CC9900"/>
    <a:srgbClr val="CC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1" autoAdjust="0"/>
    <p:restoredTop sz="67725" autoAdjust="0"/>
  </p:normalViewPr>
  <p:slideViewPr>
    <p:cSldViewPr>
      <p:cViewPr>
        <p:scale>
          <a:sx n="87" d="100"/>
          <a:sy n="87" d="100"/>
        </p:scale>
        <p:origin x="-726" y="1218"/>
      </p:cViewPr>
      <p:guideLst>
        <p:guide orient="horz" pos="2160"/>
        <p:guide pos="2880"/>
      </p:guideLst>
    </p:cSldViewPr>
  </p:slideViewPr>
  <p:outlineViewPr>
    <p:cViewPr>
      <p:scale>
        <a:sx n="33" d="100"/>
        <a:sy n="33" d="100"/>
      </p:scale>
      <p:origin x="0" y="712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28T14:32:00.969" idx="1">
    <p:pos x="4977" y="223"/>
    <p:text>Ibacili smo da je 1980 to kao bolest službeno postalo u Americi je pretpostavljamo da je to u DSM ušlo što je onda počelo vrijediti i za svijet i vjerujem MKB onda.
Ako se stavi SAD onda se postavlja pitanje kada je postalo bolest u HRvatskoj...a to pitanje nema smisla.
Što ti misliš</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DB900-2324-43BA-8ECB-BACC172AD9A1}" type="datetimeFigureOut">
              <a:rPr lang="en-US" smtClean="0"/>
              <a:pPr/>
              <a:t>2/27/2014</a:t>
            </a:fld>
            <a:endParaRPr lang="en-US"/>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3162A8-DB2D-44B0-ADB9-A4FCA5F295A4}" type="slidenum">
              <a:rPr lang="en-US" smtClean="0"/>
              <a:pPr/>
              <a:t>‹#›</a:t>
            </a:fld>
            <a:endParaRPr lang="en-US"/>
          </a:p>
        </p:txBody>
      </p:sp>
    </p:spTree>
    <p:extLst>
      <p:ext uri="{BB962C8B-B14F-4D97-AF65-F5344CB8AC3E}">
        <p14:creationId xmlns="" xmlns:p14="http://schemas.microsoft.com/office/powerpoint/2010/main" val="1121835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C16885EE-B223-4212-833C-698A1C69D076}" type="datetimeFigureOut">
              <a:rPr lang="sr-Latn-CS"/>
              <a:pPr>
                <a:defRPr/>
              </a:pPr>
              <a:t>27.2.2014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85801" y="4343401"/>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1F7B2CD2-8412-4E90-A585-4E69262F5419}" type="slidenum">
              <a:rPr lang="hr-HR"/>
              <a:pPr>
                <a:defRPr/>
              </a:pPr>
              <a:t>‹#›</a:t>
            </a:fld>
            <a:endParaRPr lang="hr-HR"/>
          </a:p>
        </p:txBody>
      </p:sp>
    </p:spTree>
    <p:extLst>
      <p:ext uri="{BB962C8B-B14F-4D97-AF65-F5344CB8AC3E}">
        <p14:creationId xmlns="" xmlns:p14="http://schemas.microsoft.com/office/powerpoint/2010/main" val="181817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a:lstStyle/>
          <a:p>
            <a:r>
              <a:rPr lang="hr-HR" b="1" dirty="0" smtClean="0"/>
              <a:t>Cilj: Uvod u temu</a:t>
            </a:r>
          </a:p>
          <a:p>
            <a:endParaRPr lang="hr-HR" dirty="0" smtClean="0"/>
          </a:p>
          <a:p>
            <a:r>
              <a:rPr lang="hr-HR" b="1" dirty="0" smtClean="0"/>
              <a:t>Što reći: </a:t>
            </a:r>
            <a:r>
              <a:rPr lang="hr-HR" dirty="0" smtClean="0"/>
              <a:t>Uvođenje u temu što je kockanje/klađenje i na podteme na koje ćete se tijekom predavanja vezano uz kockanje i klađenje osvrnuti.</a:t>
            </a:r>
          </a:p>
          <a:p>
            <a:r>
              <a:rPr lang="hr-HR" dirty="0" smtClean="0"/>
              <a:t>Provedba kviza moguća na razne načine ovisno o vašem stilu rada i dinamici koju osjetite u samom razredu.</a:t>
            </a:r>
          </a:p>
          <a:p>
            <a:r>
              <a:rPr lang="hr-HR" dirty="0" smtClean="0"/>
              <a:t>Kroz daljnju diskusiju što je točno a što netočno potrebno definirati što je klađenje/kockanje, osvrnuti se kratko na povijest i razvoj kockanja, kockanje kao opasnost - rizično ponašanje i ovisnost te zakonodavstvo RH.</a:t>
            </a:r>
          </a:p>
          <a:p>
            <a:r>
              <a:rPr lang="hr-HR" dirty="0" smtClean="0"/>
              <a:t>Nakon ovog uvodnog dijela slijedi produbljivanje same problematike kockanja/klađenja kod mladih.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a:lstStyle/>
          <a:p>
            <a:r>
              <a:rPr lang="hr-HR" b="1" dirty="0" smtClean="0"/>
              <a:t>IZBORNI SLAJD</a:t>
            </a:r>
          </a:p>
          <a:p>
            <a:endParaRPr lang="hr-HR" b="1" dirty="0" smtClean="0"/>
          </a:p>
          <a:p>
            <a:r>
              <a:rPr lang="hr-HR" b="1" dirty="0" smtClean="0"/>
              <a:t>Cilj: Potaknuti promišljanje o problemima koji proizlaze iz kockanja/klađenja</a:t>
            </a:r>
          </a:p>
          <a:p>
            <a:endParaRPr lang="hr-HR" b="1" dirty="0" smtClean="0"/>
          </a:p>
          <a:p>
            <a:r>
              <a:rPr lang="hr-HR" b="1" dirty="0" smtClean="0"/>
              <a:t>Što reći: </a:t>
            </a:r>
            <a:r>
              <a:rPr lang="hr-HR" dirty="0" smtClean="0"/>
              <a:t>Ako učenici pokažu interes moguće potaknuti diskusiju na nabrajanje problema koje u okolini uzrokuje nečije kockanje, a onda zaključiti o problemima.</a:t>
            </a:r>
          </a:p>
          <a:p>
            <a:endParaRPr lang="hr-HR" dirty="0" smtClean="0"/>
          </a:p>
          <a:p>
            <a:r>
              <a:rPr lang="hr-HR" dirty="0" smtClean="0"/>
              <a:t>Zbog raspoloživog vremena uključiti samo ako svojim pitanjima pokažu interes.</a:t>
            </a:r>
            <a:endParaRPr lang="en-GB" dirty="0" smtClean="0"/>
          </a:p>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a:lstStyle/>
          <a:p>
            <a:r>
              <a:rPr lang="hr-HR" b="1" dirty="0" smtClean="0"/>
              <a:t>Cilj: uvod u temu: razlozi zbog kojih se netko odluči na kockanje </a:t>
            </a:r>
          </a:p>
          <a:p>
            <a:endParaRPr lang="hr-HR" b="1" dirty="0" smtClean="0"/>
          </a:p>
          <a:p>
            <a:r>
              <a:rPr lang="hr-HR" b="1" dirty="0" smtClean="0"/>
              <a:t>Što reći: </a:t>
            </a:r>
            <a:r>
              <a:rPr lang="hr-HR" dirty="0" smtClean="0"/>
              <a:t>navedeni uobičajeni razlozi, može ih se potaknuti i na diskusiju što oni vide koji su još razlozi</a:t>
            </a:r>
          </a:p>
          <a:p>
            <a:endParaRPr lang="hr-HR" dirty="0" smtClean="0"/>
          </a:p>
          <a:p>
            <a:r>
              <a:rPr lang="hr-HR" dirty="0" smtClean="0"/>
              <a:t>Objasniti</a:t>
            </a:r>
            <a:r>
              <a:rPr lang="hr-HR" baseline="0" dirty="0" smtClean="0"/>
              <a:t> svaki od navoda:</a:t>
            </a:r>
          </a:p>
          <a:p>
            <a:endParaRPr lang="hr-HR" baseline="0" dirty="0" smtClean="0"/>
          </a:p>
          <a:p>
            <a:pPr>
              <a:buFont typeface="Arial" pitchFamily="34" charset="0"/>
              <a:buChar char="•"/>
            </a:pPr>
            <a:r>
              <a:rPr lang="hr-HR" sz="1200" b="1" dirty="0" smtClean="0">
                <a:latin typeface="Georgia" pitchFamily="18" charset="0"/>
              </a:rPr>
              <a:t> Ljudi kockaju isključivo radi zabave. </a:t>
            </a:r>
          </a:p>
          <a:p>
            <a:pPr>
              <a:buFont typeface="Arial" pitchFamily="34" charset="0"/>
              <a:buNone/>
            </a:pPr>
            <a:r>
              <a:rPr lang="hr-HR" sz="1200" b="0" dirty="0" smtClean="0">
                <a:latin typeface="Georgia" pitchFamily="18" charset="0"/>
              </a:rPr>
              <a:t>Ovo je djelomično točno, jer većina</a:t>
            </a:r>
            <a:r>
              <a:rPr lang="hr-HR" sz="1200" b="0" baseline="0" dirty="0" smtClean="0">
                <a:latin typeface="Georgia" pitchFamily="18" charset="0"/>
              </a:rPr>
              <a:t> ljudi zaista počinje kockati iz zabave, odnosno to im je zabavan način provođenja slobodnog vremena. Međutim, kada se radi o dugotrajnijem ili patološkom kockanju, ovdje su prisutni i neki drugi faktori, tj. problemi u samoj osobi i njenoj okolini.</a:t>
            </a:r>
          </a:p>
          <a:p>
            <a:pPr>
              <a:buFont typeface="Arial" pitchFamily="34" charset="0"/>
              <a:buChar char="•"/>
            </a:pPr>
            <a:r>
              <a:rPr lang="hr-HR" sz="1200" b="1" dirty="0" smtClean="0">
                <a:latin typeface="Georgia" pitchFamily="18" charset="0"/>
              </a:rPr>
              <a:t> Kockanje je način rješavanja problema ili stresa i napetosti. </a:t>
            </a:r>
          </a:p>
          <a:p>
            <a:pPr>
              <a:buFont typeface="Arial" pitchFamily="34" charset="0"/>
              <a:buNone/>
            </a:pPr>
            <a:r>
              <a:rPr lang="hr-HR" sz="1200" b="0" dirty="0" smtClean="0">
                <a:latin typeface="Georgia" pitchFamily="18" charset="0"/>
              </a:rPr>
              <a:t>Ovo je također djelomično točno jer kockanjem zaista možemo kratkotrajno zaboraviti</a:t>
            </a:r>
            <a:r>
              <a:rPr lang="hr-HR" sz="1200" b="0" baseline="0" dirty="0" smtClean="0">
                <a:latin typeface="Georgia" pitchFamily="18" charset="0"/>
              </a:rPr>
              <a:t> na stres ili probleme koje imamo, ali ovaj je način nošenja s problemima je iznimno neučinkovit. Osim toga, on ne samo da ne može efikasno riješiti probleme, već je štetan te izaziva nove probleme, što povećava stres i napetost. </a:t>
            </a:r>
          </a:p>
          <a:p>
            <a:pPr>
              <a:buFont typeface="Arial" pitchFamily="34" charset="0"/>
              <a:buNone/>
            </a:pPr>
            <a:r>
              <a:rPr lang="hr-HR" sz="1200" b="0" baseline="0" dirty="0" smtClean="0">
                <a:latin typeface="Georgia" pitchFamily="18" charset="0"/>
              </a:rPr>
              <a:t>Postoje mnogo zdraviji i lakši načini nošenja s problemima, poput druženja s prijateljima ili razgovora s bliskom osobom.</a:t>
            </a:r>
          </a:p>
          <a:p>
            <a:pPr>
              <a:buFont typeface="Arial" pitchFamily="34" charset="0"/>
              <a:buChar char="•"/>
            </a:pPr>
            <a:r>
              <a:rPr lang="hr-HR" sz="1200" b="1" dirty="0" smtClean="0">
                <a:latin typeface="Georgia" pitchFamily="18" charset="0"/>
              </a:rPr>
              <a:t> Kockanjem možemo lako zaraditi veliki novac.</a:t>
            </a:r>
          </a:p>
          <a:p>
            <a:pPr>
              <a:buFont typeface="Arial" pitchFamily="34" charset="0"/>
              <a:buNone/>
            </a:pPr>
            <a:r>
              <a:rPr lang="hr-HR" sz="1200" b="0" dirty="0" smtClean="0">
                <a:latin typeface="Georgia" pitchFamily="18" charset="0"/>
              </a:rPr>
              <a:t>Postoje slučajevi u kojima se pokazalo da ovo</a:t>
            </a:r>
            <a:r>
              <a:rPr lang="hr-HR" sz="1200" b="0" baseline="0" dirty="0" smtClean="0">
                <a:latin typeface="Georgia" pitchFamily="18" charset="0"/>
              </a:rPr>
              <a:t> može biti točno, međutim bitno je biti svjestan da su to izolirani slučajevi koji nisu pravilo, već iznimka. Zapravo je sve pitanje vjerojatnosti, a vejrojatnost da se ovo dogodi baš tebi je iznimno mala. Osim toga, u pokušaju da osvojiš mnogo novaca odjednom uložit ćeš i izgubiti mnogo više od onog eventualno osvojenog.</a:t>
            </a:r>
            <a:endParaRPr lang="hr-HR" b="0" dirty="0" smtClean="0"/>
          </a:p>
          <a:p>
            <a:endParaRPr lang="hr-HR" dirty="0" smtClean="0"/>
          </a:p>
          <a:p>
            <a:r>
              <a:rPr lang="hr-HR" dirty="0" smtClean="0"/>
              <a:t>Moguća i dodatna tvrdnja:</a:t>
            </a:r>
          </a:p>
          <a:p>
            <a:pPr eaLnBrk="1" hangingPunct="1">
              <a:buClr>
                <a:schemeClr val="tx1"/>
              </a:buClr>
              <a:buFont typeface="Arial" pitchFamily="34" charset="0"/>
              <a:buChar char="•"/>
            </a:pPr>
            <a:r>
              <a:rPr lang="hr-HR" sz="2400" b="1" dirty="0" smtClean="0">
                <a:latin typeface="Georgia" pitchFamily="18" charset="0"/>
              </a:rPr>
              <a:t> Kockanje/klađenje je aktivnost koja daje dobar osjećaj i omogućuje ti da zaboraviš svoje probleme na neko vrijeme.</a:t>
            </a:r>
          </a:p>
          <a:p>
            <a:pPr eaLnBrk="1" hangingPunct="1">
              <a:buClr>
                <a:schemeClr val="tx1"/>
              </a:buClr>
              <a:buFont typeface="Arial" pitchFamily="34" charset="0"/>
              <a:buNone/>
            </a:pPr>
            <a:r>
              <a:rPr lang="hr-HR" sz="2800" dirty="0" smtClean="0">
                <a:solidFill>
                  <a:srgbClr val="CC99FF"/>
                </a:solidFill>
                <a:latin typeface="Georgia" pitchFamily="18" charset="0"/>
              </a:rPr>
              <a:t> TOČNO/NETOČNO!</a:t>
            </a:r>
          </a:p>
          <a:p>
            <a:pPr eaLnBrk="1" hangingPunct="1">
              <a:buClr>
                <a:schemeClr val="tx1"/>
              </a:buClr>
              <a:buFont typeface="Arial" pitchFamily="34" charset="0"/>
              <a:buNone/>
            </a:pPr>
            <a:r>
              <a:rPr lang="hr-HR" sz="2800" dirty="0" smtClean="0">
                <a:solidFill>
                  <a:srgbClr val="CC99FF"/>
                </a:solidFill>
                <a:latin typeface="Georgia" pitchFamily="18" charset="0"/>
              </a:rPr>
              <a:t>Isto kao u drugoj tvrdnji, i ovdje se radi</a:t>
            </a:r>
            <a:r>
              <a:rPr lang="hr-HR" sz="2800" baseline="0" dirty="0" smtClean="0">
                <a:solidFill>
                  <a:srgbClr val="CC99FF"/>
                </a:solidFill>
                <a:latin typeface="Georgia" pitchFamily="18" charset="0"/>
              </a:rPr>
              <a:t> o tome da ovo može biti točno kratkoročno, dakle neko ti kratko vrijeme zaista može biti bolje i osjećat ćeš se dobro. Međutim, dugoročno je kockanje/klađenje aktivnost koja sa sobom nosi brojne opasnosti i rizike te zapravo prouzrokuje nove probleme, a ne može riješiti stare.</a:t>
            </a:r>
            <a:endParaRPr lang="hr-HR" sz="2800" dirty="0" smtClean="0">
              <a:solidFill>
                <a:srgbClr val="CC99FF"/>
              </a:solidFill>
              <a:latin typeface="Georgia" pitchFamily="18" charset="0"/>
            </a:endParaRPr>
          </a:p>
          <a:p>
            <a:endParaRPr lang="hr-H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a:lstStyle/>
          <a:p>
            <a:r>
              <a:rPr lang="hr-HR" b="1" dirty="0" smtClean="0"/>
              <a:t>Cilj: Razlozi za kockanje</a:t>
            </a:r>
          </a:p>
          <a:p>
            <a:endParaRPr lang="hr-HR" dirty="0" smtClean="0"/>
          </a:p>
          <a:p>
            <a:pPr eaLnBrk="1" hangingPunct="1">
              <a:buClr>
                <a:schemeClr val="tx1"/>
              </a:buClr>
              <a:buSzPct val="80000"/>
              <a:buFont typeface="Wingdings" pitchFamily="2" charset="2"/>
              <a:buNone/>
            </a:pPr>
            <a:r>
              <a:rPr lang="hr-HR" b="1" dirty="0" smtClean="0"/>
              <a:t>Što reći: </a:t>
            </a:r>
            <a:r>
              <a:rPr lang="hr-HR" dirty="0" smtClean="0">
                <a:latin typeface="Albertus MT"/>
              </a:rPr>
              <a:t>Oni koji se kockaju/klade navode niz </a:t>
            </a:r>
            <a:r>
              <a:rPr lang="hr-HR" dirty="0" smtClean="0">
                <a:solidFill>
                  <a:srgbClr val="CC99FF"/>
                </a:solidFill>
                <a:latin typeface="Albertus MT"/>
              </a:rPr>
              <a:t>različitih razloga</a:t>
            </a:r>
            <a:r>
              <a:rPr lang="hr-HR" dirty="0" smtClean="0">
                <a:solidFill>
                  <a:srgbClr val="FFFF00"/>
                </a:solidFill>
                <a:latin typeface="Albertus MT"/>
              </a:rPr>
              <a:t> </a:t>
            </a:r>
            <a:r>
              <a:rPr lang="hr-HR" dirty="0" smtClean="0">
                <a:latin typeface="Albertus MT"/>
              </a:rPr>
              <a:t>za to:</a:t>
            </a:r>
            <a:endParaRPr lang="hr-HR" sz="1800" dirty="0" smtClean="0">
              <a:latin typeface="Albertus MT"/>
            </a:endParaRPr>
          </a:p>
          <a:p>
            <a:pPr eaLnBrk="1" hangingPunct="1">
              <a:buClr>
                <a:schemeClr val="tx1"/>
              </a:buClr>
              <a:buSzPct val="80000"/>
              <a:buFont typeface="Wingdings" pitchFamily="2" charset="2"/>
              <a:buChar char="Ø"/>
            </a:pPr>
            <a:r>
              <a:rPr lang="hr-HR" dirty="0" smtClean="0">
                <a:latin typeface="Albertus MT"/>
              </a:rPr>
              <a:t> mnogi su jednostavno osjetili</a:t>
            </a:r>
            <a:r>
              <a:rPr lang="hr-HR" dirty="0" smtClean="0">
                <a:solidFill>
                  <a:srgbClr val="00FF00"/>
                </a:solidFill>
                <a:latin typeface="Albertus MT"/>
              </a:rPr>
              <a:t> </a:t>
            </a:r>
            <a:r>
              <a:rPr lang="hr-HR" dirty="0" smtClean="0">
                <a:solidFill>
                  <a:srgbClr val="CC99FF"/>
                </a:solidFill>
                <a:latin typeface="Albertus MT"/>
              </a:rPr>
              <a:t>uzbuđenje</a:t>
            </a:r>
            <a:r>
              <a:rPr lang="hr-HR" dirty="0" smtClean="0">
                <a:solidFill>
                  <a:srgbClr val="00FF00"/>
                </a:solidFill>
                <a:latin typeface="Albertus MT"/>
              </a:rPr>
              <a:t> </a:t>
            </a:r>
            <a:r>
              <a:rPr lang="hr-HR" dirty="0" smtClean="0">
                <a:latin typeface="Albertus MT"/>
              </a:rPr>
              <a:t>prvi puta kada su igrali na automatima, bilo im je zabavno i osjećali su se dobro</a:t>
            </a:r>
            <a:endParaRPr lang="hr-HR" sz="800" dirty="0" smtClean="0">
              <a:latin typeface="Albertus MT"/>
            </a:endParaRPr>
          </a:p>
          <a:p>
            <a:pPr eaLnBrk="1" hangingPunct="1">
              <a:buClr>
                <a:schemeClr val="tx1"/>
              </a:buClr>
              <a:buSzPct val="80000"/>
              <a:buFont typeface="Wingdings" pitchFamily="2" charset="2"/>
              <a:buChar char="Ø"/>
            </a:pPr>
            <a:r>
              <a:rPr lang="hr-HR" dirty="0" smtClean="0">
                <a:latin typeface="Albertus MT"/>
              </a:rPr>
              <a:t> kasnije im je to sve više postajao način da se </a:t>
            </a:r>
            <a:r>
              <a:rPr lang="hr-HR" dirty="0" smtClean="0">
                <a:solidFill>
                  <a:srgbClr val="FFFF00"/>
                </a:solidFill>
                <a:latin typeface="Albertus MT"/>
              </a:rPr>
              <a:t>riješe dosade</a:t>
            </a:r>
            <a:r>
              <a:rPr lang="hr-HR" dirty="0" smtClean="0">
                <a:latin typeface="Albertus MT"/>
              </a:rPr>
              <a:t>, dobar način da </a:t>
            </a:r>
            <a:r>
              <a:rPr lang="hr-HR" dirty="0" smtClean="0">
                <a:solidFill>
                  <a:srgbClr val="FFFF00"/>
                </a:solidFill>
                <a:latin typeface="Albertus MT"/>
              </a:rPr>
              <a:t>zaborave</a:t>
            </a:r>
            <a:r>
              <a:rPr lang="hr-HR" dirty="0" smtClean="0">
                <a:latin typeface="Albertus MT"/>
              </a:rPr>
              <a:t> sve ostalo</a:t>
            </a:r>
            <a:endParaRPr lang="hr-HR" dirty="0" smtClean="0"/>
          </a:p>
          <a:p>
            <a:endParaRPr lang="hr-HR" dirty="0" smtClean="0"/>
          </a:p>
          <a:p>
            <a:r>
              <a:rPr lang="hr-HR" b="1" dirty="0" smtClean="0"/>
              <a:t>IZBORNO: </a:t>
            </a:r>
            <a:r>
              <a:rPr lang="hr-HR" dirty="0" smtClean="0"/>
              <a:t>moguće dodatno ovim slajdom potaknuti učenike na razgovor o problemima koji ih muče i na načine na koje se nose s tim problemima. Pokušati im osvijestiti razliku između pojedinih načina rješavanja problema – kratkoročnoj i dugoročnoj efikasnosti kockanja/klađenja kao načina za rješavanje problema.</a:t>
            </a:r>
          </a:p>
          <a:p>
            <a:endParaRPr lang="hr-HR" dirty="0" smtClean="0"/>
          </a:p>
          <a:p>
            <a:pPr eaLnBrk="1" hangingPunct="1">
              <a:buClr>
                <a:srgbClr val="CCCCFF"/>
              </a:buClr>
              <a:buFont typeface="Wingdings" pitchFamily="2" charset="2"/>
              <a:buNone/>
            </a:pPr>
            <a:r>
              <a:rPr lang="hr-HR" dirty="0" smtClean="0">
                <a:latin typeface="Albertus MT"/>
              </a:rPr>
              <a:t>Što vi želite zaboraviti? </a:t>
            </a:r>
          </a:p>
          <a:p>
            <a:pPr eaLnBrk="1" hangingPunct="1">
              <a:buClr>
                <a:srgbClr val="CCCCFF"/>
              </a:buClr>
              <a:buFont typeface="Wingdings" pitchFamily="2" charset="2"/>
              <a:buNone/>
            </a:pPr>
            <a:r>
              <a:rPr lang="hr-HR" dirty="0" smtClean="0">
                <a:latin typeface="Albertus MT"/>
              </a:rPr>
              <a:t>Kako to zaboravljate?</a:t>
            </a:r>
          </a:p>
          <a:p>
            <a:pPr eaLnBrk="1" hangingPunct="1">
              <a:buClr>
                <a:srgbClr val="CCCCFF"/>
              </a:buClr>
              <a:buFont typeface="Wingdings" pitchFamily="2" charset="2"/>
              <a:buNone/>
            </a:pPr>
            <a:r>
              <a:rPr lang="hr-HR" dirty="0" smtClean="0">
                <a:latin typeface="Albertus MT"/>
              </a:rPr>
              <a:t>Vraćaju li se problemi koje ste tako pokušali zaboraviti?</a:t>
            </a:r>
          </a:p>
          <a:p>
            <a:endParaRPr lang="hr-H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hr-HR" b="1" dirty="0" smtClean="0"/>
              <a:t>Cilj:</a:t>
            </a:r>
            <a:r>
              <a:rPr lang="hr-HR" dirty="0" smtClean="0"/>
              <a:t> </a:t>
            </a:r>
            <a:r>
              <a:rPr lang="hr-HR" b="1" dirty="0" smtClean="0"/>
              <a:t>Naglasiti pomisao o dobitku kao snažan </a:t>
            </a:r>
            <a:r>
              <a:rPr lang="hr-HR" b="1" dirty="0" err="1" smtClean="0"/>
              <a:t>motivator</a:t>
            </a:r>
            <a:r>
              <a:rPr lang="hr-HR" b="1" dirty="0" smtClean="0"/>
              <a:t>.</a:t>
            </a:r>
          </a:p>
          <a:p>
            <a:endParaRPr lang="hr-HR" dirty="0" smtClean="0"/>
          </a:p>
          <a:p>
            <a:r>
              <a:rPr lang="hr-HR" b="1" dirty="0" smtClean="0"/>
              <a:t>Što reći: </a:t>
            </a:r>
            <a:r>
              <a:rPr lang="hr-HR" dirty="0" smtClean="0"/>
              <a:t>Ukratko dati objašnjenje ljudskog ponašanja koje leži u pozadini “razmišljanja o dobitku”</a:t>
            </a:r>
          </a:p>
          <a:p>
            <a:r>
              <a:rPr lang="hr-HR" dirty="0" smtClean="0"/>
              <a:t>Snovi o dobitku</a:t>
            </a:r>
          </a:p>
          <a:p>
            <a:pPr eaLnBrk="1" hangingPunct="1">
              <a:buClr>
                <a:srgbClr val="CCCCFF"/>
              </a:buClr>
              <a:buFont typeface="Wingdings" pitchFamily="2" charset="2"/>
              <a:buChar char="Ø"/>
            </a:pPr>
            <a:r>
              <a:rPr lang="hr-HR" dirty="0" smtClean="0">
                <a:latin typeface="Albertus MT"/>
              </a:rPr>
              <a:t> neki mladi su se nadali da će kockajući i kladeći se </a:t>
            </a:r>
            <a:r>
              <a:rPr lang="hr-HR" b="1" dirty="0" smtClean="0">
                <a:solidFill>
                  <a:srgbClr val="FFFF00"/>
                </a:solidFill>
                <a:latin typeface="Albertus MT"/>
              </a:rPr>
              <a:t>brzo zaraditi puno novca</a:t>
            </a:r>
          </a:p>
          <a:p>
            <a:pPr eaLnBrk="1" hangingPunct="1">
              <a:buClr>
                <a:srgbClr val="CCCCFF"/>
              </a:buClr>
              <a:buFont typeface="Wingdings" pitchFamily="2" charset="2"/>
              <a:buChar char="Ø"/>
            </a:pPr>
            <a:r>
              <a:rPr lang="hr-HR" dirty="0" smtClean="0">
                <a:latin typeface="Albertus MT"/>
              </a:rPr>
              <a:t> pomisao da se može odjednom obogatiti, dobiti puno novca - stalno stanje uzbuđenja, slično stanju kod </a:t>
            </a:r>
            <a:r>
              <a:rPr lang="hr-HR" b="1" dirty="0" smtClean="0">
                <a:solidFill>
                  <a:srgbClr val="FFFF00"/>
                </a:solidFill>
                <a:latin typeface="Albertus MT"/>
              </a:rPr>
              <a:t>uzimanja droga</a:t>
            </a:r>
          </a:p>
          <a:p>
            <a:pPr eaLnBrk="1" hangingPunct="1">
              <a:buClr>
                <a:srgbClr val="CCCCFF"/>
              </a:buClr>
              <a:buFont typeface="Wingdings" pitchFamily="2" charset="2"/>
              <a:buChar char="Ø"/>
            </a:pPr>
            <a:r>
              <a:rPr lang="hr-HR" b="1" dirty="0" smtClean="0">
                <a:solidFill>
                  <a:srgbClr val="FFFF00"/>
                </a:solidFill>
                <a:latin typeface="Albertus MT"/>
              </a:rPr>
              <a:t> snovi o dobitku - sanjarenje</a:t>
            </a:r>
            <a:r>
              <a:rPr lang="hr-HR" dirty="0" smtClean="0">
                <a:latin typeface="Albertus MT"/>
              </a:rPr>
              <a:t> o svemu što bismo napravili u slučaju dobitka</a:t>
            </a:r>
            <a:endParaRPr lang="hr-HR" dirty="0" smtClean="0"/>
          </a:p>
          <a:p>
            <a:pPr eaLnBrk="1" hangingPunct="1">
              <a:buClr>
                <a:srgbClr val="CCCCFF"/>
              </a:buClr>
              <a:buFont typeface="Wingdings" pitchFamily="2" charset="2"/>
              <a:buChar char="Ø"/>
            </a:pPr>
            <a:r>
              <a:rPr lang="hr-HR" dirty="0" smtClean="0">
                <a:latin typeface="Albertus MT"/>
              </a:rPr>
              <a:t> dobitak u igri - </a:t>
            </a:r>
            <a:r>
              <a:rPr lang="hr-HR" b="1" dirty="0" smtClean="0">
                <a:solidFill>
                  <a:srgbClr val="FFFF00"/>
                </a:solidFill>
                <a:latin typeface="Albertus MT"/>
              </a:rPr>
              <a:t>ostvarenje</a:t>
            </a:r>
            <a:r>
              <a:rPr lang="hr-HR" dirty="0" smtClean="0">
                <a:latin typeface="Albertus MT"/>
              </a:rPr>
              <a:t> svih naših maštarija ili želja</a:t>
            </a:r>
          </a:p>
          <a:p>
            <a:pPr eaLnBrk="1" hangingPunct="1">
              <a:buClr>
                <a:srgbClr val="CCCCFF"/>
              </a:buClr>
              <a:buFont typeface="Wingdings" pitchFamily="2" charset="2"/>
              <a:buChar char="Ø"/>
            </a:pPr>
            <a:r>
              <a:rPr lang="hr-HR" dirty="0" smtClean="0">
                <a:latin typeface="Albertus MT"/>
              </a:rPr>
              <a:t> od kupnje srećke do izvlačenja - </a:t>
            </a:r>
            <a:r>
              <a:rPr lang="hr-HR" b="1" dirty="0" smtClean="0">
                <a:solidFill>
                  <a:srgbClr val="FFFF00"/>
                </a:solidFill>
                <a:latin typeface="Albertus MT"/>
              </a:rPr>
              <a:t>sanjarenje</a:t>
            </a:r>
            <a:r>
              <a:rPr lang="hr-HR" dirty="0" smtClean="0">
                <a:latin typeface="Albertus MT"/>
              </a:rPr>
              <a:t> o svemu što bismo napravili u slučaju dobitka </a:t>
            </a:r>
          </a:p>
          <a:p>
            <a:pPr eaLnBrk="1" hangingPunct="1">
              <a:buClr>
                <a:srgbClr val="CCCCFF"/>
              </a:buClr>
              <a:buFont typeface="Wingdings" pitchFamily="2" charset="2"/>
              <a:buChar char="Ø"/>
            </a:pPr>
            <a:endParaRPr lang="hr-HR" dirty="0" smtClean="0">
              <a:latin typeface="Albertus MT"/>
            </a:endParaRPr>
          </a:p>
          <a:p>
            <a:pPr eaLnBrk="1" hangingPunct="1">
              <a:buClr>
                <a:srgbClr val="CCCCFF"/>
              </a:buClr>
              <a:buFont typeface="Wingdings" pitchFamily="2" charset="2"/>
              <a:buChar char="Ø"/>
            </a:pPr>
            <a:r>
              <a:rPr lang="hr-HR" dirty="0" smtClean="0">
                <a:latin typeface="Albertus MT"/>
              </a:rPr>
              <a:t> snovi o dobitku – </a:t>
            </a:r>
            <a:r>
              <a:rPr lang="hr-HR" b="1" dirty="0" smtClean="0">
                <a:solidFill>
                  <a:srgbClr val="FFFF00"/>
                </a:solidFill>
                <a:latin typeface="Albertus MT"/>
              </a:rPr>
              <a:t>poput dječje igre</a:t>
            </a:r>
            <a:r>
              <a:rPr lang="hr-HR" dirty="0" smtClean="0">
                <a:latin typeface="Albertus MT"/>
              </a:rPr>
              <a:t>, u kojoj je moguće zamišljati da posjedujemo najbolje automobile, da zapovijedamo vojskama, da smo gospodari </a:t>
            </a:r>
            <a:r>
              <a:rPr lang="hr-HR" dirty="0" err="1" smtClean="0">
                <a:latin typeface="Albertus MT"/>
              </a:rPr>
              <a:t>svijeta..</a:t>
            </a:r>
            <a:r>
              <a:rPr lang="hr-HR" dirty="0" smtClean="0">
                <a:latin typeface="Albertus MT"/>
              </a:rPr>
              <a:t>.</a:t>
            </a:r>
          </a:p>
          <a:p>
            <a:endParaRPr lang="hr-HR" dirty="0" smtClean="0"/>
          </a:p>
        </p:txBody>
      </p:sp>
      <p:sp>
        <p:nvSpPr>
          <p:cNvPr id="90115" name="Slide Number Placeholder 3"/>
          <p:cNvSpPr>
            <a:spLocks noGrp="1"/>
          </p:cNvSpPr>
          <p:nvPr>
            <p:ph type="sldNum" sz="quarter" idx="5"/>
          </p:nvPr>
        </p:nvSpPr>
        <p:spPr bwMode="auto">
          <a:noFill/>
          <a:ln>
            <a:miter lim="800000"/>
            <a:headEnd/>
            <a:tailEnd/>
          </a:ln>
        </p:spPr>
        <p:txBody>
          <a:bodyPr/>
          <a:lstStyle/>
          <a:p>
            <a:fld id="{9255DEC7-BA61-4907-8BC4-2BB566BA3E33}" type="slidenum">
              <a:rPr lang="hr-HR" smtClean="0">
                <a:cs typeface="Arial" charset="0"/>
              </a:rPr>
              <a:pPr/>
              <a:t>14</a:t>
            </a:fld>
            <a:endParaRPr lang="hr-HR"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a:lstStyle/>
          <a:p>
            <a:pPr marL="228600" indent="-228600"/>
            <a:r>
              <a:rPr lang="hr-HR" b="1" dirty="0" smtClean="0"/>
              <a:t>OVAJ I SLJEDEĆIH NEKOLIKO SLAJDOVA SU IZBORNI, ODNOSNO TVRDNJE SE MOGU KOMBINIRATI</a:t>
            </a:r>
          </a:p>
          <a:p>
            <a:pPr marL="228600" indent="-228600"/>
            <a:r>
              <a:rPr lang="hr-HR" b="1" dirty="0" smtClean="0"/>
              <a:t>KAKO MISLITE DA JE NAJBOLJE/KOLIKO IMATE VREMENA</a:t>
            </a:r>
          </a:p>
          <a:p>
            <a:pPr marL="228600" indent="-228600"/>
            <a:endParaRPr lang="hr-HR" b="1" dirty="0" smtClean="0"/>
          </a:p>
          <a:p>
            <a:pPr marL="228600" indent="-228600"/>
            <a:r>
              <a:rPr lang="hr-HR" b="1" dirty="0" smtClean="0"/>
              <a:t>Cilj: Osvijestiti procese koji utječu na dobitak kod kockanja/klađenja</a:t>
            </a:r>
          </a:p>
          <a:p>
            <a:pPr marL="228600" indent="-228600"/>
            <a:endParaRPr lang="hr-HR" b="1" dirty="0" smtClean="0"/>
          </a:p>
          <a:p>
            <a:pPr marL="228600" indent="-228600"/>
            <a:r>
              <a:rPr lang="hr-HR" b="1" dirty="0" smtClean="0"/>
              <a:t>Što reći</a:t>
            </a:r>
            <a:r>
              <a:rPr lang="hr-HR" dirty="0" smtClean="0"/>
              <a:t>:</a:t>
            </a:r>
          </a:p>
          <a:p>
            <a:pPr marL="228600" indent="-228600"/>
            <a:r>
              <a:rPr lang="hr-HR" dirty="0" smtClean="0"/>
              <a:t>Tvrdnje potiču diskusiju o mogućnosti kontrole i povećanja vjerojatnosti dobitka. Mladi koji kockaju imaju izraziti</a:t>
            </a:r>
          </a:p>
          <a:p>
            <a:pPr marL="228600" indent="-228600"/>
            <a:r>
              <a:rPr lang="hr-HR" dirty="0" smtClean="0"/>
              <a:t>osjećaj da su dovoljno pametni, vješti, iskusni –eksperti, da primjerice na sportskim kladionicama predvide pobjednika.</a:t>
            </a:r>
          </a:p>
          <a:p>
            <a:pPr marL="228600" indent="-228600"/>
            <a:r>
              <a:rPr lang="hr-HR" dirty="0" smtClean="0"/>
              <a:t>Krivo uvjerenje. Pitajte prvo učenike što misle, pa onda dajte odgovor i pokrenite diskusiju.</a:t>
            </a:r>
          </a:p>
          <a:p>
            <a:pPr marL="228600" indent="-228600"/>
            <a:r>
              <a:rPr lang="hr-HR" dirty="0" smtClean="0"/>
              <a:t>Kockarska industrija jako dobro kontrolira svoj dobitak. </a:t>
            </a:r>
          </a:p>
          <a:p>
            <a:pPr marL="228600" indent="-228600"/>
            <a:endParaRPr lang="hr-HR" dirty="0" smtClean="0"/>
          </a:p>
          <a:p>
            <a:pPr marL="228600" indent="-228600"/>
            <a:r>
              <a:rPr lang="hr-HR" b="1" dirty="0" smtClean="0"/>
              <a:t>IZBORNO:</a:t>
            </a:r>
          </a:p>
          <a:p>
            <a:pPr marL="228600" indent="-228600"/>
            <a:r>
              <a:rPr lang="hr-HR" dirty="0" smtClean="0"/>
              <a:t>SVE MOGUĆE TVRDNJE KOJE SE JOŠ MOGU KORISTITI:</a:t>
            </a:r>
          </a:p>
          <a:p>
            <a:pPr marL="228600" indent="-228600">
              <a:buFontTx/>
              <a:buAutoNum type="arabicPeriod"/>
            </a:pPr>
            <a:r>
              <a:rPr lang="hr-HR" dirty="0" smtClean="0"/>
              <a:t>Ljudi koji na kockanju/klađenju pobjeđuju su inteligentniji.</a:t>
            </a:r>
          </a:p>
          <a:p>
            <a:pPr marL="228600" indent="-228600"/>
            <a:r>
              <a:rPr lang="hr-HR" dirty="0" smtClean="0"/>
              <a:t>	</a:t>
            </a:r>
            <a:r>
              <a:rPr lang="hr-HR" i="1" dirty="0" smtClean="0"/>
              <a:t>Inteligencija s pobjeđivanjem nema veze jer pobjeđivanje ovisi o slučaju. (primjer igranja karata – iako snalaženje u navedenim situacijama može biti uspješnije kod vještijih i inteligentnijih u suštini “dobivene karte” ovise o slučaju)</a:t>
            </a:r>
          </a:p>
          <a:p>
            <a:pPr marL="228600" indent="-228600">
              <a:buFontTx/>
              <a:buAutoNum type="arabicPeriod"/>
            </a:pPr>
            <a:r>
              <a:rPr lang="hr-HR" dirty="0" smtClean="0"/>
              <a:t>Sasvim je u redu potrošiti svu svoju plaću na kockanje jer možeš dobiti i više nego što zaradiš (imaš).</a:t>
            </a:r>
          </a:p>
          <a:p>
            <a:pPr marL="228600" indent="-228600">
              <a:buFontTx/>
              <a:buAutoNum type="arabicPeriod"/>
            </a:pPr>
            <a:r>
              <a:rPr lang="hr-HR" dirty="0" smtClean="0"/>
              <a:t>Kockari koji izgube veliku količinu (iznos) novaca jednostavno ne znaju dovoljno dobro kockati.</a:t>
            </a:r>
          </a:p>
          <a:p>
            <a:pPr marL="228600" indent="-228600">
              <a:buFontTx/>
              <a:buAutoNum type="arabicPeriod"/>
            </a:pPr>
            <a:r>
              <a:rPr lang="hr-HR" dirty="0" smtClean="0"/>
              <a:t>Ako baciš 1 novčić (kunu) i ispadne „glava“ četiri puta za redom, veća je vjerojatnost da će slijedeći puta biti „pismo“ nego „glava“.</a:t>
            </a:r>
          </a:p>
          <a:p>
            <a:pPr marL="228600" indent="-228600">
              <a:buFontTx/>
              <a:buAutoNum type="arabicPeriod"/>
            </a:pPr>
            <a:r>
              <a:rPr lang="hr-HR" dirty="0" smtClean="0"/>
              <a:t>Nekoliko puta za redom izgubio si na </a:t>
            </a:r>
            <a:r>
              <a:rPr lang="hr-HR" dirty="0" err="1" smtClean="0"/>
              <a:t>bingu</a:t>
            </a:r>
            <a:r>
              <a:rPr lang="hr-HR" dirty="0" smtClean="0"/>
              <a:t>, dakle blizu si da pobijediš.</a:t>
            </a:r>
            <a:endParaRPr lang="hr-HR" i="1" dirty="0" smtClean="0"/>
          </a:p>
          <a:p>
            <a:pPr marL="228600" indent="-228600"/>
            <a:r>
              <a:rPr lang="hr-HR" i="1" dirty="0" smtClean="0"/>
              <a:t>	Netočno, bez obzira koliko često igraš, vjerojatnost da dobiješ/pobijediš je uvijek ista.</a:t>
            </a:r>
            <a:endParaRPr lang="hr-HR" dirty="0" smtClean="0"/>
          </a:p>
          <a:p>
            <a:pPr marL="228600" indent="-228600">
              <a:buFont typeface="Calibri" pitchFamily="34" charset="0"/>
              <a:buAutoNum type="arabicPeriod" startAt="6"/>
            </a:pPr>
            <a:r>
              <a:rPr lang="hr-HR" dirty="0" smtClean="0"/>
              <a:t>U proteklih nekoliko godina svako izvlačenje lota uključivalo je brojke između 31 i 39. To znači da Lutrija Hrvatske favorizira te brojeve.</a:t>
            </a:r>
            <a:endParaRPr lang="hr-HR" i="1" dirty="0" smtClean="0"/>
          </a:p>
          <a:p>
            <a:pPr marL="228600" indent="-228600">
              <a:buFont typeface="+mj-lt"/>
              <a:buNone/>
            </a:pPr>
            <a:r>
              <a:rPr lang="hr-HR" i="1" dirty="0" smtClean="0"/>
              <a:t>	Svaki broj koji se izvlači je slučajni događaj – neovisan je o drugim brojevima. Rezultat jednog bacanja (izvlačenja) nije povezan s rezultatima ostalih izvlačenja.</a:t>
            </a:r>
            <a:endParaRPr lang="hr-HR" dirty="0" smtClean="0"/>
          </a:p>
          <a:p>
            <a:pPr marL="228600" indent="-228600">
              <a:buFont typeface="Calibri" pitchFamily="34" charset="0"/>
              <a:buAutoNum type="arabicPeriod" startAt="6"/>
            </a:pPr>
            <a:r>
              <a:rPr lang="hr-HR" dirty="0" smtClean="0"/>
              <a:t>  Novčić se baca 10 puta i dobiveni rezultat je 9 „glava“ za redom i jedno „pismo“. Kada se novčić baci još 10 puta, bit će više „pisama“ nego „glava“ jer se u prvih 10 bacanja pojavilo više „glava“. </a:t>
            </a:r>
            <a:endParaRPr lang="hr-HR" i="1" dirty="0" smtClean="0"/>
          </a:p>
          <a:p>
            <a:pPr marL="228600" indent="-228600">
              <a:buFont typeface="Calibri" pitchFamily="34" charset="0"/>
              <a:buNone/>
            </a:pPr>
            <a:r>
              <a:rPr lang="hr-HR" i="1" dirty="0" smtClean="0"/>
              <a:t>	To je često prisutno uvjerenje o samo-korekciji kod kockanja ili klađenja : ideja se smanjuje razlika između broja izvučenih “glava” i “pisama” i da se u konačnici broj “glava” i “pisama izjednačuje.</a:t>
            </a:r>
          </a:p>
          <a:p>
            <a:pPr marL="228600" indent="-228600">
              <a:buFont typeface="+mj-lt"/>
              <a:buNone/>
            </a:pPr>
            <a:r>
              <a:rPr lang="hr-HR" i="1" dirty="0" smtClean="0"/>
              <a:t>	Svako bacanje novčića je u potpunosti odvojen događaj. Najvjerojatniji rezultat u slijedećih 10 bacanja je 5 „glava“ i 5 „ pisama“, jer svaki puta kada se baca novčić vjerojatnost pojave „glave“ ili „pisma“ je 50%. Ali, zapamti, svaka kombinacija“ glave“ i „pisma“ u nizu  od 10 bacanja je moguća. </a:t>
            </a:r>
            <a:endParaRPr lang="hr-HR" dirty="0" smtClean="0"/>
          </a:p>
          <a:p>
            <a:pPr marL="228600" indent="-228600">
              <a:buFont typeface="Calibri" pitchFamily="34" charset="0"/>
              <a:buAutoNum type="arabicPeriod" startAt="6"/>
            </a:pPr>
            <a:r>
              <a:rPr lang="hr-HR" dirty="0" smtClean="0"/>
              <a:t>U igri lota svi brojevi imaju istu šansu da budu izvučeni.</a:t>
            </a:r>
            <a:endParaRPr lang="hr-HR" i="1" dirty="0" smtClean="0"/>
          </a:p>
          <a:p>
            <a:pPr marL="228600" indent="-228600">
              <a:buFont typeface="+mj-lt"/>
              <a:buNone/>
            </a:pPr>
            <a:r>
              <a:rPr lang="hr-HR" i="1" dirty="0" smtClean="0"/>
              <a:t>	Lutrija pažljivo balansira i testira svoje brojeve kako bi osigurala da loptice budu identične. Sve kombinacije imaju istu šansu da budu izvučene.</a:t>
            </a:r>
            <a:endParaRPr lang="hr-HR" dirty="0" smtClean="0"/>
          </a:p>
          <a:p>
            <a:pPr marL="228600" indent="-228600">
              <a:buFont typeface="Calibri" pitchFamily="34" charset="0"/>
              <a:buAutoNum type="arabicPeriod" startAt="6"/>
            </a:pPr>
            <a:r>
              <a:rPr lang="hr-HR" dirty="0" smtClean="0"/>
              <a:t>Niz brojeva koji izgledaju kao da su slučajni (bez pravila), primjerice 12-5-23-19-34,  imaju veću šansu da pobijede nego niz brojeva koji ima neko pravilo, primjerice 1-2-3-4-5-6.</a:t>
            </a:r>
            <a:endParaRPr lang="hr-HR" i="1" dirty="0" smtClean="0"/>
          </a:p>
          <a:p>
            <a:pPr marL="228600" indent="-228600">
              <a:buFont typeface="+mj-lt"/>
              <a:buNone/>
            </a:pPr>
            <a:r>
              <a:rPr lang="hr-HR" i="1" dirty="0" smtClean="0"/>
              <a:t>	Svaka kombinacija ima istu šansu da pobijedi (da se izvuče)..</a:t>
            </a:r>
          </a:p>
          <a:p>
            <a:pPr marL="228600" indent="-228600">
              <a:buFont typeface="+mj-lt"/>
              <a:buNone/>
            </a:pPr>
            <a:r>
              <a:rPr lang="hr-HR" i="1" dirty="0" smtClean="0"/>
              <a:t>	U ljudskoj je prirodi traženje i pronalaženje pravila i obrazaca pokušaj predviđanja. U kockanju i klađenju koji podliježe obrascu slučaja postaje problem kada se kada se javi uvjerenja da se </a:t>
            </a:r>
            <a:r>
              <a:rPr lang="hr-HR" b="1" i="1" dirty="0" smtClean="0"/>
              <a:t>vještinom prepoznavanja pravila </a:t>
            </a:r>
            <a:r>
              <a:rPr lang="hr-HR" i="1" dirty="0" smtClean="0"/>
              <a:t>(što jest ljudska vještina) može također uočiti i prepoznati pravilo.  </a:t>
            </a:r>
          </a:p>
          <a:p>
            <a:pPr marL="228600" indent="-228600">
              <a:buFont typeface="+mj-lt"/>
              <a:buNone/>
            </a:pPr>
            <a:r>
              <a:rPr lang="hr-HR" i="1" dirty="0" smtClean="0"/>
              <a:t>	Naš mozak pretpostavlja da je svako uočeno pravilo stvarno. Stoga, kada osoba kocka i doživi (prepozna) slučajno generirani neki obrazac/pravilo , ona pomisli (uvjerenje) da može u igri pobijediti.</a:t>
            </a:r>
            <a:endParaRPr lang="hr-HR" dirty="0" smtClean="0"/>
          </a:p>
          <a:p>
            <a:pPr marL="228600" indent="-228600">
              <a:buFont typeface="Calibri" pitchFamily="34" charset="0"/>
              <a:buAutoNum type="arabicPeriod" startAt="6"/>
            </a:pPr>
            <a:r>
              <a:rPr lang="hr-HR" dirty="0" smtClean="0"/>
              <a:t>Većina kockarskih igara ovisi o slučaju, a nad time nemamo apsolutno nikakvu kontrolu.</a:t>
            </a:r>
          </a:p>
          <a:p>
            <a:pPr marL="228600" indent="-228600">
              <a:buFont typeface="+mj-lt"/>
              <a:buNone/>
            </a:pPr>
            <a:r>
              <a:rPr lang="hr-HR" dirty="0" smtClean="0"/>
              <a:t>	Kockanje ovisi o slučaju, a ne o sreći.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a:lstStyle/>
          <a:p>
            <a:pPr marL="228600" indent="-228600"/>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dirty="0" smtClean="0">
                <a:solidFill>
                  <a:srgbClr val="FFFF00"/>
                </a:solidFill>
                <a:latin typeface="Albertus MT"/>
              </a:rPr>
              <a:t>Cilj: </a:t>
            </a:r>
            <a:r>
              <a:rPr lang="hr-HR" b="1" dirty="0" smtClean="0"/>
              <a:t>Osvijestiti procese koji utječu na dobitak kod klađenja/kockanja</a:t>
            </a:r>
          </a:p>
          <a:p>
            <a:pPr eaLnBrk="1" hangingPunct="1">
              <a:buClr>
                <a:srgbClr val="CCCCFF"/>
              </a:buClr>
              <a:buFont typeface="Wingdings" pitchFamily="2" charset="2"/>
              <a:buNone/>
            </a:pPr>
            <a:endParaRPr lang="hr-HR" dirty="0" smtClean="0">
              <a:solidFill>
                <a:srgbClr val="FFFF00"/>
              </a:solidFill>
              <a:latin typeface="Albertus MT"/>
            </a:endParaRPr>
          </a:p>
          <a:p>
            <a:pPr eaLnBrk="1" hangingPunct="1">
              <a:buClr>
                <a:srgbClr val="CCCCFF"/>
              </a:buClr>
              <a:buFont typeface="Wingdings" pitchFamily="2" charset="2"/>
              <a:buNone/>
            </a:pPr>
            <a:r>
              <a:rPr lang="hr-HR" b="1" dirty="0" smtClean="0">
                <a:solidFill>
                  <a:srgbClr val="FFFF00"/>
                </a:solidFill>
                <a:latin typeface="Albertus MT"/>
              </a:rPr>
              <a:t>Što reći:</a:t>
            </a:r>
          </a:p>
          <a:p>
            <a:pPr eaLnBrk="1" hangingPunct="1">
              <a:buClr>
                <a:srgbClr val="CCCCFF"/>
              </a:buClr>
              <a:buFont typeface="Wingdings" pitchFamily="2" charset="2"/>
              <a:buChar char="Ø"/>
            </a:pPr>
            <a:r>
              <a:rPr lang="hr-HR" dirty="0" smtClean="0">
                <a:solidFill>
                  <a:srgbClr val="FFFF00"/>
                </a:solidFill>
                <a:latin typeface="Albertus MT"/>
              </a:rPr>
              <a:t> Kockanje ovisi o slučaju</a:t>
            </a:r>
            <a:r>
              <a:rPr lang="hr-HR" dirty="0" smtClean="0">
                <a:latin typeface="Albertus MT"/>
              </a:rPr>
              <a:t>, a ne o sreći, </a:t>
            </a:r>
            <a:r>
              <a:rPr lang="hr-HR" dirty="0" err="1" smtClean="0">
                <a:latin typeface="Albertus MT"/>
              </a:rPr>
              <a:t>pameti..</a:t>
            </a:r>
            <a:r>
              <a:rPr lang="hr-HR" dirty="0" smtClean="0">
                <a:latin typeface="Albertus MT"/>
              </a:rPr>
              <a:t>.</a:t>
            </a:r>
          </a:p>
          <a:p>
            <a:pPr eaLnBrk="1" hangingPunct="1">
              <a:buClr>
                <a:srgbClr val="CCCCFF"/>
              </a:buClr>
              <a:buFont typeface="Wingdings" pitchFamily="2" charset="2"/>
              <a:buChar char="Ø"/>
            </a:pPr>
            <a:r>
              <a:rPr lang="hr-HR" dirty="0" smtClean="0">
                <a:latin typeface="Albertus MT"/>
              </a:rPr>
              <a:t> bez obzira koliko je puta netko već kockao, kod svakog sljedećeg kockanja ima </a:t>
            </a:r>
            <a:r>
              <a:rPr lang="hr-HR" dirty="0" smtClean="0">
                <a:solidFill>
                  <a:srgbClr val="FFFF00"/>
                </a:solidFill>
                <a:latin typeface="Albertus MT"/>
              </a:rPr>
              <a:t>potpuno jednake izglede za dobitak</a:t>
            </a:r>
            <a:r>
              <a:rPr lang="hr-HR" dirty="0" smtClean="0">
                <a:latin typeface="Albertus MT"/>
              </a:rPr>
              <a:t> kao i kod prvog kockanja - ti izgledi se mjere u promilima</a:t>
            </a:r>
            <a:endParaRPr lang="hr-HR" sz="800" dirty="0" smtClean="0">
              <a:latin typeface="Albertus MT"/>
            </a:endParaRPr>
          </a:p>
          <a:p>
            <a:pPr eaLnBrk="1" hangingPunct="1">
              <a:buClr>
                <a:srgbClr val="CCCCFF"/>
              </a:buClr>
              <a:buFont typeface="Wingdings" pitchFamily="2" charset="2"/>
              <a:buChar char="Ø"/>
            </a:pPr>
            <a:r>
              <a:rPr lang="hr-HR" dirty="0" smtClean="0">
                <a:solidFill>
                  <a:srgbClr val="FFFF00"/>
                </a:solidFill>
                <a:latin typeface="Albertus MT"/>
              </a:rPr>
              <a:t> dokaz:</a:t>
            </a:r>
            <a:r>
              <a:rPr lang="hr-HR" dirty="0" smtClean="0">
                <a:latin typeface="Albertus MT"/>
              </a:rPr>
              <a:t> velike zarade kockarnica i kladionica (oni sami u osiguranje svog dobitka puno ulažu)</a:t>
            </a:r>
          </a:p>
          <a:p>
            <a:endParaRPr lang="hr-HR" dirty="0" smtClean="0"/>
          </a:p>
        </p:txBody>
      </p:sp>
      <p:sp>
        <p:nvSpPr>
          <p:cNvPr id="100355" name="Slide Number Placeholder 3"/>
          <p:cNvSpPr>
            <a:spLocks noGrp="1"/>
          </p:cNvSpPr>
          <p:nvPr>
            <p:ph type="sldNum" sz="quarter" idx="5"/>
          </p:nvPr>
        </p:nvSpPr>
        <p:spPr bwMode="auto">
          <a:noFill/>
          <a:ln>
            <a:miter lim="800000"/>
            <a:headEnd/>
            <a:tailEnd/>
          </a:ln>
        </p:spPr>
        <p:txBody>
          <a:bodyPr/>
          <a:lstStyle/>
          <a:p>
            <a:fld id="{0FE7F0CA-C3FB-4887-BA09-0A560F720315}" type="slidenum">
              <a:rPr lang="hr-HR" smtClean="0">
                <a:cs typeface="Arial" charset="0"/>
              </a:rPr>
              <a:pPr/>
              <a:t>19</a:t>
            </a:fld>
            <a:endParaRPr lang="hr-HR"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a:lstStyle/>
          <a:p>
            <a:r>
              <a:rPr lang="hr-HR" b="1" dirty="0" smtClean="0"/>
              <a:t>Cilj: uvod u temu negativnih posljedica kockanja/klađenja, posebno problematičnog kockanja /klađenja i ovisnosti.</a:t>
            </a:r>
          </a:p>
          <a:p>
            <a:endParaRPr lang="hr-HR" b="1" dirty="0" smtClean="0"/>
          </a:p>
          <a:p>
            <a:r>
              <a:rPr lang="hr-HR" b="1" dirty="0" smtClean="0"/>
              <a:t>Što reći: </a:t>
            </a:r>
            <a:r>
              <a:rPr lang="hr-HR" dirty="0" smtClean="0"/>
              <a:t>Naglasiti povezanost problematičnog kockanja s mentalnim i tjelesnim zdravljem (čini se kao da mnogi u tu povezanost ne vjeruju jer im nije jasno što uopće kockanjem čine svom tijelu).</a:t>
            </a:r>
          </a:p>
          <a:p>
            <a:endParaRPr lang="hr-HR" dirty="0" smtClean="0"/>
          </a:p>
          <a:p>
            <a:r>
              <a:rPr lang="hr-HR" dirty="0" smtClean="0"/>
              <a:t>Ovisnost o kockanju/klađenju ima slične obrasce kao i druge ovisnosti.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a:lstStyle/>
          <a:p>
            <a:r>
              <a:rPr lang="hr-HR" b="1" dirty="0" smtClean="0"/>
              <a:t>Cilj: definicija kockanja/klađenja i nabrajanje svega što ono obuhvaća</a:t>
            </a:r>
          </a:p>
          <a:p>
            <a:endParaRPr lang="hr-HR" b="1" dirty="0" smtClean="0"/>
          </a:p>
          <a:p>
            <a:r>
              <a:rPr lang="hr-HR" b="1" dirty="0" smtClean="0"/>
              <a:t>Što reći: </a:t>
            </a:r>
            <a:r>
              <a:rPr lang="hr-HR" dirty="0" smtClean="0"/>
              <a:t>Kockanje je ulaganje nečeg vrijednog u događaj koji može rezultirati većim i povoljnijim ishodom. Dakle, uložimo nešto nama vrijedno (npr. novac) i očekujemo da ćemo dobiti još više. Kolike su zapravo šanse za to? (</a:t>
            </a:r>
            <a:r>
              <a:rPr lang="hr-HR" i="1" dirty="0" smtClean="0"/>
              <a:t>možemo pričekati odgovor</a:t>
            </a:r>
            <a:r>
              <a:rPr lang="hr-HR" dirty="0" smtClean="0"/>
              <a:t>) Male </a:t>
            </a:r>
            <a:r>
              <a:rPr lang="hr-HR" i="1" dirty="0" smtClean="0"/>
              <a:t>(o navedenim šansama detaljnije će se razgovarati kasnije).</a:t>
            </a:r>
          </a:p>
          <a:p>
            <a:endParaRPr lang="hr-HR" dirty="0" smtClean="0"/>
          </a:p>
          <a:p>
            <a:r>
              <a:rPr lang="hr-HR" b="1" dirty="0" smtClean="0"/>
              <a:t>Pitajte</a:t>
            </a:r>
            <a:r>
              <a:rPr lang="hr-HR" dirty="0" smtClean="0"/>
              <a:t> što se prema ovoj definiciji smatra kockanjem/klađenjem?</a:t>
            </a:r>
          </a:p>
          <a:p>
            <a:r>
              <a:rPr lang="hr-HR" dirty="0" smtClean="0"/>
              <a:t>Kada učenici nabroje ono što misle da to jest, nadopunite njihove odgovore po potrebi. </a:t>
            </a:r>
          </a:p>
          <a:p>
            <a:r>
              <a:rPr lang="hr-HR" dirty="0" smtClean="0"/>
              <a:t>To su: </a:t>
            </a:r>
            <a:r>
              <a:rPr lang="hr-HR" i="1" dirty="0" smtClean="0"/>
              <a:t>kartanje za novac, biljar ili fliper za novac, loto/lutrija/srećke, sportske kladionice, </a:t>
            </a:r>
            <a:r>
              <a:rPr lang="hr-HR" i="1" dirty="0" err="1" smtClean="0"/>
              <a:t>bingo</a:t>
            </a:r>
            <a:r>
              <a:rPr lang="hr-HR" i="1" dirty="0" smtClean="0"/>
              <a:t>, igre na automatima, </a:t>
            </a:r>
            <a:r>
              <a:rPr lang="hr-HR" i="1" dirty="0" err="1" smtClean="0"/>
              <a:t>casino</a:t>
            </a:r>
            <a:r>
              <a:rPr lang="hr-HR" i="1" dirty="0"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noFill/>
        </p:spPr>
        <p:txBody>
          <a:bodyPr/>
          <a:lstStyle/>
          <a:p>
            <a:r>
              <a:rPr lang="hr-HR" b="1" dirty="0" smtClean="0"/>
              <a:t>Cilj: Potaknuti na razmišljanje o negativnim stranama kockanja/klađenja.</a:t>
            </a:r>
            <a:r>
              <a:rPr lang="hr-HR" b="1" baseline="0" dirty="0" smtClean="0"/>
              <a:t> O</a:t>
            </a:r>
            <a:r>
              <a:rPr lang="hr-HR" b="1" dirty="0" smtClean="0"/>
              <a:t>bzirom da su ciljana skupina maloljetnici</a:t>
            </a:r>
            <a:r>
              <a:rPr lang="hr-HR" b="1" baseline="0" dirty="0" smtClean="0"/>
              <a:t> naglasiti zakonsku zabranu.</a:t>
            </a:r>
            <a:r>
              <a:rPr lang="hr-HR" b="1" dirty="0" smtClean="0"/>
              <a:t> </a:t>
            </a:r>
          </a:p>
          <a:p>
            <a:endParaRPr lang="hr-HR" b="1" dirty="0" smtClean="0"/>
          </a:p>
          <a:p>
            <a:r>
              <a:rPr lang="hr-HR" b="1" dirty="0" smtClean="0"/>
              <a:t>Što reći: </a:t>
            </a:r>
          </a:p>
          <a:p>
            <a:r>
              <a:rPr lang="hr-HR" dirty="0" smtClean="0"/>
              <a:t>SAVJET: Potaknuti učenike na nabrajanje razloga protiv kockanja.</a:t>
            </a:r>
          </a:p>
          <a:p>
            <a:r>
              <a:rPr lang="hr-HR" dirty="0" smtClean="0"/>
              <a:t>Razlozi protiv kockanja  mogu biti: gubitak novca; zabranjeno je za maloljetnike, može biti opasno jer ljudi mogu razviti ovisnost, jako su male šanse da se nešto </a:t>
            </a:r>
            <a:r>
              <a:rPr lang="hr-HR" dirty="0" err="1" smtClean="0"/>
              <a:t>zaradi...</a:t>
            </a:r>
            <a:r>
              <a:rPr lang="hr-HR" dirty="0" smtClean="0"/>
              <a:t>.</a:t>
            </a:r>
          </a:p>
          <a:p>
            <a:r>
              <a:rPr lang="hr-HR" dirty="0" smtClean="0"/>
              <a:t>Pokušati ih potaknuti da budu što konkretniji</a:t>
            </a:r>
          </a:p>
          <a:p>
            <a:r>
              <a:rPr lang="hr-HR" dirty="0" smtClean="0"/>
              <a:t>U nastavku zajedno s njima zaključiti koji su nedostaci i negativne posljedice kockanja</a:t>
            </a:r>
          </a:p>
          <a:p>
            <a:endParaRPr lang="hr-H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dirty="0" smtClean="0">
                <a:latin typeface="Albertus MT"/>
              </a:rPr>
              <a:t>Cilj: Razmatranje negativnih posljedica kockanja/klađenja</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Što reći:</a:t>
            </a:r>
          </a:p>
          <a:p>
            <a:pPr eaLnBrk="1" hangingPunct="1">
              <a:lnSpc>
                <a:spcPct val="90000"/>
              </a:lnSpc>
              <a:buClr>
                <a:srgbClr val="CCCCFF"/>
              </a:buClr>
              <a:buFont typeface="Wingdings" pitchFamily="2" charset="2"/>
              <a:buChar char="Ø"/>
            </a:pPr>
            <a:r>
              <a:rPr lang="hr-HR" dirty="0" smtClean="0">
                <a:latin typeface="Albertus MT"/>
              </a:rPr>
              <a:t> gubitak novca</a:t>
            </a:r>
          </a:p>
          <a:p>
            <a:pPr eaLnBrk="1" hangingPunct="1">
              <a:lnSpc>
                <a:spcPct val="90000"/>
              </a:lnSpc>
              <a:buClr>
                <a:srgbClr val="CCCCFF"/>
              </a:buClr>
              <a:buFont typeface="Wingdings" pitchFamily="2" charset="2"/>
              <a:buChar char="Ø"/>
            </a:pPr>
            <a:r>
              <a:rPr lang="hr-HR" dirty="0" smtClean="0">
                <a:latin typeface="Albertus MT"/>
              </a:rPr>
              <a:t> nedostatak vremena za učenje i školu, prijatelje i hobije</a:t>
            </a:r>
          </a:p>
          <a:p>
            <a:pPr eaLnBrk="1" hangingPunct="1">
              <a:lnSpc>
                <a:spcPct val="90000"/>
              </a:lnSpc>
              <a:buClr>
                <a:srgbClr val="CCCCFF"/>
              </a:buClr>
              <a:buFont typeface="Wingdings" pitchFamily="2" charset="2"/>
              <a:buChar char="Ø"/>
            </a:pPr>
            <a:r>
              <a:rPr lang="hr-HR" dirty="0" smtClean="0">
                <a:latin typeface="Albertus MT"/>
              </a:rPr>
              <a:t> loš osjećaj nakon što se izgubi poveći iznos novca </a:t>
            </a:r>
          </a:p>
          <a:p>
            <a:pPr eaLnBrk="1" hangingPunct="1">
              <a:lnSpc>
                <a:spcPct val="90000"/>
              </a:lnSpc>
              <a:buClr>
                <a:srgbClr val="CCCCFF"/>
              </a:buClr>
              <a:buFont typeface="Wingdings" pitchFamily="2" charset="2"/>
              <a:buChar char="Ø"/>
            </a:pPr>
            <a:r>
              <a:rPr lang="hr-HR" dirty="0" smtClean="0">
                <a:latin typeface="Albertus MT"/>
              </a:rPr>
              <a:t> osjećaj gubitka kontrole nad svojim ponašanjem</a:t>
            </a:r>
          </a:p>
          <a:p>
            <a:pPr eaLnBrk="1" hangingPunct="1">
              <a:lnSpc>
                <a:spcPct val="90000"/>
              </a:lnSpc>
              <a:buClr>
                <a:srgbClr val="CCCCFF"/>
              </a:buClr>
              <a:buFont typeface="Wingdings" pitchFamily="2" charset="2"/>
              <a:buChar char="Ø"/>
            </a:pPr>
            <a:r>
              <a:rPr lang="hr-HR" dirty="0" smtClean="0">
                <a:latin typeface="Albertus MT"/>
              </a:rPr>
              <a:t> narušeno je samopouzdanje</a:t>
            </a:r>
          </a:p>
          <a:p>
            <a:pPr eaLnBrk="1" hangingPunct="1">
              <a:lnSpc>
                <a:spcPct val="90000"/>
              </a:lnSpc>
              <a:buClr>
                <a:srgbClr val="CCCCFF"/>
              </a:buClr>
              <a:buFont typeface="Wingdings" pitchFamily="2" charset="2"/>
              <a:buChar char="Ø"/>
            </a:pPr>
            <a:r>
              <a:rPr lang="hr-HR" dirty="0" smtClean="0">
                <a:latin typeface="Albertus MT"/>
              </a:rPr>
              <a:t> nezadovoljstvo, ljutnja, svađanje, agresija</a:t>
            </a:r>
          </a:p>
          <a:p>
            <a:pPr eaLnBrk="1" hangingPunct="1">
              <a:lnSpc>
                <a:spcPct val="90000"/>
              </a:lnSpc>
              <a:buClr>
                <a:srgbClr val="CCCCFF"/>
              </a:buClr>
              <a:buFont typeface="Wingdings" pitchFamily="2" charset="2"/>
              <a:buChar char="Ø"/>
            </a:pPr>
            <a:r>
              <a:rPr lang="hr-HR" dirty="0" smtClean="0">
                <a:latin typeface="Albertus MT"/>
              </a:rPr>
              <a:t> poremećeni odnosi s okolinom (roditelji, škola)</a:t>
            </a:r>
          </a:p>
          <a:p>
            <a:r>
              <a:rPr lang="hr-HR" i="1" dirty="0" smtClean="0"/>
              <a:t>Neki ovaj dio mogu preformulirati u posljedice. </a:t>
            </a:r>
          </a:p>
          <a:p>
            <a:r>
              <a:rPr lang="hr-HR" i="1" dirty="0" smtClean="0"/>
              <a:t>Neki smatraju primjerenijim navođenje nedostataka u formi konkretnih kratkoročnih i dugoročnih posljedica.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p:spPr>
      </p:sp>
      <p:sp>
        <p:nvSpPr>
          <p:cNvPr id="108546" name="Rectangle 3"/>
          <p:cNvSpPr>
            <a:spLocks noGrp="1"/>
          </p:cNvSpPr>
          <p:nvPr>
            <p:ph type="body" idx="1"/>
          </p:nvPr>
        </p:nvSpPr>
        <p:spPr bwMode="auto">
          <a:noFill/>
        </p:spPr>
        <p:txBody>
          <a:bodyPr/>
          <a:lstStyle/>
          <a:p>
            <a:r>
              <a:rPr lang="hr-HR" b="1" dirty="0" smtClean="0"/>
              <a:t>Cilj: Odrediti ovisnost o kockanju/klađenju</a:t>
            </a:r>
          </a:p>
          <a:p>
            <a:endParaRPr lang="hr-HR" b="1" dirty="0" smtClean="0"/>
          </a:p>
          <a:p>
            <a:r>
              <a:rPr lang="hr-HR" b="1" dirty="0" smtClean="0"/>
              <a:t>Što reći: </a:t>
            </a:r>
            <a:r>
              <a:rPr lang="hr-HR" dirty="0" smtClean="0"/>
              <a:t>Postepeno navesti učenike na razgovor o tome je li kockanje bolest i o tome tko je ovisan o kocki, a tko nije te definirati ovisnost o kockanju, a sa sljedećim slajdom zaključiti da je ovisnost o kockanju/klađenju bolest i naglasiti znakove upozorenja. </a:t>
            </a:r>
            <a:r>
              <a:rPr lang="hr-HR" b="1" dirty="0" smtClean="0"/>
              <a:t>U važećoj Međunarodnoj klasifikaciji bolesti i srodnih zdravstvenih problema (MKB-10) patološka</a:t>
            </a:r>
            <a:r>
              <a:rPr lang="hr-HR" b="1" baseline="0" dirty="0" smtClean="0"/>
              <a:t> sklonost</a:t>
            </a:r>
            <a:r>
              <a:rPr lang="hr-HR" b="1" dirty="0" smtClean="0"/>
              <a:t> kockanju (F63.0) svrstana je u kategoriju poremećaji navika i nagona. Zbog boljeg razumijevanja problematike ovisnosti o kockanju u ovu svrhu izjednačiti ćemo ova dva termina.</a:t>
            </a:r>
            <a:endParaRPr lang="en-GB"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a:lstStyle/>
          <a:p>
            <a:r>
              <a:rPr lang="hr-HR" b="1" dirty="0" smtClean="0">
                <a:solidFill>
                  <a:srgbClr val="FFFF00"/>
                </a:solidFill>
                <a:latin typeface="Albertus MT"/>
              </a:rPr>
              <a:t>IZBORNI SLAJD </a:t>
            </a:r>
            <a:r>
              <a:rPr lang="hr-HR" dirty="0" smtClean="0">
                <a:solidFill>
                  <a:srgbClr val="FFFF00"/>
                </a:solidFill>
                <a:latin typeface="Albertus MT"/>
              </a:rPr>
              <a:t>(</a:t>
            </a:r>
            <a:r>
              <a:rPr lang="hr-HR" i="1" dirty="0" smtClean="0"/>
              <a:t>Ako želite i smatrate da je dodatno potrebno naglasiti)</a:t>
            </a:r>
            <a:endParaRPr lang="hr-HR" b="1" i="1" dirty="0" smtClean="0">
              <a:solidFill>
                <a:srgbClr val="FFFF00"/>
              </a:solidFill>
              <a:latin typeface="Albertus MT"/>
            </a:endParaRPr>
          </a:p>
          <a:p>
            <a:endParaRPr lang="hr-HR" b="1" dirty="0" smtClean="0">
              <a:solidFill>
                <a:srgbClr val="FFFF00"/>
              </a:solidFill>
              <a:latin typeface="Albertus MT"/>
            </a:endParaRPr>
          </a:p>
          <a:p>
            <a:r>
              <a:rPr lang="hr-HR" b="1" dirty="0" smtClean="0">
                <a:solidFill>
                  <a:srgbClr val="FFFF00"/>
                </a:solidFill>
                <a:latin typeface="Albertus MT"/>
              </a:rPr>
              <a:t>Cilj: prikazati razvoj ovisnosti o kockanju/klađenju</a:t>
            </a:r>
          </a:p>
          <a:p>
            <a:endParaRPr lang="hr-HR" b="1" dirty="0" smtClean="0">
              <a:solidFill>
                <a:srgbClr val="FFFF00"/>
              </a:solidFill>
              <a:latin typeface="Albertus MT"/>
            </a:endParaRPr>
          </a:p>
          <a:p>
            <a:r>
              <a:rPr lang="hr-HR" b="1" dirty="0" smtClean="0">
                <a:solidFill>
                  <a:srgbClr val="FFFF00"/>
                </a:solidFill>
                <a:latin typeface="Albertus MT"/>
              </a:rPr>
              <a:t>Što reći: </a:t>
            </a:r>
            <a:r>
              <a:rPr lang="hr-HR" dirty="0" smtClean="0">
                <a:solidFill>
                  <a:srgbClr val="FFFF00"/>
                </a:solidFill>
                <a:latin typeface="Albertus MT"/>
              </a:rPr>
              <a:t>ovisnost o kockanju i klađenju </a:t>
            </a:r>
            <a:r>
              <a:rPr lang="hr-HR" dirty="0" smtClean="0">
                <a:latin typeface="Albertus MT"/>
              </a:rPr>
              <a:t>obično se razvija vrlo </a:t>
            </a:r>
            <a:r>
              <a:rPr lang="hr-HR" dirty="0" smtClean="0">
                <a:solidFill>
                  <a:srgbClr val="FFFF00"/>
                </a:solidFill>
                <a:latin typeface="Albertus MT"/>
              </a:rPr>
              <a:t>postupno</a:t>
            </a:r>
            <a:r>
              <a:rPr lang="hr-HR" dirty="0" smtClean="0">
                <a:latin typeface="Albertus MT"/>
              </a:rPr>
              <a:t>, često i ne zamjećujemo kako se nešto loše događa</a:t>
            </a:r>
            <a:endParaRPr lang="hr-HR" dirty="0" smtClean="0"/>
          </a:p>
          <a:p>
            <a:r>
              <a:rPr lang="hr-HR" dirty="0" smtClean="0"/>
              <a:t>Kontinuum razvoja poteškoća s kockanjem (</a:t>
            </a:r>
            <a:r>
              <a:rPr lang="hr-HR" i="1" dirty="0" smtClean="0"/>
              <a:t>mogući i drugačiji nazivi, ali radi usuglašavanja i pojednostavljivanja terminologije termini ujednačeni na razini prezentacije)</a:t>
            </a:r>
          </a:p>
          <a:p>
            <a:r>
              <a:rPr lang="hr-HR" dirty="0" smtClean="0"/>
              <a:t>NE KOCKAJU</a:t>
            </a:r>
          </a:p>
          <a:p>
            <a:r>
              <a:rPr lang="hr-HR" dirty="0" smtClean="0"/>
              <a:t>POVREMENI SOCIJALNI KOCKARI</a:t>
            </a:r>
          </a:p>
          <a:p>
            <a:r>
              <a:rPr lang="hr-HR" dirty="0" smtClean="0"/>
              <a:t>OZBILJNI SOCIJALNI KOCKARI</a:t>
            </a:r>
          </a:p>
          <a:p>
            <a:r>
              <a:rPr lang="hr-HR" dirty="0" smtClean="0"/>
              <a:t>ŠTETNO KOCKANJE (</a:t>
            </a:r>
            <a:r>
              <a:rPr lang="hr-HR" i="1" dirty="0" err="1" smtClean="0"/>
              <a:t>harmful</a:t>
            </a:r>
            <a:r>
              <a:rPr lang="hr-HR" i="1" dirty="0" smtClean="0"/>
              <a:t> </a:t>
            </a:r>
            <a:r>
              <a:rPr lang="hr-HR" i="1" dirty="0" err="1" smtClean="0"/>
              <a:t>involvement</a:t>
            </a:r>
            <a:r>
              <a:rPr lang="hr-HR" dirty="0" smtClean="0"/>
              <a:t>)</a:t>
            </a:r>
          </a:p>
          <a:p>
            <a:r>
              <a:rPr lang="hr-HR" dirty="0" smtClean="0"/>
              <a:t>PATOLOŠKO KOCKANJE (ovisnost)</a:t>
            </a:r>
          </a:p>
          <a:p>
            <a:endParaRPr lang="hr-HR" dirty="0" smtClean="0"/>
          </a:p>
          <a:p>
            <a:r>
              <a:rPr lang="hr-HR" dirty="0" smtClean="0"/>
              <a:t>Od onih koji nikada ne kockaju, preko onih koji povremeno kockaju, povremeno kupuju srećke ili loto, zatim onih koji redovito igraju i to im je značajan oblik zabave, ali još uvijek nije po značaju ispred prijatelja, obitelji, posla, škole, zatim oni koji doživljavaju poteškoće u svom svakodnevnom životu (osobnom doživljavanju i raspoloženju, socijalnim odnosima, poslu/školi) do patološkog kockanja (mali ali značajan broj ljudi razvija ozbiljne znakove patološkog kockanja kada kockanje ozbiljno narušava sve njihove aspekte života. </a:t>
            </a:r>
          </a:p>
          <a:p>
            <a:endParaRPr lang="hr-HR" dirty="0" smtClean="0"/>
          </a:p>
          <a:p>
            <a:r>
              <a:rPr lang="hr-HR" dirty="0" smtClean="0"/>
              <a:t>Ljudi s ozbiljnim problemima teško kontroliraju svoj nagon za kockanjem unatoč šteti koju im kockanje nanosi: stalna zaokupljenost, raste napetost prije aktivnosti, izražena potreba-poriv da se igranjem umanji ta napetost, ugoda za vrijeme </a:t>
            </a:r>
            <a:r>
              <a:rPr lang="hr-HR" dirty="0" err="1" smtClean="0"/>
              <a:t>aktivnosti..</a:t>
            </a:r>
            <a:r>
              <a:rPr lang="hr-HR" dirty="0"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dirty="0" smtClean="0">
                <a:latin typeface="Albertus MT"/>
                <a:cs typeface="Times New Roman" pitchFamily="18" charset="0"/>
              </a:rPr>
              <a:t>IZBORNI SLAJD</a:t>
            </a:r>
          </a:p>
          <a:p>
            <a:pPr eaLnBrk="1" hangingPunct="1">
              <a:buClr>
                <a:srgbClr val="CCCCFF"/>
              </a:buClr>
              <a:buFont typeface="Wingdings" pitchFamily="2" charset="2"/>
              <a:buNone/>
            </a:pPr>
            <a:endParaRPr lang="hr-HR" b="1" dirty="0" smtClean="0">
              <a:latin typeface="Albertus MT"/>
              <a:cs typeface="Times New Roman" pitchFamily="18" charset="0"/>
            </a:endParaRPr>
          </a:p>
          <a:p>
            <a:pPr eaLnBrk="1" hangingPunct="1">
              <a:buClr>
                <a:srgbClr val="CCCCFF"/>
              </a:buClr>
              <a:buFont typeface="Wingdings" pitchFamily="2" charset="2"/>
              <a:buNone/>
            </a:pPr>
            <a:r>
              <a:rPr lang="hr-HR" b="1" dirty="0" smtClean="0">
                <a:latin typeface="Albertus MT"/>
                <a:cs typeface="Times New Roman" pitchFamily="18" charset="0"/>
              </a:rPr>
              <a:t>Cilj: naglasiti rizik razvoja ovisnosti o kockanju/klađenju</a:t>
            </a:r>
          </a:p>
          <a:p>
            <a:pPr eaLnBrk="1" hangingPunct="1">
              <a:buClr>
                <a:srgbClr val="CCCCFF"/>
              </a:buClr>
              <a:buFont typeface="Wingdings" pitchFamily="2" charset="2"/>
              <a:buNone/>
            </a:pPr>
            <a:endParaRPr lang="hr-HR" b="1" dirty="0" smtClean="0">
              <a:latin typeface="Albertus MT"/>
              <a:cs typeface="Times New Roman" pitchFamily="18" charset="0"/>
            </a:endParaRPr>
          </a:p>
          <a:p>
            <a:pPr eaLnBrk="1" hangingPunct="1">
              <a:buClr>
                <a:srgbClr val="CCCCFF"/>
              </a:buClr>
              <a:buFont typeface="Wingdings" pitchFamily="2" charset="2"/>
              <a:buNone/>
            </a:pPr>
            <a:r>
              <a:rPr lang="hr-HR" b="1" dirty="0" smtClean="0">
                <a:latin typeface="Albertus MT"/>
                <a:cs typeface="Times New Roman" pitchFamily="18" charset="0"/>
              </a:rPr>
              <a:t>Što reći: </a:t>
            </a:r>
          </a:p>
          <a:p>
            <a:pPr eaLnBrk="1" hangingPunct="1">
              <a:buClr>
                <a:srgbClr val="CCCCFF"/>
              </a:buClr>
              <a:buFont typeface="Wingdings" pitchFamily="2" charset="2"/>
              <a:buChar char="Ø"/>
            </a:pPr>
            <a:r>
              <a:rPr lang="hr-HR" dirty="0" smtClean="0">
                <a:latin typeface="Albertus MT"/>
                <a:cs typeface="Times New Roman" pitchFamily="18" charset="0"/>
              </a:rPr>
              <a:t> često se misli da je svako kockanje/klađenje samo </a:t>
            </a:r>
            <a:r>
              <a:rPr lang="hr-HR" b="1" dirty="0" smtClean="0">
                <a:solidFill>
                  <a:srgbClr val="FFFF00"/>
                </a:solidFill>
                <a:latin typeface="Albertus MT"/>
                <a:cs typeface="Times New Roman" pitchFamily="18" charset="0"/>
              </a:rPr>
              <a:t>loša navika</a:t>
            </a:r>
            <a:endParaRPr lang="hr-HR" b="0" dirty="0" smtClean="0">
              <a:solidFill>
                <a:schemeClr val="tx1"/>
              </a:solidFill>
              <a:latin typeface="Albertus MT"/>
              <a:cs typeface="Times New Roman" pitchFamily="18" charset="0"/>
            </a:endParaRPr>
          </a:p>
          <a:p>
            <a:pPr eaLnBrk="1" hangingPunct="1">
              <a:buClr>
                <a:srgbClr val="CCCCFF"/>
              </a:buClr>
              <a:buFont typeface="Wingdings" pitchFamily="2" charset="2"/>
              <a:buChar char="Ø"/>
            </a:pPr>
            <a:r>
              <a:rPr lang="hr-HR" b="0" baseline="0" dirty="0" smtClean="0">
                <a:solidFill>
                  <a:schemeClr val="tx1"/>
                </a:solidFill>
                <a:latin typeface="Albertus MT"/>
                <a:cs typeface="Times New Roman" pitchFamily="18" charset="0"/>
              </a:rPr>
              <a:t> </a:t>
            </a:r>
            <a:r>
              <a:rPr lang="hr-HR" dirty="0" smtClean="0">
                <a:latin typeface="Albertus MT"/>
                <a:cs typeface="Times New Roman" pitchFamily="18" charset="0"/>
              </a:rPr>
              <a:t>opća neupućenost samo pogoduje i daljnjoj </a:t>
            </a:r>
            <a:r>
              <a:rPr lang="hr-HR" b="1" dirty="0" smtClean="0">
                <a:solidFill>
                  <a:srgbClr val="FFFF00"/>
                </a:solidFill>
                <a:latin typeface="Albertus MT"/>
                <a:cs typeface="Times New Roman" pitchFamily="18" charset="0"/>
              </a:rPr>
              <a:t>epidemiji</a:t>
            </a:r>
            <a:r>
              <a:rPr lang="hr-HR" dirty="0" smtClean="0">
                <a:solidFill>
                  <a:srgbClr val="FFFF00"/>
                </a:solidFill>
                <a:latin typeface="Albertus MT"/>
                <a:cs typeface="Times New Roman" pitchFamily="18" charset="0"/>
              </a:rPr>
              <a:t> </a:t>
            </a:r>
            <a:r>
              <a:rPr lang="hr-HR" dirty="0" smtClean="0">
                <a:latin typeface="Albertus MT"/>
                <a:cs typeface="Times New Roman" pitchFamily="18" charset="0"/>
              </a:rPr>
              <a:t>kockanja/klađenja u Hrvatskoj</a:t>
            </a:r>
          </a:p>
          <a:p>
            <a:pPr eaLnBrk="1" hangingPunct="1">
              <a:buClr>
                <a:srgbClr val="CCCCFF"/>
              </a:buClr>
              <a:buFont typeface="Wingdings" pitchFamily="2" charset="2"/>
              <a:buChar char="Ø"/>
            </a:pPr>
            <a:r>
              <a:rPr lang="hr-HR" dirty="0" smtClean="0">
                <a:latin typeface="Albertus MT"/>
                <a:cs typeface="Times New Roman" pitchFamily="18" charset="0"/>
              </a:rPr>
              <a:t> pretpostavlja se da u Hrvatskoj postoji oko </a:t>
            </a:r>
            <a:r>
              <a:rPr lang="hr-HR" b="1" dirty="0" smtClean="0">
                <a:solidFill>
                  <a:srgbClr val="FFFF00"/>
                </a:solidFill>
                <a:latin typeface="Albertus MT"/>
                <a:cs typeface="Times New Roman" pitchFamily="18" charset="0"/>
              </a:rPr>
              <a:t>50.000 ovisnika</a:t>
            </a:r>
            <a:r>
              <a:rPr lang="hr-HR" dirty="0" smtClean="0">
                <a:solidFill>
                  <a:srgbClr val="FF0000"/>
                </a:solidFill>
                <a:latin typeface="Albertus MT"/>
                <a:cs typeface="Times New Roman" pitchFamily="18" charset="0"/>
              </a:rPr>
              <a:t> </a:t>
            </a:r>
            <a:r>
              <a:rPr lang="hr-HR" dirty="0" smtClean="0">
                <a:latin typeface="Albertus MT"/>
                <a:cs typeface="Times New Roman" pitchFamily="18" charset="0"/>
              </a:rPr>
              <a:t>kockara, a još je oko </a:t>
            </a:r>
            <a:r>
              <a:rPr lang="hr-HR" b="1" dirty="0" smtClean="0">
                <a:solidFill>
                  <a:srgbClr val="FFFF00"/>
                </a:solidFill>
                <a:latin typeface="Albertus MT"/>
                <a:cs typeface="Times New Roman" pitchFamily="18" charset="0"/>
              </a:rPr>
              <a:t>230.000</a:t>
            </a:r>
            <a:r>
              <a:rPr lang="hr-HR" dirty="0" smtClean="0">
                <a:latin typeface="Albertus MT"/>
                <a:cs typeface="Times New Roman" pitchFamily="18" charset="0"/>
              </a:rPr>
              <a:t> onih koji su </a:t>
            </a:r>
            <a:r>
              <a:rPr lang="hr-HR" b="1" dirty="0" smtClean="0">
                <a:solidFill>
                  <a:srgbClr val="FFFF00"/>
                </a:solidFill>
                <a:latin typeface="Albertus MT"/>
                <a:cs typeface="Times New Roman" pitchFamily="18" charset="0"/>
              </a:rPr>
              <a:t>problematični</a:t>
            </a:r>
            <a:endParaRPr lang="hr-HR" b="1" u="sng" dirty="0" smtClean="0">
              <a:solidFill>
                <a:srgbClr val="FFFF00"/>
              </a:solidFill>
              <a:latin typeface="Albertus MT"/>
            </a:endParaRPr>
          </a:p>
          <a:p>
            <a:endParaRPr lang="hr-HR" dirty="0" smtClean="0"/>
          </a:p>
        </p:txBody>
      </p:sp>
      <p:sp>
        <p:nvSpPr>
          <p:cNvPr id="112643" name="Slide Number Placeholder 3"/>
          <p:cNvSpPr>
            <a:spLocks noGrp="1"/>
          </p:cNvSpPr>
          <p:nvPr>
            <p:ph type="sldNum" sz="quarter" idx="5"/>
          </p:nvPr>
        </p:nvSpPr>
        <p:spPr bwMode="auto">
          <a:noFill/>
          <a:ln>
            <a:miter lim="800000"/>
            <a:headEnd/>
            <a:tailEnd/>
          </a:ln>
        </p:spPr>
        <p:txBody>
          <a:bodyPr/>
          <a:lstStyle/>
          <a:p>
            <a:fld id="{A41F80B3-8FFB-4466-A1EA-89ED97AA7E14}" type="slidenum">
              <a:rPr lang="hr-HR" smtClean="0">
                <a:cs typeface="Arial" charset="0"/>
              </a:rPr>
              <a:pPr/>
              <a:t>25</a:t>
            </a:fld>
            <a:endParaRPr lang="hr-HR"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r>
              <a:rPr lang="hr-HR" b="1" dirty="0" smtClean="0"/>
              <a:t>Cilj: Potvrditi ovisnost o kockanje kao bolest</a:t>
            </a:r>
          </a:p>
          <a:p>
            <a:endParaRPr lang="hr-HR" b="1" dirty="0" smtClean="0"/>
          </a:p>
          <a:p>
            <a:r>
              <a:rPr lang="hr-HR" b="1" dirty="0" smtClean="0"/>
              <a:t>Što reći: </a:t>
            </a:r>
            <a:r>
              <a:rPr lang="hr-HR" b="0" dirty="0" smtClean="0"/>
              <a:t>Ovisnost o k</a:t>
            </a:r>
            <a:r>
              <a:rPr lang="hr-HR" b="0" dirty="0" smtClean="0">
                <a:solidFill>
                  <a:srgbClr val="FFFF00"/>
                </a:solidFill>
              </a:rPr>
              <a:t>ockanju </a:t>
            </a:r>
            <a:r>
              <a:rPr lang="hr-HR" dirty="0" smtClean="0">
                <a:solidFill>
                  <a:srgbClr val="FFFF00"/>
                </a:solidFill>
              </a:rPr>
              <a:t>je 1980. prvi puta imenovana kao bolest – ušla u popis mentalnih poremećaja i poremećaja ponašanja.</a:t>
            </a:r>
          </a:p>
        </p:txBody>
      </p:sp>
      <p:sp>
        <p:nvSpPr>
          <p:cNvPr id="114691" name="Slide Number Placeholder 3"/>
          <p:cNvSpPr>
            <a:spLocks noGrp="1"/>
          </p:cNvSpPr>
          <p:nvPr>
            <p:ph type="sldNum" sz="quarter" idx="5"/>
          </p:nvPr>
        </p:nvSpPr>
        <p:spPr bwMode="auto">
          <a:noFill/>
          <a:ln>
            <a:miter lim="800000"/>
            <a:headEnd/>
            <a:tailEnd/>
          </a:ln>
        </p:spPr>
        <p:txBody>
          <a:bodyPr/>
          <a:lstStyle/>
          <a:p>
            <a:fld id="{DFED2EA6-0637-4751-81D7-98CBC0E05ACC}" type="slidenum">
              <a:rPr lang="hr-HR" smtClean="0">
                <a:cs typeface="Arial" charset="0"/>
              </a:rPr>
              <a:pPr/>
              <a:t>26</a:t>
            </a:fld>
            <a:endParaRPr lang="hr-HR"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smtClean="0">
                <a:solidFill>
                  <a:srgbClr val="FFFF00"/>
                </a:solidFill>
                <a:latin typeface="Albertus MT"/>
              </a:rPr>
              <a:t>Cilj: Odrediti tko je ovisnik o kocki, koje su njegove karakteristike</a:t>
            </a:r>
          </a:p>
          <a:p>
            <a:pPr eaLnBrk="1" hangingPunct="1">
              <a:buClr>
                <a:srgbClr val="CCCCFF"/>
              </a:buClr>
              <a:buFont typeface="Wingdings" pitchFamily="2" charset="2"/>
              <a:buNone/>
            </a:pPr>
            <a:endParaRPr lang="hr-HR" b="1" smtClean="0">
              <a:solidFill>
                <a:srgbClr val="FFFF00"/>
              </a:solidFill>
              <a:latin typeface="Albertus MT"/>
            </a:endParaRPr>
          </a:p>
          <a:p>
            <a:pPr eaLnBrk="1" hangingPunct="1">
              <a:buClr>
                <a:srgbClr val="CCCCFF"/>
              </a:buClr>
              <a:buFont typeface="Wingdings" pitchFamily="2" charset="2"/>
              <a:buNone/>
            </a:pPr>
            <a:r>
              <a:rPr lang="hr-HR" b="1" smtClean="0">
                <a:solidFill>
                  <a:srgbClr val="FFFF00"/>
                </a:solidFill>
                <a:latin typeface="Albertus MT"/>
              </a:rPr>
              <a:t>Što reći:</a:t>
            </a:r>
          </a:p>
          <a:p>
            <a:pPr eaLnBrk="1" hangingPunct="1">
              <a:buClr>
                <a:srgbClr val="CCCCFF"/>
              </a:buClr>
              <a:buFont typeface="Wingdings" pitchFamily="2" charset="2"/>
              <a:buChar char="Ø"/>
            </a:pPr>
            <a:r>
              <a:rPr lang="hr-HR" b="1" smtClean="0">
                <a:solidFill>
                  <a:srgbClr val="FFFF00"/>
                </a:solidFill>
                <a:latin typeface="Albertus MT"/>
              </a:rPr>
              <a:t>Ovisnik o kocki </a:t>
            </a:r>
            <a:r>
              <a:rPr lang="hr-HR" smtClean="0">
                <a:latin typeface="Albertus MT"/>
              </a:rPr>
              <a:t>je netko tko  provodi puno svog vremena kockajući se i kladeći te pri tome gubi puno novca </a:t>
            </a:r>
            <a:r>
              <a:rPr lang="hr-HR" i="1" smtClean="0">
                <a:latin typeface="Albertus MT"/>
              </a:rPr>
              <a:t>(ovdje naglsiti probleme koje im to kockanje stvara u životu, osim što im oduzima vrijeme – da utječe na sve aspekte njegovog/nejnog normalnog funkcioniranja</a:t>
            </a:r>
            <a:r>
              <a:rPr lang="hr-HR" smtClean="0">
                <a:latin typeface="Albertus MT"/>
              </a:rPr>
              <a:t>).</a:t>
            </a:r>
          </a:p>
          <a:p>
            <a:pPr eaLnBrk="1" hangingPunct="1">
              <a:buClr>
                <a:srgbClr val="CCCCFF"/>
              </a:buClr>
              <a:buFont typeface="Wingdings" pitchFamily="2" charset="2"/>
              <a:buChar char="Ø"/>
            </a:pPr>
            <a:r>
              <a:rPr lang="hr-HR" smtClean="0">
                <a:latin typeface="Albertus MT"/>
              </a:rPr>
              <a:t>on ili ona negativno utječe na živote osoba koje ih okružuju, a općenito se te osobe </a:t>
            </a:r>
            <a:r>
              <a:rPr lang="hr-HR" b="1" smtClean="0">
                <a:solidFill>
                  <a:srgbClr val="FFFF00"/>
                </a:solidFill>
                <a:latin typeface="Albertus MT"/>
              </a:rPr>
              <a:t>osjećaju nesretnima </a:t>
            </a:r>
            <a:r>
              <a:rPr lang="hr-HR" smtClean="0">
                <a:latin typeface="Albertus MT"/>
              </a:rPr>
              <a:t>radi </a:t>
            </a:r>
            <a:br>
              <a:rPr lang="hr-HR" smtClean="0">
                <a:latin typeface="Albertus MT"/>
              </a:rPr>
            </a:br>
            <a:r>
              <a:rPr lang="hr-HR" smtClean="0">
                <a:latin typeface="Albertus MT"/>
              </a:rPr>
              <a:t>svojih navika</a:t>
            </a:r>
            <a:endParaRPr lang="hr-HR" smtClean="0"/>
          </a:p>
        </p:txBody>
      </p:sp>
      <p:sp>
        <p:nvSpPr>
          <p:cNvPr id="116739" name="Slide Number Placeholder 3"/>
          <p:cNvSpPr>
            <a:spLocks noGrp="1"/>
          </p:cNvSpPr>
          <p:nvPr>
            <p:ph type="sldNum" sz="quarter" idx="5"/>
          </p:nvPr>
        </p:nvSpPr>
        <p:spPr bwMode="auto">
          <a:noFill/>
          <a:ln>
            <a:miter lim="800000"/>
            <a:headEnd/>
            <a:tailEnd/>
          </a:ln>
        </p:spPr>
        <p:txBody>
          <a:bodyPr/>
          <a:lstStyle/>
          <a:p>
            <a:fld id="{33793ECB-1766-4FB7-A599-C2F99C6B8280}" type="slidenum">
              <a:rPr lang="hr-HR" smtClean="0">
                <a:cs typeface="Arial" charset="0"/>
              </a:rPr>
              <a:pPr/>
              <a:t>27</a:t>
            </a:fld>
            <a:endParaRPr lang="hr-HR"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p:spPr>
      </p:sp>
      <p:sp>
        <p:nvSpPr>
          <p:cNvPr id="118786" name="Rectangle 3"/>
          <p:cNvSpPr>
            <a:spLocks noGrp="1"/>
          </p:cNvSpPr>
          <p:nvPr>
            <p:ph type="body" idx="1"/>
          </p:nvPr>
        </p:nvSpPr>
        <p:spPr bwMode="auto">
          <a:noFill/>
        </p:spPr>
        <p:txBody>
          <a:bodyPr/>
          <a:lstStyle/>
          <a:p>
            <a:r>
              <a:rPr lang="hr-HR" b="1" dirty="0" smtClean="0"/>
              <a:t>IZBORNI SLAJD</a:t>
            </a:r>
          </a:p>
          <a:p>
            <a:endParaRPr lang="hr-HR" b="1" dirty="0" smtClean="0"/>
          </a:p>
          <a:p>
            <a:r>
              <a:rPr lang="hr-HR" b="1" dirty="0" smtClean="0"/>
              <a:t>Cilj: dati širu perspektivu patološkom kockanju i kako se ono od strane stručnjaka opisuje/kategorizira</a:t>
            </a:r>
          </a:p>
          <a:p>
            <a:endParaRPr lang="hr-HR" b="1" dirty="0" smtClean="0"/>
          </a:p>
          <a:p>
            <a:r>
              <a:rPr lang="hr-HR" b="1" dirty="0" smtClean="0"/>
              <a:t>Što reći: </a:t>
            </a:r>
            <a:r>
              <a:rPr lang="hr-HR" dirty="0" smtClean="0"/>
              <a:t>Ovdje je riječ o dijagnozi F63 Poremećaji navika i nagona prema Međunarodnoj klasifikaciji bolesti i srodnih zdravstvenih problema (MKB-10). F63 uključuje F63.0 (Patološka sklonost kockanju).</a:t>
            </a:r>
          </a:p>
          <a:p>
            <a:r>
              <a:rPr lang="hr-HR" dirty="0" smtClean="0"/>
              <a:t>Može se dodati (</a:t>
            </a:r>
            <a:r>
              <a:rPr lang="hr-HR" i="1" dirty="0" smtClean="0"/>
              <a:t>ukoliko nije ranije naglašeno</a:t>
            </a:r>
            <a:r>
              <a:rPr lang="hr-HR" dirty="0" smtClean="0"/>
              <a:t>) da je kockanje po brojnim značajkama slično drugim ovisnostima (</a:t>
            </a:r>
            <a:r>
              <a:rPr lang="hr-HR" i="1" dirty="0" smtClean="0"/>
              <a:t>nabrojati što sve spada u istu skupinu poremećaja)</a:t>
            </a:r>
            <a:endParaRPr lang="en-GB" i="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p:spPr>
      </p:sp>
      <p:sp>
        <p:nvSpPr>
          <p:cNvPr id="120834" name="Rectangle 3"/>
          <p:cNvSpPr>
            <a:spLocks noGrp="1"/>
          </p:cNvSpPr>
          <p:nvPr>
            <p:ph type="body" idx="1"/>
          </p:nvPr>
        </p:nvSpPr>
        <p:spPr bwMode="auto">
          <a:noFill/>
        </p:spPr>
        <p:txBody>
          <a:bodyPr/>
          <a:lstStyle/>
          <a:p>
            <a:r>
              <a:rPr lang="hr-HR" b="1" smtClean="0"/>
              <a:t>Cilj: naglasiti podložnost mladih razvitku ovisnosti o kocki</a:t>
            </a:r>
          </a:p>
          <a:p>
            <a:endParaRPr lang="hr-HR" b="1" smtClean="0"/>
          </a:p>
          <a:p>
            <a:r>
              <a:rPr lang="hr-HR" b="1" smtClean="0"/>
              <a:t>Što reći:</a:t>
            </a:r>
          </a:p>
          <a:p>
            <a:r>
              <a:rPr lang="hr-HR" smtClean="0"/>
              <a:t>Mladi se često osjećaju i ponašaju kao da su “nedodirljivi” i “otporni” što je uobičajeno za razvojnu fazu u kojoj se nalaze. Obično doživljavaju kako im se ništa traumatično ne može dogoditi, da imaju dovoljno podrške od obitelji, da imaju dovoljno fizičke i mentalne snage, a svijet je pun novih stvari za istražiti, i zabaviti se pritom. Iako ih brine što njihovi prijatelji o njima misle i što o njima govore, zapravo ne misle da im se nešto loše u životu može dogoditi.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a:lstStyle/>
          <a:p>
            <a:pPr eaLnBrk="1" hangingPunct="1">
              <a:buClr>
                <a:srgbClr val="CCCCFF"/>
              </a:buClr>
              <a:buFont typeface="Wingdings" pitchFamily="2" charset="2"/>
              <a:buNone/>
            </a:pPr>
            <a:r>
              <a:rPr lang="hr-HR" b="1" dirty="0" smtClean="0">
                <a:latin typeface="Albertus MT"/>
              </a:rPr>
              <a:t>Cilj: naučiti prepoznati problematično kockanje</a:t>
            </a:r>
          </a:p>
          <a:p>
            <a:pPr eaLnBrk="1" hangingPunct="1">
              <a:buClr>
                <a:srgbClr val="CCCCFF"/>
              </a:buClr>
              <a:buFont typeface="Wingdings" pitchFamily="2" charset="2"/>
              <a:buNone/>
            </a:pPr>
            <a:endParaRPr lang="hr-HR" b="1" dirty="0" smtClean="0">
              <a:latin typeface="Albertus MT"/>
            </a:endParaRPr>
          </a:p>
          <a:p>
            <a:pPr eaLnBrk="1" hangingPunct="1">
              <a:buClr>
                <a:srgbClr val="CCCCFF"/>
              </a:buClr>
              <a:buFont typeface="Wingdings" pitchFamily="2" charset="2"/>
              <a:buNone/>
            </a:pPr>
            <a:r>
              <a:rPr lang="hr-HR" b="1" dirty="0" smtClean="0">
                <a:latin typeface="Albertus MT"/>
              </a:rPr>
              <a:t>Što reći: </a:t>
            </a:r>
          </a:p>
          <a:p>
            <a:pPr eaLnBrk="1" hangingPunct="1">
              <a:buClr>
                <a:srgbClr val="CCCCFF"/>
              </a:buClr>
              <a:buFont typeface="Wingdings" pitchFamily="2" charset="2"/>
              <a:buNone/>
            </a:pPr>
            <a:r>
              <a:rPr lang="hr-HR" dirty="0" smtClean="0">
                <a:latin typeface="Albertus MT"/>
              </a:rPr>
              <a:t>Kod problematičnih kockara/ovisnika prepoznajemo neka od slijedećih ponašanja</a:t>
            </a:r>
          </a:p>
          <a:p>
            <a:pPr eaLnBrk="1" hangingPunct="1">
              <a:buClr>
                <a:srgbClr val="CCCCFF"/>
              </a:buClr>
              <a:buFont typeface="Wingdings" pitchFamily="2" charset="2"/>
              <a:buChar char="Ø"/>
            </a:pPr>
            <a:r>
              <a:rPr lang="hr-HR" dirty="0" smtClean="0">
                <a:latin typeface="Albertus MT"/>
              </a:rPr>
              <a:t> stalno povećavanje uloga </a:t>
            </a:r>
          </a:p>
          <a:p>
            <a:pPr eaLnBrk="1" hangingPunct="1">
              <a:buClr>
                <a:srgbClr val="CCCCFF"/>
              </a:buClr>
              <a:buFont typeface="Wingdings" pitchFamily="2" charset="2"/>
              <a:buChar char="Ø"/>
            </a:pPr>
            <a:r>
              <a:rPr lang="hr-HR" dirty="0" smtClean="0">
                <a:latin typeface="Albertus MT"/>
              </a:rPr>
              <a:t> potreba da vrate uloženi novac postaje sve veća</a:t>
            </a:r>
          </a:p>
          <a:p>
            <a:pPr eaLnBrk="1" hangingPunct="1">
              <a:buClr>
                <a:srgbClr val="CCCCFF"/>
              </a:buClr>
              <a:buFont typeface="Wingdings" pitchFamily="2" charset="2"/>
              <a:buChar char="Ø"/>
            </a:pPr>
            <a:r>
              <a:rPr lang="hr-HR" dirty="0" smtClean="0">
                <a:latin typeface="Albertus MT"/>
              </a:rPr>
              <a:t> pobjeda postaje sve važnija – </a:t>
            </a:r>
            <a:r>
              <a:rPr lang="hr-HR" dirty="0" smtClean="0">
                <a:solidFill>
                  <a:srgbClr val="FFFF00"/>
                </a:solidFill>
                <a:latin typeface="Albertus MT"/>
              </a:rPr>
              <a:t>stalni “lov na dobitak”</a:t>
            </a:r>
          </a:p>
          <a:p>
            <a:pPr eaLnBrk="1" hangingPunct="1">
              <a:buClr>
                <a:srgbClr val="CCCCFF"/>
              </a:buClr>
              <a:buFont typeface="Wingdings" pitchFamily="2" charset="2"/>
              <a:buChar char="Ø"/>
            </a:pPr>
            <a:r>
              <a:rPr lang="hr-HR" dirty="0" smtClean="0">
                <a:latin typeface="Albertus MT"/>
              </a:rPr>
              <a:t> Javljaju se sve veći gubici – stalno im nedostaje novca, nakupljaju se </a:t>
            </a:r>
            <a:r>
              <a:rPr lang="hr-HR" dirty="0" smtClean="0">
                <a:solidFill>
                  <a:srgbClr val="FFFF00"/>
                </a:solidFill>
                <a:latin typeface="Albertus MT"/>
              </a:rPr>
              <a:t>dugovi</a:t>
            </a:r>
          </a:p>
          <a:p>
            <a:pPr eaLnBrk="1" hangingPunct="1">
              <a:buClr>
                <a:srgbClr val="CCCCFF"/>
              </a:buClr>
              <a:buFont typeface="Wingdings" pitchFamily="2" charset="2"/>
              <a:buNone/>
            </a:pPr>
            <a:endParaRPr lang="hr-HR" dirty="0" smtClean="0">
              <a:latin typeface="Albertus MT"/>
            </a:endParaRPr>
          </a:p>
          <a:p>
            <a:pPr eaLnBrk="1" hangingPunct="1">
              <a:buClr>
                <a:srgbClr val="CCCCFF"/>
              </a:buClr>
              <a:buFont typeface="Wingdings" pitchFamily="2" charset="2"/>
              <a:buNone/>
            </a:pPr>
            <a:r>
              <a:rPr lang="hr-HR" dirty="0" smtClean="0">
                <a:latin typeface="Albertus MT"/>
              </a:rPr>
              <a:t>Povećavanje uloga pa tako pobjeda  postaje sve važnija. Za gubitke se krive drugi koji varaju. Oni koji osjećaju krivnju radi gubitka objašnjavaju to činjenicom kako taj dan nije bio njihov dan ili nisu npr. nosili sretnu majicu. Počinju </a:t>
            </a:r>
            <a:r>
              <a:rPr lang="hr-HR" dirty="0" smtClean="0">
                <a:solidFill>
                  <a:srgbClr val="FFFF00"/>
                </a:solidFill>
                <a:latin typeface="Albertus MT"/>
              </a:rPr>
              <a:t>posuđivati</a:t>
            </a:r>
            <a:r>
              <a:rPr lang="hr-HR" dirty="0" smtClean="0">
                <a:latin typeface="Albertus MT"/>
              </a:rPr>
              <a:t> novac za kockanje i klađenje.</a:t>
            </a:r>
          </a:p>
          <a:p>
            <a:pPr eaLnBrk="1" hangingPunct="1">
              <a:buClr>
                <a:srgbClr val="CCCCFF"/>
              </a:buClr>
              <a:buSzPct val="90000"/>
              <a:buFont typeface="Wingdings" pitchFamily="2" charset="2"/>
              <a:buNone/>
            </a:pPr>
            <a:r>
              <a:rPr lang="hr-HR" sz="1100" dirty="0" smtClean="0">
                <a:latin typeface="Albertus MT"/>
              </a:rPr>
              <a:t>Sve veća je potreba da vrate uloženi novac. Kockanje i klađenje zaokuplja njihove misli, u potpunosti  ih  zaokuplja. Sve manje vremena provode s prijateljima, obitelji. Sve rjeđe ispunjavaju svoje obaveze, ali su još uvijek uvjereni kako će na kraju sve biti dobro.</a:t>
            </a:r>
          </a:p>
          <a:p>
            <a:endParaRPr lang="hr-HR" dirty="0" smtClean="0"/>
          </a:p>
          <a:p>
            <a:r>
              <a:rPr lang="hr-HR" dirty="0" smtClean="0"/>
              <a:t>OVAJ SLAJD DAJE I ODGOVOR KAKO MOŽEMO PREPOZNATI OSOBU KOJA IMA PROBLEMA S KOCKANJEM (PROBLEMATIČNO KOCKANJE/ovisnost) – KARAKTERISTIČNA PONAŠANJA KAO ZNAKOVI PROBLEMATIČNOG KOCKANJA.</a:t>
            </a:r>
          </a:p>
          <a:p>
            <a:endParaRPr lang="hr-HR" dirty="0" smtClean="0"/>
          </a:p>
          <a:p>
            <a:r>
              <a:rPr lang="hr-HR" i="1" dirty="0" smtClean="0"/>
              <a:t>Neki ih mogu (kao u priručniku za zdravstveni odgoj) podijeliti na rane znakove upozorenja i znakove ovisnosti.</a:t>
            </a:r>
          </a:p>
          <a:p>
            <a:pPr eaLnBrk="1" hangingPunct="1">
              <a:buClr>
                <a:srgbClr val="CCCCFF"/>
              </a:buClr>
              <a:buFont typeface="Wingdings" pitchFamily="2" charset="2"/>
              <a:buNone/>
            </a:pPr>
            <a:endParaRPr lang="hr-HR" i="1" dirty="0" smtClean="0">
              <a:latin typeface="Albertus M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a:lstStyle/>
          <a:p>
            <a:r>
              <a:rPr lang="hr-HR" b="1" dirty="0" smtClean="0">
                <a:latin typeface="Albertus MT Lt"/>
              </a:rPr>
              <a:t>Cilj: Pružiti pogled na kratku povijest klađenja/kockanja </a:t>
            </a:r>
          </a:p>
          <a:p>
            <a:endParaRPr lang="hr-HR" b="1" dirty="0" smtClean="0">
              <a:latin typeface="Albertus MT Lt"/>
            </a:endParaRPr>
          </a:p>
          <a:p>
            <a:r>
              <a:rPr lang="hr-HR" b="1" dirty="0" smtClean="0">
                <a:latin typeface="Albertus MT Lt"/>
              </a:rPr>
              <a:t>Što reći:</a:t>
            </a:r>
            <a:r>
              <a:rPr lang="hr-HR" dirty="0" smtClean="0">
                <a:latin typeface="Albertus MT Lt"/>
              </a:rPr>
              <a:t> Ne postoji razdoblje u posljednjih 2.000 godina u kojem kockanje nije prisutno u najrazličitijim oblicima</a:t>
            </a:r>
          </a:p>
          <a:p>
            <a:pPr eaLnBrk="1" hangingPunct="1">
              <a:buClr>
                <a:srgbClr val="CCCCFF"/>
              </a:buClr>
              <a:buFont typeface="Wingdings" pitchFamily="2" charset="2"/>
              <a:buChar char="Ø"/>
            </a:pPr>
            <a:r>
              <a:rPr lang="hr-HR" sz="2800" dirty="0" smtClean="0">
                <a:latin typeface="Albertus MT Lt"/>
              </a:rPr>
              <a:t>pojava aparata - kockanje se postepeno industrijalizira i postaje sve dostupnije:</a:t>
            </a:r>
            <a:r>
              <a:rPr lang="hr-HR" sz="2400" dirty="0" smtClean="0">
                <a:latin typeface="Albertus MT Lt"/>
              </a:rPr>
              <a:t> </a:t>
            </a:r>
          </a:p>
          <a:p>
            <a:pPr marL="1143000" lvl="2" indent="-228600" eaLnBrk="1" hangingPunct="1">
              <a:buClr>
                <a:srgbClr val="CC99FF"/>
              </a:buClr>
              <a:buFont typeface="Wingdings" pitchFamily="2" charset="2"/>
              <a:buChar char="ü"/>
            </a:pPr>
            <a:r>
              <a:rPr lang="hr-HR" sz="2400" b="1" dirty="0" smtClean="0">
                <a:solidFill>
                  <a:srgbClr val="CC99FF"/>
                </a:solidFill>
                <a:latin typeface="Albertus MT Lt"/>
              </a:rPr>
              <a:t>Sve više osoba kocka se i kladi. </a:t>
            </a:r>
          </a:p>
          <a:p>
            <a:pPr marL="1143000" lvl="2" indent="-228600" eaLnBrk="1" hangingPunct="1">
              <a:buClr>
                <a:srgbClr val="CC99FF"/>
              </a:buClr>
              <a:buFont typeface="Wingdings" pitchFamily="2" charset="2"/>
              <a:buChar char="ü"/>
            </a:pPr>
            <a:r>
              <a:rPr lang="hr-HR" sz="2400" b="1" dirty="0" smtClean="0">
                <a:solidFill>
                  <a:srgbClr val="CC99FF"/>
                </a:solidFill>
                <a:latin typeface="Albertus MT Lt"/>
              </a:rPr>
              <a:t>Sve je više kladionica i kockarnica.</a:t>
            </a:r>
          </a:p>
          <a:p>
            <a:pPr marL="1143000" lvl="2" indent="-228600" eaLnBrk="1" hangingPunct="1">
              <a:buClr>
                <a:srgbClr val="CC99FF"/>
              </a:buClr>
              <a:buFont typeface="Wingdings" pitchFamily="2" charset="2"/>
              <a:buChar char="ü"/>
            </a:pPr>
            <a:r>
              <a:rPr lang="hr-HR" sz="2400" b="1" dirty="0" smtClean="0">
                <a:solidFill>
                  <a:srgbClr val="CC99FF"/>
                </a:solidFill>
                <a:latin typeface="Albertus MT Lt"/>
              </a:rPr>
              <a:t>Jedan dio osoba ima problema radi takvog načina igre i zabave.</a:t>
            </a:r>
          </a:p>
          <a:p>
            <a:pPr marL="1143000" lvl="2" indent="-228600" eaLnBrk="1" hangingPunct="1">
              <a:buClr>
                <a:srgbClr val="CC99FF"/>
              </a:buClr>
              <a:buFont typeface="Wingdings" pitchFamily="2" charset="2"/>
              <a:buChar char="ü"/>
            </a:pPr>
            <a:r>
              <a:rPr lang="hr-HR" sz="2400" b="1" dirty="0" smtClean="0">
                <a:solidFill>
                  <a:srgbClr val="CC99FF"/>
                </a:solidFill>
                <a:latin typeface="Albertus MT Lt"/>
              </a:rPr>
              <a:t>Mnogi mladi, ali i odrasli misle da su igre na automatima na kojima se može dobiti novac bezopasna igra.</a:t>
            </a:r>
            <a:endParaRPr lang="hr-HR" dirty="0" smtClean="0">
              <a:latin typeface="Albertus MT Lt"/>
            </a:endParaRPr>
          </a:p>
          <a:p>
            <a:endParaRPr lang="hr-HR" dirty="0" smtClean="0"/>
          </a:p>
          <a:p>
            <a:r>
              <a:rPr lang="hr-HR" dirty="0" smtClean="0"/>
              <a:t>Moguće potaknuti na razgovor o odraslima iz njihove okoline koji se klade. </a:t>
            </a:r>
          </a:p>
          <a:p>
            <a:r>
              <a:rPr lang="hr-HR" dirty="0" smtClean="0"/>
              <a:t>OPREZ: Problem je što roditelji često nisu svjesni da je kockanje/klađenje protuzakonito za maloljetnike, te je klađenje zajednički obiteljski događaj. Stoga važno istaknuti zakonsku zabranu klađenja za maloljetnike.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r>
              <a:rPr lang="hr-HR" b="1" smtClean="0"/>
              <a:t>Cilj: Osvijestiti načine na koje patološki kockari dolaze do novca</a:t>
            </a:r>
          </a:p>
          <a:p>
            <a:endParaRPr lang="hr-HR" b="1" smtClean="0"/>
          </a:p>
          <a:p>
            <a:r>
              <a:rPr lang="hr-HR" b="1" smtClean="0"/>
              <a:t>Što reći:</a:t>
            </a:r>
            <a:r>
              <a:rPr lang="hr-HR" smtClean="0"/>
              <a:t> ponoviti da kockanje postupno zahtijeva sve više i više novca te naglsiti da osoba koja je ovisna ne bira način na koji do njega dolazi (</a:t>
            </a:r>
            <a:r>
              <a:rPr lang="hr-HR" i="1" smtClean="0"/>
              <a:t>kao kod ovisnika koji čini sve kako bi nabavio drogu</a:t>
            </a:r>
            <a:r>
              <a:rPr lang="hr-HR" smtClean="0"/>
              <a:t>)</a:t>
            </a:r>
          </a:p>
        </p:txBody>
      </p:sp>
      <p:sp>
        <p:nvSpPr>
          <p:cNvPr id="124931" name="Slide Number Placeholder 3"/>
          <p:cNvSpPr>
            <a:spLocks noGrp="1"/>
          </p:cNvSpPr>
          <p:nvPr>
            <p:ph type="sldNum" sz="quarter" idx="5"/>
          </p:nvPr>
        </p:nvSpPr>
        <p:spPr bwMode="auto">
          <a:noFill/>
          <a:ln>
            <a:miter lim="800000"/>
            <a:headEnd/>
            <a:tailEnd/>
          </a:ln>
        </p:spPr>
        <p:txBody>
          <a:bodyPr/>
          <a:lstStyle/>
          <a:p>
            <a:fld id="{A963B9E9-655D-4CB4-8394-472932D4E815}" type="slidenum">
              <a:rPr lang="hr-HR" smtClean="0">
                <a:cs typeface="Arial" charset="0"/>
              </a:rPr>
              <a:pPr/>
              <a:t>31</a:t>
            </a:fld>
            <a:endParaRPr lang="hr-HR"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a:lstStyle/>
          <a:p>
            <a:pPr marL="493713" indent="-457200" eaLnBrk="1" hangingPunct="1">
              <a:buClr>
                <a:srgbClr val="CCCCFF"/>
              </a:buClr>
              <a:buFont typeface="Wingdings" pitchFamily="2" charset="2"/>
              <a:buNone/>
            </a:pPr>
            <a:r>
              <a:rPr lang="hr-HR" b="1" smtClean="0">
                <a:latin typeface="Albertus MT"/>
              </a:rPr>
              <a:t>Cilj: Približiti neke od mehanizama funkcioniranja kockara</a:t>
            </a:r>
          </a:p>
          <a:p>
            <a:pPr marL="493713" indent="-457200" eaLnBrk="1" hangingPunct="1">
              <a:buClr>
                <a:srgbClr val="CCCCFF"/>
              </a:buClr>
              <a:buFont typeface="Wingdings" pitchFamily="2" charset="2"/>
              <a:buNone/>
            </a:pPr>
            <a:endParaRPr lang="hr-HR" b="1" smtClean="0">
              <a:latin typeface="Albertus MT"/>
            </a:endParaRPr>
          </a:p>
          <a:p>
            <a:pPr marL="493713" indent="-457200" eaLnBrk="1" hangingPunct="1">
              <a:buClr>
                <a:srgbClr val="CCCCFF"/>
              </a:buClr>
              <a:buFont typeface="Wingdings" pitchFamily="2" charset="2"/>
              <a:buNone/>
            </a:pPr>
            <a:r>
              <a:rPr lang="hr-HR" b="1" smtClean="0">
                <a:latin typeface="Albertus MT"/>
              </a:rPr>
              <a:t>Što reći:</a:t>
            </a:r>
          </a:p>
          <a:p>
            <a:pPr marL="493713" indent="-457200" eaLnBrk="1" hangingPunct="1">
              <a:buClr>
                <a:srgbClr val="CCCCFF"/>
              </a:buClr>
              <a:buFont typeface="Wingdings" pitchFamily="2" charset="2"/>
              <a:buChar char="Ø"/>
            </a:pPr>
            <a:r>
              <a:rPr lang="hr-HR" smtClean="0">
                <a:latin typeface="Albertus MT"/>
              </a:rPr>
              <a:t>uvijek imaju </a:t>
            </a:r>
            <a:r>
              <a:rPr lang="hr-HR" smtClean="0">
                <a:solidFill>
                  <a:srgbClr val="FFFF00"/>
                </a:solidFill>
                <a:latin typeface="Albertus MT"/>
              </a:rPr>
              <a:t>objašnjenja</a:t>
            </a:r>
            <a:r>
              <a:rPr lang="hr-HR" smtClean="0">
                <a:latin typeface="Albertus MT"/>
              </a:rPr>
              <a:t> </a:t>
            </a:r>
          </a:p>
          <a:p>
            <a:pPr marL="493713" indent="-457200" eaLnBrk="1" hangingPunct="1">
              <a:buClr>
                <a:srgbClr val="CCCCFF"/>
              </a:buClr>
              <a:buFont typeface="Wingdings" pitchFamily="2" charset="2"/>
              <a:buChar char="Ø"/>
            </a:pPr>
            <a:r>
              <a:rPr lang="hr-HR" smtClean="0">
                <a:solidFill>
                  <a:srgbClr val="FFFF00"/>
                </a:solidFill>
                <a:latin typeface="Albertus MT"/>
              </a:rPr>
              <a:t>laganje</a:t>
            </a:r>
          </a:p>
          <a:p>
            <a:pPr marL="493713" indent="-457200" eaLnBrk="1" hangingPunct="1">
              <a:buClr>
                <a:srgbClr val="CCCCFF"/>
              </a:buClr>
              <a:buFont typeface="Wingdings" pitchFamily="2" charset="2"/>
              <a:buChar char="Ø"/>
            </a:pPr>
            <a:r>
              <a:rPr lang="hr-HR" smtClean="0">
                <a:latin typeface="Albertus MT"/>
              </a:rPr>
              <a:t>za gubitke se krive drugi koji varaju </a:t>
            </a:r>
          </a:p>
          <a:p>
            <a:pPr marL="493713" indent="-457200" eaLnBrk="1" hangingPunct="1">
              <a:buClr>
                <a:srgbClr val="CCCCFF"/>
              </a:buClr>
              <a:buFont typeface="Wingdings" pitchFamily="2" charset="2"/>
              <a:buChar char="Ø"/>
            </a:pPr>
            <a:r>
              <a:rPr lang="hr-HR" smtClean="0">
                <a:latin typeface="Albertus MT"/>
              </a:rPr>
              <a:t>izgubili jer nije bio njihov dan</a:t>
            </a:r>
          </a:p>
          <a:p>
            <a:pPr marL="493713" indent="-457200" eaLnBrk="1" hangingPunct="1">
              <a:buClr>
                <a:srgbClr val="CCCCFF"/>
              </a:buClr>
              <a:buFont typeface="Wingdings" pitchFamily="2" charset="2"/>
              <a:buChar char="Ø"/>
            </a:pPr>
            <a:r>
              <a:rPr lang="hr-HR" smtClean="0">
                <a:solidFill>
                  <a:srgbClr val="FFFF00"/>
                </a:solidFill>
                <a:latin typeface="Albertus MT"/>
              </a:rPr>
              <a:t>uvjereni</a:t>
            </a:r>
            <a:r>
              <a:rPr lang="hr-HR" smtClean="0">
                <a:latin typeface="Albertus MT"/>
              </a:rPr>
              <a:t> kako će na kraju sve biti dobro</a:t>
            </a:r>
          </a:p>
          <a:p>
            <a:pPr marL="493713" indent="-457200" eaLnBrk="1" hangingPunct="1">
              <a:buClr>
                <a:srgbClr val="CCCCFF"/>
              </a:buClr>
              <a:buFont typeface="Wingdings" pitchFamily="2" charset="2"/>
              <a:buChar char="Ø"/>
            </a:pPr>
            <a:r>
              <a:rPr lang="hr-HR" smtClean="0">
                <a:latin typeface="Albertus MT"/>
              </a:rPr>
              <a:t>kockanje često i dalje vide kao normalan način zarade novca</a:t>
            </a:r>
          </a:p>
          <a:p>
            <a:pPr marL="493713" indent="-457200"/>
            <a:endParaRPr lang="hr-HR" smtClean="0"/>
          </a:p>
        </p:txBody>
      </p:sp>
      <p:sp>
        <p:nvSpPr>
          <p:cNvPr id="126979" name="Slide Number Placeholder 3"/>
          <p:cNvSpPr>
            <a:spLocks noGrp="1"/>
          </p:cNvSpPr>
          <p:nvPr>
            <p:ph type="sldNum" sz="quarter" idx="5"/>
          </p:nvPr>
        </p:nvSpPr>
        <p:spPr bwMode="auto">
          <a:noFill/>
          <a:ln>
            <a:miter lim="800000"/>
            <a:headEnd/>
            <a:tailEnd/>
          </a:ln>
        </p:spPr>
        <p:txBody>
          <a:bodyPr/>
          <a:lstStyle/>
          <a:p>
            <a:fld id="{DB1625FE-13A7-4ACE-9D2B-321288F42688}" type="slidenum">
              <a:rPr lang="hr-HR" smtClean="0">
                <a:cs typeface="Arial" charset="0"/>
              </a:rPr>
              <a:pPr/>
              <a:t>32</a:t>
            </a:fld>
            <a:endParaRPr lang="hr-HR"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bwMode="auto">
          <a:noFill/>
        </p:spPr>
        <p:txBody>
          <a:bodyPr/>
          <a:lstStyle/>
          <a:p>
            <a:pPr marL="493713" indent="-457200" eaLnBrk="1" hangingPunct="1">
              <a:buClr>
                <a:srgbClr val="CCCCFF"/>
              </a:buClr>
              <a:buFont typeface="Wingdings" pitchFamily="2" charset="2"/>
              <a:buNone/>
            </a:pPr>
            <a:r>
              <a:rPr lang="hr-HR" sz="1300" b="1" smtClean="0">
                <a:latin typeface="Albertus MT"/>
              </a:rPr>
              <a:t>Cilj: </a:t>
            </a:r>
            <a:r>
              <a:rPr lang="hr-HR" b="1" smtClean="0">
                <a:latin typeface="Albertus MT"/>
              </a:rPr>
              <a:t>Približiti neke od mehanizama funkcioniranja kockara</a:t>
            </a:r>
          </a:p>
          <a:p>
            <a:pPr marL="493713" indent="-457200" eaLnBrk="1" hangingPunct="1">
              <a:buClr>
                <a:srgbClr val="CCCCFF"/>
              </a:buClr>
              <a:buFont typeface="Wingdings" pitchFamily="2" charset="2"/>
              <a:buNone/>
            </a:pPr>
            <a:endParaRPr lang="hr-HR" sz="1300" b="1" smtClean="0">
              <a:latin typeface="Albertus MT"/>
            </a:endParaRPr>
          </a:p>
          <a:p>
            <a:pPr marL="493713" indent="-457200" eaLnBrk="1" hangingPunct="1">
              <a:buClr>
                <a:srgbClr val="CCCCFF"/>
              </a:buClr>
              <a:buFont typeface="Wingdings" pitchFamily="2" charset="2"/>
              <a:buNone/>
            </a:pPr>
            <a:r>
              <a:rPr lang="hr-HR" sz="1300" b="1" smtClean="0">
                <a:latin typeface="Albertus MT"/>
              </a:rPr>
              <a:t>Što reći:</a:t>
            </a:r>
          </a:p>
          <a:p>
            <a:pPr marL="493713" indent="-457200" eaLnBrk="1" hangingPunct="1">
              <a:buClr>
                <a:srgbClr val="CCCCFF"/>
              </a:buClr>
              <a:buSzPct val="90000"/>
              <a:buFont typeface="Wingdings" pitchFamily="2" charset="2"/>
              <a:buNone/>
            </a:pPr>
            <a:r>
              <a:rPr lang="hr-HR" sz="1300" smtClean="0">
                <a:latin typeface="Albertus MT"/>
              </a:rPr>
              <a:t>Kockanje i klađenje zaokuplja njihove misli i/ili ih u potpunosti zaokuplja, a sve manje vremena provode s prijateljima, obitelji – </a:t>
            </a:r>
            <a:r>
              <a:rPr lang="hr-HR" sz="1300" smtClean="0">
                <a:solidFill>
                  <a:srgbClr val="FFFF00"/>
                </a:solidFill>
                <a:latin typeface="Albertus MT"/>
              </a:rPr>
              <a:t>udaljavaju se od bliskih osoba.</a:t>
            </a:r>
          </a:p>
          <a:p>
            <a:pPr marL="493713" indent="-457200" eaLnBrk="1" hangingPunct="1">
              <a:buClr>
                <a:srgbClr val="CCCCFF"/>
              </a:buClr>
              <a:buSzPct val="90000"/>
              <a:buFont typeface="Wingdings" pitchFamily="2" charset="2"/>
              <a:buNone/>
            </a:pPr>
            <a:r>
              <a:rPr lang="hr-HR" sz="1300" smtClean="0">
                <a:latin typeface="Albertus MT"/>
              </a:rPr>
              <a:t>Sve rjeđe ispunjavaju svoje obaveze – zanemarivanje školskih obaveza,  obiteljskih i prijateljskih druženja, te svoga zdravlja</a:t>
            </a:r>
          </a:p>
          <a:p>
            <a:pPr marL="493713" indent="-457200" eaLnBrk="1" hangingPunct="1">
              <a:buClr>
                <a:srgbClr val="CCCCFF"/>
              </a:buClr>
              <a:buSzPct val="90000"/>
              <a:buFont typeface="Wingdings" pitchFamily="2" charset="2"/>
              <a:buNone/>
            </a:pPr>
            <a:r>
              <a:rPr lang="hr-HR" sz="1300" smtClean="0">
                <a:latin typeface="Albertus MT"/>
              </a:rPr>
              <a:t>Neobjašnjivi izostanci iz kuće, škole.</a:t>
            </a:r>
          </a:p>
          <a:p>
            <a:pPr marL="493713" indent="-457200" eaLnBrk="1" hangingPunct="1">
              <a:buClr>
                <a:srgbClr val="CCCCFF"/>
              </a:buClr>
              <a:buSzPct val="90000"/>
              <a:buFont typeface="Wingdings" pitchFamily="2" charset="2"/>
              <a:buNone/>
            </a:pPr>
            <a:r>
              <a:rPr lang="hr-HR" sz="1300" smtClean="0">
                <a:latin typeface="Albertus MT"/>
              </a:rPr>
              <a:t>Tajanstvenost u ponašanju.</a:t>
            </a:r>
          </a:p>
          <a:p>
            <a:pPr marL="493713" indent="-457200" eaLnBrk="1" hangingPunct="1">
              <a:buClr>
                <a:srgbClr val="CCCCFF"/>
              </a:buClr>
              <a:buSzPct val="90000"/>
              <a:buFont typeface="Wingdings" pitchFamily="2" charset="2"/>
              <a:buNone/>
            </a:pPr>
            <a:r>
              <a:rPr lang="hr-HR" sz="1300" smtClean="0">
                <a:latin typeface="Albertus MT"/>
              </a:rPr>
              <a:t>Javljaju se znakovi uznemirenosti ako ne mogu kockati, te promjene </a:t>
            </a:r>
            <a:r>
              <a:rPr lang="hr-HR" sz="1300" smtClean="0">
                <a:solidFill>
                  <a:srgbClr val="FFFF00"/>
                </a:solidFill>
                <a:latin typeface="Albertus MT"/>
              </a:rPr>
              <a:t>raspoloženja </a:t>
            </a:r>
            <a:r>
              <a:rPr lang="hr-HR" sz="1300" smtClean="0">
                <a:latin typeface="Albertus MT"/>
              </a:rPr>
              <a:t>– od uzbuđenja i ushićenja do depresivnog raspoloženja ili ljutnje i agresije.</a:t>
            </a:r>
          </a:p>
          <a:p>
            <a:pPr marL="493713" indent="-457200" eaLnBrk="1" hangingPunct="1">
              <a:buClr>
                <a:srgbClr val="CCCCFF"/>
              </a:buClr>
              <a:buSzPct val="90000"/>
              <a:buFont typeface="Wingdings" pitchFamily="2" charset="2"/>
              <a:buNone/>
            </a:pPr>
            <a:endParaRPr lang="hr-HR" sz="1300" smtClean="0">
              <a:latin typeface="Albertus M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dirty="0" smtClean="0">
                <a:latin typeface="Albertus MT"/>
              </a:rPr>
              <a:t>Cilj: Naglasiti važnost kontrole nad vlastitim ponašanjem</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Što reći:</a:t>
            </a:r>
          </a:p>
          <a:p>
            <a:pPr eaLnBrk="1" hangingPunct="1">
              <a:lnSpc>
                <a:spcPct val="90000"/>
              </a:lnSpc>
              <a:buClr>
                <a:srgbClr val="CCCCFF"/>
              </a:buClr>
              <a:buFont typeface="Wingdings" pitchFamily="2" charset="2"/>
              <a:buNone/>
            </a:pPr>
            <a:r>
              <a:rPr lang="hr-HR" dirty="0" smtClean="0">
                <a:latin typeface="Albertus MT"/>
              </a:rPr>
              <a:t>Kod drugih ovisnosti – tijelo šalje neke signale: </a:t>
            </a:r>
          </a:p>
          <a:p>
            <a:pPr marL="742950" lvl="1" indent="-285750" eaLnBrk="1" hangingPunct="1">
              <a:lnSpc>
                <a:spcPct val="90000"/>
              </a:lnSpc>
              <a:buClr>
                <a:srgbClr val="CCCCFF"/>
              </a:buClr>
              <a:buFontTx/>
              <a:buChar char="•"/>
            </a:pPr>
            <a:r>
              <a:rPr lang="hr-HR" dirty="0" smtClean="0">
                <a:latin typeface="Albertus MT"/>
              </a:rPr>
              <a:t>od cigareta/duhana nam može biti slabo </a:t>
            </a:r>
          </a:p>
          <a:p>
            <a:pPr marL="742950" lvl="1" indent="-285750" eaLnBrk="1" hangingPunct="1">
              <a:lnSpc>
                <a:spcPct val="90000"/>
              </a:lnSpc>
              <a:buClr>
                <a:srgbClr val="CCCCFF"/>
              </a:buClr>
              <a:buFontTx/>
              <a:buChar char="•"/>
            </a:pPr>
            <a:r>
              <a:rPr lang="hr-HR" dirty="0" smtClean="0">
                <a:latin typeface="Albertus MT"/>
              </a:rPr>
              <a:t>od alkohola smo mamurni </a:t>
            </a:r>
          </a:p>
          <a:p>
            <a:pPr marL="742950" lvl="1" indent="-285750" eaLnBrk="1" hangingPunct="1">
              <a:lnSpc>
                <a:spcPct val="90000"/>
              </a:lnSpc>
              <a:buClr>
                <a:srgbClr val="CCCCFF"/>
              </a:buClr>
              <a:buFontTx/>
              <a:buChar char="•"/>
            </a:pPr>
            <a:r>
              <a:rPr lang="hr-HR" dirty="0" smtClean="0">
                <a:latin typeface="Albertus MT"/>
              </a:rPr>
              <a:t>kanabis/marihuana može uzrokovati paniku</a:t>
            </a:r>
          </a:p>
          <a:p>
            <a:pPr eaLnBrk="1" hangingPunct="1">
              <a:lnSpc>
                <a:spcPct val="90000"/>
              </a:lnSpc>
              <a:buClr>
                <a:srgbClr val="CCCCFF"/>
              </a:buClr>
              <a:buFont typeface="Wingdings" pitchFamily="2" charset="2"/>
              <a:buNone/>
            </a:pPr>
            <a:endParaRPr lang="hr-HR" dirty="0" smtClean="0">
              <a:latin typeface="Albertus MT"/>
            </a:endParaRPr>
          </a:p>
          <a:p>
            <a:pPr eaLnBrk="1" hangingPunct="1">
              <a:lnSpc>
                <a:spcPct val="90000"/>
              </a:lnSpc>
              <a:buClr>
                <a:srgbClr val="CCCCFF"/>
              </a:buClr>
              <a:buFont typeface="Wingdings" pitchFamily="2" charset="2"/>
              <a:buNone/>
            </a:pPr>
            <a:r>
              <a:rPr lang="hr-HR" dirty="0" smtClean="0">
                <a:latin typeface="Albertus MT"/>
              </a:rPr>
              <a:t>Prilikom kockanja i klađenja </a:t>
            </a:r>
            <a:r>
              <a:rPr lang="hr-HR" b="1" dirty="0" smtClean="0">
                <a:solidFill>
                  <a:srgbClr val="FFFF00"/>
                </a:solidFill>
                <a:latin typeface="Albertus MT"/>
              </a:rPr>
              <a:t>nema takvih tjelesnih signala</a:t>
            </a:r>
            <a:r>
              <a:rPr lang="hr-HR" b="1" dirty="0" smtClean="0">
                <a:latin typeface="Albertus MT"/>
              </a:rPr>
              <a:t> </a:t>
            </a:r>
            <a:r>
              <a:rPr lang="hr-HR" dirty="0" smtClean="0">
                <a:latin typeface="Albertus MT"/>
              </a:rPr>
              <a:t>koji bi nas upozorili da se nešto loše događa</a:t>
            </a:r>
          </a:p>
          <a:p>
            <a:pPr eaLnBrk="1" hangingPunct="1">
              <a:lnSpc>
                <a:spcPct val="90000"/>
              </a:lnSpc>
              <a:buClr>
                <a:srgbClr val="CCCCFF"/>
              </a:buClr>
              <a:buFont typeface="Wingdings" pitchFamily="2" charset="2"/>
              <a:buNone/>
            </a:pPr>
            <a:endParaRPr lang="hr-HR" b="1" dirty="0" smtClean="0">
              <a:solidFill>
                <a:srgbClr val="FFFF00"/>
              </a:solidFill>
              <a:latin typeface="Albertus MT"/>
            </a:endParaRPr>
          </a:p>
          <a:p>
            <a:pPr eaLnBrk="1" hangingPunct="1">
              <a:lnSpc>
                <a:spcPct val="90000"/>
              </a:lnSpc>
              <a:buClr>
                <a:srgbClr val="CCCCFF"/>
              </a:buClr>
              <a:buFont typeface="Wingdings" pitchFamily="2" charset="2"/>
              <a:buNone/>
            </a:pPr>
            <a:r>
              <a:rPr lang="hr-HR" b="1" dirty="0" smtClean="0">
                <a:solidFill>
                  <a:srgbClr val="FFFF00"/>
                </a:solidFill>
                <a:latin typeface="Albertus MT"/>
              </a:rPr>
              <a:t>Važno je osvijestiti sve što radimo!</a:t>
            </a:r>
            <a:endParaRPr lang="en-US" b="1" dirty="0" smtClean="0">
              <a:solidFill>
                <a:srgbClr val="FFFF00"/>
              </a:solidFill>
              <a:latin typeface="Albertus MT"/>
            </a:endParaRPr>
          </a:p>
          <a:p>
            <a:endParaRPr lang="hr-HR" dirty="0" smtClean="0"/>
          </a:p>
        </p:txBody>
      </p:sp>
      <p:sp>
        <p:nvSpPr>
          <p:cNvPr id="131075" name="Slide Number Placeholder 3"/>
          <p:cNvSpPr>
            <a:spLocks noGrp="1"/>
          </p:cNvSpPr>
          <p:nvPr>
            <p:ph type="sldNum" sz="quarter" idx="5"/>
          </p:nvPr>
        </p:nvSpPr>
        <p:spPr bwMode="auto">
          <a:noFill/>
          <a:ln>
            <a:miter lim="800000"/>
            <a:headEnd/>
            <a:tailEnd/>
          </a:ln>
        </p:spPr>
        <p:txBody>
          <a:bodyPr/>
          <a:lstStyle/>
          <a:p>
            <a:fld id="{636BCC21-A264-43AB-9E00-69C8DA77A097}" type="slidenum">
              <a:rPr lang="hr-HR" smtClean="0">
                <a:cs typeface="Arial" charset="0"/>
              </a:rPr>
              <a:pPr/>
              <a:t>34</a:t>
            </a:fld>
            <a:endParaRPr lang="hr-HR"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dirty="0" smtClean="0">
                <a:latin typeface="Albertus MT"/>
              </a:rPr>
              <a:t>IZBORNI SLAJD</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Cilj: objasniti pozadinu ovisnosti o kocki/klađenju</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Što reći:</a:t>
            </a:r>
          </a:p>
          <a:p>
            <a:pPr eaLnBrk="1" hangingPunct="1">
              <a:lnSpc>
                <a:spcPct val="90000"/>
              </a:lnSpc>
              <a:buClr>
                <a:srgbClr val="CCCCFF"/>
              </a:buClr>
              <a:buFont typeface="Wingdings" pitchFamily="2" charset="2"/>
              <a:buChar char="Ø"/>
            </a:pPr>
            <a:r>
              <a:rPr lang="hr-HR" dirty="0" smtClean="0">
                <a:latin typeface="Albertus MT"/>
              </a:rPr>
              <a:t> uzimanje droge, alkoholizam, kockanje, klađenje i sl. imaju </a:t>
            </a:r>
            <a:r>
              <a:rPr lang="hr-HR" b="1" dirty="0" smtClean="0">
                <a:solidFill>
                  <a:srgbClr val="FFFF00"/>
                </a:solidFill>
                <a:latin typeface="Albertus MT"/>
              </a:rPr>
              <a:t>identičnu pozadinu</a:t>
            </a:r>
            <a:endParaRPr lang="hr-HR" dirty="0" smtClean="0">
              <a:latin typeface="Albertus MT"/>
            </a:endParaRPr>
          </a:p>
          <a:p>
            <a:pPr eaLnBrk="1" hangingPunct="1">
              <a:lnSpc>
                <a:spcPct val="90000"/>
              </a:lnSpc>
              <a:buClr>
                <a:srgbClr val="CCCCFF"/>
              </a:buClr>
              <a:buFont typeface="Wingdings" pitchFamily="2" charset="2"/>
              <a:buChar char="Ø"/>
            </a:pPr>
            <a:r>
              <a:rPr lang="hr-HR" dirty="0" smtClean="0">
                <a:latin typeface="Albertus MT"/>
              </a:rPr>
              <a:t> u našem mozgu dolazi do lučenja većih količina </a:t>
            </a:r>
            <a:r>
              <a:rPr lang="hr-HR" b="1" dirty="0" err="1" smtClean="0">
                <a:solidFill>
                  <a:srgbClr val="FFFF00"/>
                </a:solidFill>
                <a:latin typeface="Albertus MT"/>
              </a:rPr>
              <a:t>dopamina</a:t>
            </a:r>
            <a:r>
              <a:rPr lang="hr-HR" b="1" dirty="0" smtClean="0">
                <a:solidFill>
                  <a:srgbClr val="FFFF00"/>
                </a:solidFill>
                <a:latin typeface="Albertus MT"/>
              </a:rPr>
              <a:t> </a:t>
            </a:r>
            <a:r>
              <a:rPr lang="hr-HR" dirty="0" smtClean="0">
                <a:latin typeface="Albertus MT"/>
              </a:rPr>
              <a:t>– kemijska tvar (</a:t>
            </a:r>
            <a:r>
              <a:rPr lang="hr-HR" dirty="0" smtClean="0"/>
              <a:t>služi za “komunikaciju” između živčanih stanica</a:t>
            </a:r>
            <a:r>
              <a:rPr lang="hr-HR" dirty="0" smtClean="0">
                <a:latin typeface="Albertus MT"/>
              </a:rPr>
              <a:t> koja stvara osjećaj zadovoljstva, ali i sudjeluje u razvoju “nove” ovisnosti)</a:t>
            </a:r>
          </a:p>
          <a:p>
            <a:pPr eaLnBrk="1" hangingPunct="1">
              <a:lnSpc>
                <a:spcPct val="90000"/>
              </a:lnSpc>
              <a:buClr>
                <a:srgbClr val="CCCCFF"/>
              </a:buClr>
              <a:buFont typeface="Wingdings" pitchFamily="2" charset="2"/>
              <a:buChar char="Ø"/>
            </a:pPr>
            <a:r>
              <a:rPr lang="hr-HR" dirty="0" smtClean="0">
                <a:latin typeface="Albertus MT"/>
              </a:rPr>
              <a:t> ovisnik ima </a:t>
            </a:r>
            <a:r>
              <a:rPr lang="hr-HR" b="1" dirty="0" smtClean="0">
                <a:solidFill>
                  <a:srgbClr val="FFFF00"/>
                </a:solidFill>
                <a:latin typeface="Albertus MT"/>
              </a:rPr>
              <a:t>potrebu</a:t>
            </a:r>
            <a:r>
              <a:rPr lang="hr-HR" dirty="0" smtClean="0">
                <a:latin typeface="Albertus MT"/>
              </a:rPr>
              <a:t> za jakim podražajima i nisku toleranciju na neugodu koju izaziva apstinencija, te stoga ponovno započinje aktivnosti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a:lstStyle/>
          <a:p>
            <a:pPr eaLnBrk="1" hangingPunct="1">
              <a:lnSpc>
                <a:spcPct val="90000"/>
              </a:lnSpc>
              <a:buClr>
                <a:srgbClr val="CCCCFF"/>
              </a:buClr>
              <a:buFont typeface="Wingdings" pitchFamily="2" charset="2"/>
              <a:buNone/>
            </a:pPr>
            <a:r>
              <a:rPr lang="hr-HR" b="1" dirty="0" smtClean="0">
                <a:latin typeface="Albertus MT"/>
              </a:rPr>
              <a:t>IZBORNI SLAJD</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Cilj: Objasniti povezanost kockanja s drugim problemima</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r>
              <a:rPr lang="hr-HR" b="1" dirty="0" smtClean="0">
                <a:latin typeface="Albertus MT"/>
              </a:rPr>
              <a:t>Što reći:</a:t>
            </a:r>
          </a:p>
          <a:p>
            <a:pPr eaLnBrk="1" hangingPunct="1">
              <a:buClr>
                <a:srgbClr val="00B050"/>
              </a:buClr>
              <a:buFont typeface="Wingdings 2" pitchFamily="18" charset="2"/>
              <a:buNone/>
            </a:pPr>
            <a:r>
              <a:rPr lang="hr-HR" dirty="0" smtClean="0">
                <a:latin typeface="Albertus MT"/>
              </a:rPr>
              <a:t>Kockari svih uzrasta izrazito su </a:t>
            </a:r>
            <a:r>
              <a:rPr lang="hr-HR" dirty="0" smtClean="0">
                <a:solidFill>
                  <a:srgbClr val="FFFF00"/>
                </a:solidFill>
                <a:latin typeface="Albertus MT"/>
              </a:rPr>
              <a:t>rizične osobe </a:t>
            </a:r>
            <a:endParaRPr lang="hr-HR" sz="100" u="sng" dirty="0" smtClean="0">
              <a:latin typeface="Albertus MT"/>
            </a:endParaRPr>
          </a:p>
          <a:p>
            <a:pPr eaLnBrk="1" hangingPunct="1">
              <a:buClr>
                <a:srgbClr val="CCCCFF"/>
              </a:buClr>
              <a:buFont typeface="Wingdings" pitchFamily="2" charset="2"/>
              <a:buChar char="Ø"/>
            </a:pPr>
            <a:r>
              <a:rPr lang="hr-HR" dirty="0" smtClean="0">
                <a:latin typeface="Albertus MT"/>
              </a:rPr>
              <a:t> sklonost </a:t>
            </a:r>
            <a:r>
              <a:rPr lang="hr-HR" dirty="0" smtClean="0">
                <a:solidFill>
                  <a:srgbClr val="FFFF00"/>
                </a:solidFill>
                <a:latin typeface="Albertus MT"/>
              </a:rPr>
              <a:t>ostalim ovisnostima</a:t>
            </a:r>
            <a:endParaRPr lang="hr-HR" sz="100" u="sng" dirty="0" smtClean="0">
              <a:latin typeface="Albertus MT"/>
            </a:endParaRPr>
          </a:p>
          <a:p>
            <a:pPr eaLnBrk="1" hangingPunct="1">
              <a:buClr>
                <a:srgbClr val="CCCCFF"/>
              </a:buClr>
              <a:buFont typeface="Wingdings" pitchFamily="2" charset="2"/>
              <a:buChar char="Ø"/>
            </a:pPr>
            <a:r>
              <a:rPr lang="hr-HR" dirty="0" smtClean="0">
                <a:latin typeface="Albertus MT"/>
              </a:rPr>
              <a:t> sklonost </a:t>
            </a:r>
            <a:r>
              <a:rPr lang="hr-HR" dirty="0" smtClean="0">
                <a:solidFill>
                  <a:srgbClr val="FFFF00"/>
                </a:solidFill>
                <a:latin typeface="Albertus MT"/>
              </a:rPr>
              <a:t>alkoholu</a:t>
            </a:r>
            <a:endParaRPr lang="hr-HR" sz="100" dirty="0" smtClean="0">
              <a:solidFill>
                <a:srgbClr val="F8F8F8"/>
              </a:solidFill>
              <a:latin typeface="Albertus MT"/>
            </a:endParaRPr>
          </a:p>
          <a:p>
            <a:pPr eaLnBrk="1" hangingPunct="1">
              <a:buClr>
                <a:srgbClr val="CCCCFF"/>
              </a:buClr>
              <a:buFont typeface="Wingdings" pitchFamily="2" charset="2"/>
              <a:buChar char="Ø"/>
            </a:pPr>
            <a:r>
              <a:rPr lang="hr-HR" dirty="0" smtClean="0">
                <a:solidFill>
                  <a:srgbClr val="F8F8F8"/>
                </a:solidFill>
                <a:latin typeface="Albertus MT"/>
              </a:rPr>
              <a:t> veliki broj kockara konzumira </a:t>
            </a:r>
            <a:r>
              <a:rPr lang="hr-HR" dirty="0" smtClean="0">
                <a:solidFill>
                  <a:srgbClr val="FFFF00"/>
                </a:solidFill>
                <a:latin typeface="Albertus MT"/>
              </a:rPr>
              <a:t>duhan</a:t>
            </a:r>
          </a:p>
          <a:p>
            <a:pPr eaLnBrk="1" hangingPunct="1">
              <a:buClr>
                <a:srgbClr val="CCCCFF"/>
              </a:buClr>
              <a:buFont typeface="Wingdings" pitchFamily="2" charset="2"/>
              <a:buNone/>
            </a:pPr>
            <a:r>
              <a:rPr lang="hr-HR" sz="100" dirty="0" smtClean="0">
                <a:solidFill>
                  <a:srgbClr val="F8F8F8"/>
                </a:solidFill>
                <a:latin typeface="Albertus MT"/>
              </a:rPr>
              <a:t>Često se uz kockanje prisutni i drugi poremećaji</a:t>
            </a:r>
          </a:p>
          <a:p>
            <a:pPr eaLnBrk="1" hangingPunct="1">
              <a:buClr>
                <a:srgbClr val="CCCCFF"/>
              </a:buClr>
              <a:buFont typeface="Wingdings" pitchFamily="2" charset="2"/>
              <a:buChar char="Ø"/>
            </a:pPr>
            <a:r>
              <a:rPr lang="hr-HR" dirty="0" smtClean="0">
                <a:solidFill>
                  <a:srgbClr val="FFFF00"/>
                </a:solidFill>
                <a:latin typeface="Albertus MT"/>
              </a:rPr>
              <a:t> anksiozni poremećaji</a:t>
            </a:r>
            <a:endParaRPr lang="hr-HR" sz="100" dirty="0" smtClean="0">
              <a:solidFill>
                <a:srgbClr val="FFFF00"/>
              </a:solidFill>
              <a:latin typeface="Albertus MT"/>
            </a:endParaRPr>
          </a:p>
          <a:p>
            <a:pPr eaLnBrk="1" hangingPunct="1">
              <a:lnSpc>
                <a:spcPct val="80000"/>
              </a:lnSpc>
              <a:buClr>
                <a:srgbClr val="CCCCFF"/>
              </a:buClr>
              <a:buFont typeface="Wingdings" pitchFamily="2" charset="2"/>
              <a:buChar char="Ø"/>
            </a:pPr>
            <a:r>
              <a:rPr lang="hr-HR" dirty="0" smtClean="0">
                <a:solidFill>
                  <a:srgbClr val="FFFF00"/>
                </a:solidFill>
                <a:latin typeface="Albertus MT"/>
              </a:rPr>
              <a:t> depresija</a:t>
            </a:r>
            <a:endParaRPr lang="hr-HR" sz="100" u="sng" dirty="0" smtClean="0">
              <a:solidFill>
                <a:srgbClr val="FFFF00"/>
              </a:solidFill>
              <a:latin typeface="Albertus MT"/>
            </a:endParaRPr>
          </a:p>
          <a:p>
            <a:pPr eaLnBrk="1" hangingPunct="1">
              <a:lnSpc>
                <a:spcPct val="80000"/>
              </a:lnSpc>
              <a:buClr>
                <a:srgbClr val="CCCCFF"/>
              </a:buClr>
              <a:buFont typeface="Wingdings" pitchFamily="2" charset="2"/>
              <a:buChar char="Ø"/>
            </a:pPr>
            <a:r>
              <a:rPr lang="hr-HR" dirty="0" smtClean="0">
                <a:solidFill>
                  <a:srgbClr val="FFFF00"/>
                </a:solidFill>
                <a:latin typeface="Albertus MT"/>
              </a:rPr>
              <a:t> pokušaj suicida</a:t>
            </a:r>
            <a:endParaRPr lang="hr-HR" sz="100" u="sng" dirty="0" smtClean="0">
              <a:solidFill>
                <a:srgbClr val="FFFF00"/>
              </a:solidFill>
              <a:latin typeface="Albertus MT"/>
            </a:endParaRPr>
          </a:p>
          <a:p>
            <a:pPr eaLnBrk="1" hangingPunct="1">
              <a:lnSpc>
                <a:spcPct val="80000"/>
              </a:lnSpc>
              <a:buClr>
                <a:srgbClr val="CCCCFF"/>
              </a:buClr>
              <a:buFont typeface="Wingdings" pitchFamily="2" charset="2"/>
              <a:buChar char="Ø"/>
            </a:pPr>
            <a:r>
              <a:rPr lang="hr-HR" dirty="0" smtClean="0">
                <a:solidFill>
                  <a:srgbClr val="FFFF00"/>
                </a:solidFill>
                <a:latin typeface="Albertus MT"/>
              </a:rPr>
              <a:t> hiperaktivni poremećaj</a:t>
            </a:r>
            <a:r>
              <a:rPr lang="hr-HR" dirty="0" smtClean="0">
                <a:solidFill>
                  <a:srgbClr val="00FF00"/>
                </a:solidFill>
                <a:latin typeface="Albertus MT"/>
              </a:rPr>
              <a:t> </a:t>
            </a:r>
            <a:r>
              <a:rPr lang="hr-HR" dirty="0" smtClean="0">
                <a:latin typeface="Albertus MT"/>
              </a:rPr>
              <a:t>i</a:t>
            </a:r>
            <a:r>
              <a:rPr lang="hr-HR" dirty="0" smtClean="0">
                <a:solidFill>
                  <a:srgbClr val="00FF00"/>
                </a:solidFill>
                <a:latin typeface="Albertus MT"/>
              </a:rPr>
              <a:t> </a:t>
            </a:r>
            <a:r>
              <a:rPr lang="hr-HR" dirty="0" smtClean="0">
                <a:solidFill>
                  <a:srgbClr val="FFFF00"/>
                </a:solidFill>
                <a:latin typeface="Albertus MT"/>
              </a:rPr>
              <a:t>poremećaj pažnje </a:t>
            </a:r>
            <a:endParaRPr lang="hr-HR" sz="100" u="sng" dirty="0" smtClean="0">
              <a:solidFill>
                <a:srgbClr val="FFFF00"/>
              </a:solidFill>
              <a:latin typeface="Albertus MT"/>
            </a:endParaRPr>
          </a:p>
          <a:p>
            <a:pPr eaLnBrk="1" hangingPunct="1">
              <a:lnSpc>
                <a:spcPct val="80000"/>
              </a:lnSpc>
              <a:buClr>
                <a:srgbClr val="CCCCFF"/>
              </a:buClr>
              <a:buFont typeface="Wingdings" pitchFamily="2" charset="2"/>
              <a:buChar char="Ø"/>
            </a:pPr>
            <a:r>
              <a:rPr lang="hr-HR" dirty="0" smtClean="0">
                <a:solidFill>
                  <a:srgbClr val="FFFF00"/>
                </a:solidFill>
                <a:latin typeface="Albertus MT"/>
              </a:rPr>
              <a:t> poremećaji osobnosti </a:t>
            </a:r>
            <a:endParaRPr lang="hr-HR" sz="100" dirty="0" smtClean="0">
              <a:solidFill>
                <a:srgbClr val="FFFF00"/>
              </a:solidFill>
              <a:latin typeface="Albertus MT"/>
            </a:endParaRPr>
          </a:p>
          <a:p>
            <a:pPr eaLnBrk="1" hangingPunct="1">
              <a:lnSpc>
                <a:spcPct val="80000"/>
              </a:lnSpc>
              <a:buClr>
                <a:srgbClr val="CCCCFF"/>
              </a:buClr>
              <a:buFont typeface="Wingdings" pitchFamily="2" charset="2"/>
              <a:buChar char="Ø"/>
            </a:pPr>
            <a:r>
              <a:rPr lang="hr-HR" dirty="0" smtClean="0">
                <a:solidFill>
                  <a:srgbClr val="FFFF00"/>
                </a:solidFill>
                <a:latin typeface="Albertus MT"/>
              </a:rPr>
              <a:t> antisocijalni poremećaj</a:t>
            </a:r>
          </a:p>
          <a:p>
            <a:pPr eaLnBrk="1" hangingPunct="1">
              <a:lnSpc>
                <a:spcPct val="90000"/>
              </a:lnSpc>
              <a:buClr>
                <a:srgbClr val="CCCCFF"/>
              </a:buClr>
              <a:buFont typeface="Wingdings" pitchFamily="2" charset="2"/>
              <a:buNone/>
            </a:pPr>
            <a:endParaRPr lang="hr-HR" b="1" dirty="0" smtClean="0">
              <a:latin typeface="Albertus MT"/>
            </a:endParaRPr>
          </a:p>
          <a:p>
            <a:pPr eaLnBrk="1" hangingPunct="1">
              <a:lnSpc>
                <a:spcPct val="90000"/>
              </a:lnSpc>
              <a:buClr>
                <a:srgbClr val="CCCCFF"/>
              </a:buClr>
              <a:buFont typeface="Wingdings" pitchFamily="2" charset="2"/>
              <a:buNone/>
            </a:pPr>
            <a:endParaRPr lang="hr-HR" b="1" dirty="0" smtClean="0">
              <a:latin typeface="Albertus MT"/>
            </a:endParaRPr>
          </a:p>
          <a:p>
            <a:endParaRPr lang="hr-H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a:lstStyle/>
          <a:p>
            <a:pPr eaLnBrk="1" hangingPunct="1">
              <a:buClr>
                <a:srgbClr val="CCCCFF"/>
              </a:buClr>
              <a:buFont typeface="Wingdings" pitchFamily="2" charset="2"/>
              <a:buNone/>
            </a:pPr>
            <a:r>
              <a:rPr lang="hr-HR" b="1" dirty="0" smtClean="0">
                <a:latin typeface="Albertus MT"/>
              </a:rPr>
              <a:t>Cilj: Kako pomoći osobama koje imaju problema s </a:t>
            </a:r>
            <a:r>
              <a:rPr lang="hr-HR" b="1" dirty="0" err="1" smtClean="0">
                <a:latin typeface="Albertus MT"/>
              </a:rPr>
              <a:t>ovisnoti</a:t>
            </a:r>
            <a:r>
              <a:rPr lang="hr-HR" b="1" dirty="0" smtClean="0">
                <a:latin typeface="Albertus MT"/>
              </a:rPr>
              <a:t> o kocki/klađenju?</a:t>
            </a:r>
          </a:p>
          <a:p>
            <a:pPr eaLnBrk="1" hangingPunct="1">
              <a:buClr>
                <a:srgbClr val="CCCCFF"/>
              </a:buClr>
              <a:buFont typeface="Wingdings" pitchFamily="2" charset="2"/>
              <a:buNone/>
            </a:pPr>
            <a:endParaRPr lang="hr-HR" b="1" dirty="0" smtClean="0">
              <a:latin typeface="Albertus MT"/>
            </a:endParaRPr>
          </a:p>
          <a:p>
            <a:pPr eaLnBrk="1" hangingPunct="1">
              <a:buClr>
                <a:srgbClr val="CCCCFF"/>
              </a:buClr>
              <a:buFont typeface="Wingdings" pitchFamily="2" charset="2"/>
              <a:buNone/>
            </a:pPr>
            <a:r>
              <a:rPr lang="hr-HR" b="1" dirty="0" smtClean="0">
                <a:latin typeface="Albertus MT"/>
              </a:rPr>
              <a:t>Što reći:</a:t>
            </a:r>
          </a:p>
          <a:p>
            <a:pPr eaLnBrk="1" hangingPunct="1">
              <a:buClr>
                <a:srgbClr val="CCCCFF"/>
              </a:buClr>
              <a:buFont typeface="Wingdings" pitchFamily="2" charset="2"/>
              <a:buChar char="Ø"/>
            </a:pPr>
            <a:r>
              <a:rPr lang="hr-HR" dirty="0" smtClean="0">
                <a:latin typeface="Albertus MT"/>
              </a:rPr>
              <a:t> potakni ga da potraži pomoć</a:t>
            </a:r>
          </a:p>
          <a:p>
            <a:pPr eaLnBrk="1" hangingPunct="1">
              <a:buClr>
                <a:srgbClr val="CCCCFF"/>
              </a:buClr>
              <a:buFont typeface="Wingdings" pitchFamily="2" charset="2"/>
              <a:buChar char="Ø"/>
            </a:pPr>
            <a:r>
              <a:rPr lang="hr-HR" dirty="0" smtClean="0">
                <a:latin typeface="Albertus MT"/>
              </a:rPr>
              <a:t> brini se za njega da umjesto u kladionicu odete prošetati, razgovarati …</a:t>
            </a:r>
          </a:p>
          <a:p>
            <a:pPr eaLnBrk="1" hangingPunct="1">
              <a:buClr>
                <a:srgbClr val="CCCCFF"/>
              </a:buClr>
              <a:buFont typeface="Wingdings" pitchFamily="2" charset="2"/>
              <a:buChar char="Ø"/>
            </a:pPr>
            <a:r>
              <a:rPr lang="hr-HR" dirty="0" smtClean="0">
                <a:latin typeface="Albertus MT"/>
              </a:rPr>
              <a:t> informirajte se, doznajte što više o tom problemu</a:t>
            </a:r>
          </a:p>
          <a:p>
            <a:endParaRPr lang="hr-HR" dirty="0" smtClean="0"/>
          </a:p>
        </p:txBody>
      </p:sp>
      <p:sp>
        <p:nvSpPr>
          <p:cNvPr id="137219" name="Slide Number Placeholder 3"/>
          <p:cNvSpPr>
            <a:spLocks noGrp="1"/>
          </p:cNvSpPr>
          <p:nvPr>
            <p:ph type="sldNum" sz="quarter" idx="5"/>
          </p:nvPr>
        </p:nvSpPr>
        <p:spPr bwMode="auto">
          <a:noFill/>
          <a:ln>
            <a:miter lim="800000"/>
            <a:headEnd/>
            <a:tailEnd/>
          </a:ln>
        </p:spPr>
        <p:txBody>
          <a:bodyPr/>
          <a:lstStyle/>
          <a:p>
            <a:fld id="{27FB0B42-9D1D-41C5-8181-FC9F03A5635B}" type="slidenum">
              <a:rPr lang="hr-HR" smtClean="0">
                <a:cs typeface="Arial" charset="0"/>
              </a:rPr>
              <a:pPr/>
              <a:t>37</a:t>
            </a:fld>
            <a:endParaRPr lang="hr-HR"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a:lstStyle/>
          <a:p>
            <a:endParaRPr lang="hr-HR" smtClean="0"/>
          </a:p>
        </p:txBody>
      </p:sp>
      <p:sp>
        <p:nvSpPr>
          <p:cNvPr id="139267" name="Slide Number Placeholder 3"/>
          <p:cNvSpPr>
            <a:spLocks noGrp="1"/>
          </p:cNvSpPr>
          <p:nvPr>
            <p:ph type="sldNum" sz="quarter" idx="5"/>
          </p:nvPr>
        </p:nvSpPr>
        <p:spPr bwMode="auto">
          <a:noFill/>
          <a:ln>
            <a:miter lim="800000"/>
            <a:headEnd/>
            <a:tailEnd/>
          </a:ln>
        </p:spPr>
        <p:txBody>
          <a:bodyPr/>
          <a:lstStyle/>
          <a:p>
            <a:fld id="{7579C8B7-8690-4299-BDA2-57A44F2BF599}" type="slidenum">
              <a:rPr lang="hr-HR" smtClean="0">
                <a:cs typeface="Arial" charset="0"/>
              </a:rPr>
              <a:pPr/>
              <a:t>38</a:t>
            </a:fld>
            <a:endParaRPr lang="hr-H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a:lstStyle/>
          <a:p>
            <a:r>
              <a:rPr lang="hr-HR" b="1" dirty="0" smtClean="0"/>
              <a:t>IZBORNI SLAJD</a:t>
            </a:r>
          </a:p>
          <a:p>
            <a:endParaRPr lang="hr-HR" b="1" dirty="0" smtClean="0"/>
          </a:p>
          <a:p>
            <a:r>
              <a:rPr lang="hr-HR" b="1" dirty="0" smtClean="0"/>
              <a:t>Cilj: Osvijestiti štetnost/zabludu o </a:t>
            </a:r>
            <a:r>
              <a:rPr lang="hr-HR" b="1" dirty="0" err="1" smtClean="0"/>
              <a:t>neštetnosti</a:t>
            </a:r>
            <a:r>
              <a:rPr lang="hr-HR" b="1" dirty="0" smtClean="0"/>
              <a:t> kockanja/klađenja</a:t>
            </a:r>
          </a:p>
          <a:p>
            <a:endParaRPr lang="hr-HR" dirty="0" smtClean="0"/>
          </a:p>
          <a:p>
            <a:r>
              <a:rPr lang="hr-HR" b="1" dirty="0" smtClean="0"/>
              <a:t>Što reći: </a:t>
            </a:r>
            <a:r>
              <a:rPr lang="hr-HR" dirty="0" smtClean="0"/>
              <a:t>radi poticanja diskusije moguće uvesti i ovo pitanje prije nego što se prezentira novi set točno/netočno pitanja.</a:t>
            </a:r>
          </a:p>
          <a:p>
            <a:r>
              <a:rPr lang="hr-HR" dirty="0" smtClean="0"/>
              <a:t>Moguće zatražiti da dignu ruke oni učenici koji bi pozitivno odgovorili na ovo pitanje, te kratko prokomentirati – ali bez osuđivanja i dugih rasprava jer se slajdovima koji slijede postepeno uvodi u opasnosti kockanja.</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p:txBody>
          <a:bodyPr/>
          <a:lstStyle/>
          <a:p>
            <a:pPr eaLnBrk="1" hangingPunct="1">
              <a:buClr>
                <a:srgbClr val="CCCCFF"/>
              </a:buClr>
              <a:buFont typeface="Wingdings" pitchFamily="2" charset="2"/>
              <a:buNone/>
              <a:defRPr/>
            </a:pPr>
            <a:r>
              <a:rPr lang="hr-HR" b="1" dirty="0" smtClean="0">
                <a:latin typeface="Albertus MT"/>
              </a:rPr>
              <a:t>Cilj: Prikazati postupni razvitak ozbiljnog problema</a:t>
            </a:r>
          </a:p>
          <a:p>
            <a:pPr eaLnBrk="1" hangingPunct="1">
              <a:buClr>
                <a:srgbClr val="CCCCFF"/>
              </a:buClr>
              <a:buFont typeface="Wingdings" pitchFamily="2" charset="2"/>
              <a:buNone/>
              <a:defRPr/>
            </a:pPr>
            <a:endParaRPr lang="hr-HR" b="1" dirty="0" smtClean="0">
              <a:latin typeface="Albertus MT"/>
            </a:endParaRPr>
          </a:p>
          <a:p>
            <a:pPr eaLnBrk="1" hangingPunct="1">
              <a:buClr>
                <a:srgbClr val="CCCCFF"/>
              </a:buClr>
              <a:buFont typeface="Wingdings" pitchFamily="2" charset="2"/>
              <a:buNone/>
              <a:defRPr/>
            </a:pPr>
            <a:r>
              <a:rPr lang="hr-HR" b="1" dirty="0" smtClean="0">
                <a:latin typeface="Albertus MT"/>
              </a:rPr>
              <a:t>Što reći: </a:t>
            </a:r>
            <a:r>
              <a:rPr lang="hr-HR" dirty="0" smtClean="0">
                <a:latin typeface="Albertus MT"/>
              </a:rPr>
              <a:t>U većini slučajeva sve </a:t>
            </a:r>
            <a:r>
              <a:rPr lang="hr-HR" dirty="0" smtClean="0">
                <a:solidFill>
                  <a:srgbClr val="FFFF00"/>
                </a:solidFill>
                <a:effectLst>
                  <a:outerShdw blurRad="38100" dist="38100" dir="2700000" algn="tl">
                    <a:srgbClr val="C0C0C0"/>
                  </a:outerShdw>
                </a:effectLst>
                <a:latin typeface="Albertus MT"/>
              </a:rPr>
              <a:t>počinje kao bezopasna igra.</a:t>
            </a:r>
          </a:p>
          <a:p>
            <a:pPr eaLnBrk="1" hangingPunct="1">
              <a:buClr>
                <a:srgbClr val="CCCCFF"/>
              </a:buClr>
              <a:defRPr/>
            </a:pPr>
            <a:endParaRPr lang="hr-HR" u="sng" dirty="0" smtClean="0">
              <a:latin typeface="Albertus MT"/>
            </a:endParaRPr>
          </a:p>
          <a:p>
            <a:pPr eaLnBrk="1" hangingPunct="1">
              <a:buClr>
                <a:srgbClr val="CCCCFF"/>
              </a:buClr>
              <a:buFont typeface="Wingdings" pitchFamily="2" charset="2"/>
              <a:buNone/>
              <a:defRPr/>
            </a:pPr>
            <a:r>
              <a:rPr lang="hr-HR" dirty="0" smtClean="0">
                <a:latin typeface="Albertus MT"/>
              </a:rPr>
              <a:t>U ne baš malom broju slučajeva ovakva vrsta zabave </a:t>
            </a:r>
            <a:r>
              <a:rPr lang="hr-HR" dirty="0" smtClean="0">
                <a:solidFill>
                  <a:srgbClr val="FFFF00"/>
                </a:solidFill>
                <a:effectLst>
                  <a:outerShdw blurRad="38100" dist="38100" dir="2700000" algn="tl">
                    <a:srgbClr val="C0C0C0"/>
                  </a:outerShdw>
                </a:effectLst>
                <a:latin typeface="Albertus MT"/>
              </a:rPr>
              <a:t>dovodi do problema</a:t>
            </a:r>
            <a:r>
              <a:rPr lang="hr-HR" dirty="0" smtClean="0">
                <a:latin typeface="Albertus MT"/>
              </a:rPr>
              <a:t>, ne samo za onoga tko igra već i za ljude koji ga okružuju.</a:t>
            </a:r>
          </a:p>
          <a:p>
            <a:pPr eaLnBrk="1" hangingPunct="1">
              <a:buClr>
                <a:srgbClr val="CCCCFF"/>
              </a:buClr>
              <a:buFont typeface="Wingdings" pitchFamily="2" charset="2"/>
              <a:buNone/>
              <a:defRPr/>
            </a:pPr>
            <a:r>
              <a:rPr lang="hr-HR" dirty="0" smtClean="0">
                <a:latin typeface="Albertus MT"/>
              </a:rPr>
              <a:t>Neki postaju ovisni o kockanju/klađenju isto kao o u drugim sredstvima (pušenju, alkoiholu, psihoaktivnim tvarima, internetu...). Navedeno opisuje najčešći tijek nastanka ovisnosti o kockanju/klađenju.</a:t>
            </a:r>
            <a:endParaRPr lang="en-US" dirty="0" smtClean="0">
              <a:latin typeface="Albertus M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a:lstStyle/>
          <a:p>
            <a:r>
              <a:rPr lang="hr-HR" b="1" smtClean="0"/>
              <a:t>Cilj: Definirati zakonske odredbe vezane uz klađenje maloljetnika</a:t>
            </a:r>
          </a:p>
          <a:p>
            <a:endParaRPr lang="hr-HR" b="1" smtClean="0"/>
          </a:p>
          <a:p>
            <a:r>
              <a:rPr lang="hr-HR" b="1" smtClean="0"/>
              <a:t>Što reći: </a:t>
            </a:r>
            <a:r>
              <a:rPr lang="hr-HR" smtClean="0"/>
              <a:t>Pitati učenike misle li da je ovo točno, te im kasnije ukratko prikazati vezane zakonske odredbe. </a:t>
            </a:r>
            <a:r>
              <a:rPr lang="hr-HR" b="1" smtClean="0"/>
              <a:t>Objasniti da takve odredbe/restrikcije nemaju za cilj zadiranje u privatnost ili kontrolu osobnog života, već smanjenje štetnih posljedica koje rizična ponašanja sa sobom nose.</a:t>
            </a:r>
          </a:p>
          <a:p>
            <a:r>
              <a:rPr lang="hr-HR" smtClean="0"/>
              <a:t>(Tvrdnja otvara mogućnost diskusije o tome što je propisano zakonodavstvom.)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a:lstStyle/>
          <a:p>
            <a:pPr eaLnBrk="1" hangingPunct="1">
              <a:buClr>
                <a:srgbClr val="CCCCFF"/>
              </a:buClr>
              <a:buFont typeface="Wingdings" pitchFamily="2" charset="2"/>
              <a:buNone/>
            </a:pPr>
            <a:r>
              <a:rPr lang="hr-HR" b="1" dirty="0" smtClean="0">
                <a:latin typeface="Albertus MT Lt"/>
              </a:rPr>
              <a:t>Cilj: </a:t>
            </a:r>
            <a:r>
              <a:rPr lang="hr-HR" b="1" dirty="0" smtClean="0"/>
              <a:t>Definirati zakonske odredbe vezane uz klađenje maloljetnika</a:t>
            </a:r>
          </a:p>
          <a:p>
            <a:pPr eaLnBrk="1" hangingPunct="1">
              <a:buClr>
                <a:srgbClr val="CCCCFF"/>
              </a:buClr>
              <a:buFont typeface="Wingdings" pitchFamily="2" charset="2"/>
              <a:buNone/>
            </a:pPr>
            <a:endParaRPr lang="hr-HR" b="1" dirty="0" smtClean="0">
              <a:latin typeface="Albertus MT Lt"/>
            </a:endParaRPr>
          </a:p>
          <a:p>
            <a:pPr eaLnBrk="1" hangingPunct="1">
              <a:buClr>
                <a:srgbClr val="CCCCFF"/>
              </a:buClr>
              <a:buFont typeface="Wingdings" pitchFamily="2" charset="2"/>
              <a:buNone/>
            </a:pPr>
            <a:r>
              <a:rPr lang="hr-HR" b="1" dirty="0" smtClean="0">
                <a:latin typeface="Albertus MT Lt"/>
              </a:rPr>
              <a:t>Što reći: </a:t>
            </a:r>
          </a:p>
          <a:p>
            <a:pPr eaLnBrk="1" hangingPunct="1">
              <a:buClr>
                <a:srgbClr val="CCCCFF"/>
              </a:buClr>
              <a:buFont typeface="Wingdings" pitchFamily="2" charset="2"/>
              <a:buChar char="Ø"/>
            </a:pPr>
            <a:r>
              <a:rPr lang="hr-HR" dirty="0" smtClean="0">
                <a:latin typeface="Albertus MT Lt"/>
              </a:rPr>
              <a:t> neposredno po utemeljenju RH, ozakonjuju se određeni oblici kockanja i klađenja</a:t>
            </a:r>
          </a:p>
          <a:p>
            <a:pPr eaLnBrk="1" hangingPunct="1">
              <a:buClr>
                <a:srgbClr val="CCCCFF"/>
              </a:buClr>
              <a:buFont typeface="Wingdings" pitchFamily="2" charset="2"/>
              <a:buChar char="Ø"/>
            </a:pPr>
            <a:r>
              <a:rPr lang="hr-HR" dirty="0" smtClean="0">
                <a:latin typeface="Albertus MT Lt"/>
              </a:rPr>
              <a:t> ono postaje </a:t>
            </a:r>
            <a:r>
              <a:rPr lang="hr-HR" b="1" u="sng" dirty="0" smtClean="0">
                <a:solidFill>
                  <a:srgbClr val="FFFF00"/>
                </a:solidFill>
                <a:latin typeface="Albertus MT Lt"/>
              </a:rPr>
              <a:t>sve prisutno i legalno </a:t>
            </a:r>
            <a:endParaRPr lang="hr-HR" sz="1400" dirty="0" smtClean="0">
              <a:latin typeface="Albertus MT"/>
            </a:endParaRPr>
          </a:p>
          <a:p>
            <a:pPr eaLnBrk="1" hangingPunct="1">
              <a:buClr>
                <a:srgbClr val="CCCCFF"/>
              </a:buClr>
              <a:buFont typeface="Wingdings" pitchFamily="2" charset="2"/>
              <a:buNone/>
            </a:pPr>
            <a:r>
              <a:rPr lang="hr-HR" sz="1400" dirty="0" smtClean="0">
                <a:latin typeface="Albertus MT"/>
              </a:rPr>
              <a:t>	U Republici Hrvatskoj kockanje/klađenje je zakonski legalna aktivnost,</a:t>
            </a:r>
            <a:endParaRPr lang="hr-HR" b="1" u="sng" dirty="0" smtClean="0">
              <a:solidFill>
                <a:srgbClr val="FFFF00"/>
              </a:solidFill>
              <a:latin typeface="Albertus MT Lt"/>
            </a:endParaRPr>
          </a:p>
          <a:p>
            <a:pPr eaLnBrk="1" hangingPunct="1">
              <a:buClr>
                <a:srgbClr val="CCCCFF"/>
              </a:buClr>
              <a:buFont typeface="Wingdings" pitchFamily="2" charset="2"/>
              <a:buNone/>
            </a:pPr>
            <a:r>
              <a:rPr lang="hr-HR" b="1" dirty="0" smtClean="0">
                <a:solidFill>
                  <a:srgbClr val="FFFF00"/>
                </a:solidFill>
                <a:latin typeface="Albertus MT Lt"/>
              </a:rPr>
              <a:t>	</a:t>
            </a:r>
            <a:r>
              <a:rPr lang="hr-HR" sz="1400" b="1" u="sng" dirty="0" smtClean="0">
                <a:solidFill>
                  <a:srgbClr val="FFFF00"/>
                </a:solidFill>
                <a:latin typeface="Albertus MT Lt"/>
              </a:rPr>
              <a:t>ali protuzakonito za maloljetnike!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a:lstStyle/>
          <a:p>
            <a:pPr eaLnBrk="1" hangingPunct="1">
              <a:buClr>
                <a:schemeClr val="tx1"/>
              </a:buClr>
              <a:buFont typeface="Wingdings" pitchFamily="2" charset="2"/>
              <a:buNone/>
            </a:pPr>
            <a:r>
              <a:rPr lang="hr-HR" b="1" dirty="0" smtClean="0">
                <a:solidFill>
                  <a:srgbClr val="FFFF00"/>
                </a:solidFill>
                <a:latin typeface="Albertus MT"/>
              </a:rPr>
              <a:t>Cilj: Uvod u temu o rizicima kockanja - Naglasiti poteškoće koje proizlaze iz nesklada između jasnog zakonodavstva s jedne strane i postojanja nekontrolirane ponude i dostupnosti kockanja i igara na sreću mladima s druge strane.</a:t>
            </a:r>
          </a:p>
          <a:p>
            <a:pPr eaLnBrk="1" hangingPunct="1">
              <a:buClr>
                <a:schemeClr val="tx1"/>
              </a:buClr>
              <a:buFont typeface="Wingdings" pitchFamily="2" charset="2"/>
              <a:buNone/>
            </a:pPr>
            <a:endParaRPr lang="hr-HR" b="1" dirty="0" smtClean="0">
              <a:solidFill>
                <a:srgbClr val="FFFF00"/>
              </a:solidFill>
              <a:latin typeface="Albertus MT"/>
            </a:endParaRPr>
          </a:p>
          <a:p>
            <a:pPr eaLnBrk="1" hangingPunct="1">
              <a:buClr>
                <a:schemeClr val="tx1"/>
              </a:buClr>
              <a:buFont typeface="Wingdings" pitchFamily="2" charset="2"/>
              <a:buNone/>
            </a:pPr>
            <a:r>
              <a:rPr lang="hr-HR" b="1" dirty="0" smtClean="0">
                <a:solidFill>
                  <a:srgbClr val="FFFF00"/>
                </a:solidFill>
                <a:latin typeface="Albertus MT"/>
              </a:rPr>
              <a:t>Što reći:</a:t>
            </a:r>
          </a:p>
          <a:p>
            <a:pPr eaLnBrk="1" hangingPunct="1">
              <a:buClr>
                <a:schemeClr val="tx1"/>
              </a:buClr>
              <a:buFont typeface="Wingdings" pitchFamily="2" charset="2"/>
              <a:buChar char="Ø"/>
            </a:pPr>
            <a:r>
              <a:rPr lang="hr-HR" b="1" dirty="0" smtClean="0">
                <a:solidFill>
                  <a:srgbClr val="FFFF00"/>
                </a:solidFill>
                <a:latin typeface="Albertus MT"/>
              </a:rPr>
              <a:t> čovjek</a:t>
            </a:r>
            <a:r>
              <a:rPr lang="hr-HR" b="1" dirty="0" smtClean="0">
                <a:latin typeface="Albertus MT"/>
              </a:rPr>
              <a:t>–</a:t>
            </a:r>
            <a:r>
              <a:rPr lang="hr-HR" b="1" dirty="0" smtClean="0">
                <a:solidFill>
                  <a:srgbClr val="FFFF00"/>
                </a:solidFill>
                <a:latin typeface="Albertus MT"/>
              </a:rPr>
              <a:t>kocka</a:t>
            </a:r>
            <a:r>
              <a:rPr lang="hr-HR" b="1" dirty="0" smtClean="0">
                <a:latin typeface="Albertus MT"/>
              </a:rPr>
              <a:t>–</a:t>
            </a:r>
            <a:r>
              <a:rPr lang="hr-HR" b="1" dirty="0" smtClean="0">
                <a:solidFill>
                  <a:srgbClr val="FFFF00"/>
                </a:solidFill>
                <a:latin typeface="Albertus MT"/>
              </a:rPr>
              <a:t>dostupnost</a:t>
            </a:r>
            <a:r>
              <a:rPr lang="hr-HR" b="1" dirty="0" smtClean="0">
                <a:solidFill>
                  <a:srgbClr val="00FF00"/>
                </a:solidFill>
                <a:latin typeface="Albertus MT"/>
              </a:rPr>
              <a:t> </a:t>
            </a:r>
            <a:r>
              <a:rPr lang="hr-HR" dirty="0" smtClean="0">
                <a:latin typeface="Albertus MT"/>
              </a:rPr>
              <a:t>- nekontrolirana ponuda i njena dostupnost posebno zabrinjavaju </a:t>
            </a:r>
            <a:endParaRPr lang="hr-HR" sz="800" dirty="0" smtClean="0">
              <a:latin typeface="Albertus MT"/>
            </a:endParaRPr>
          </a:p>
          <a:p>
            <a:pPr eaLnBrk="1" hangingPunct="1">
              <a:buClr>
                <a:srgbClr val="CCCCFF"/>
              </a:buClr>
              <a:buFont typeface="Wingdings" pitchFamily="2" charset="2"/>
              <a:buChar char="Ø"/>
            </a:pPr>
            <a:r>
              <a:rPr lang="hr-HR" baseline="0" dirty="0" smtClean="0">
                <a:latin typeface="Albertus MT"/>
              </a:rPr>
              <a:t> i</a:t>
            </a:r>
            <a:r>
              <a:rPr lang="hr-HR" dirty="0" smtClean="0">
                <a:latin typeface="Albertus MT"/>
              </a:rPr>
              <a:t>ako je </a:t>
            </a:r>
            <a:r>
              <a:rPr lang="hr-HR" b="1" dirty="0" smtClean="0">
                <a:solidFill>
                  <a:srgbClr val="FFFF00"/>
                </a:solidFill>
                <a:latin typeface="Albertus MT"/>
              </a:rPr>
              <a:t>maloljetnicima zakonom zabranjeno kockanje/klađenje</a:t>
            </a:r>
            <a:r>
              <a:rPr lang="hr-HR" dirty="0" smtClean="0">
                <a:solidFill>
                  <a:srgbClr val="FFFF00"/>
                </a:solidFill>
                <a:latin typeface="Albertus MT"/>
              </a:rPr>
              <a:t> </a:t>
            </a:r>
            <a:r>
              <a:rPr lang="hr-HR" dirty="0" smtClean="0">
                <a:latin typeface="Albertus MT"/>
              </a:rPr>
              <a:t>u svim oblicima, istraživanja pokazuju na veliku prisutnost </a:t>
            </a:r>
            <a:r>
              <a:rPr lang="hr-HR" b="1" dirty="0" smtClean="0">
                <a:solidFill>
                  <a:srgbClr val="FFFF00"/>
                </a:solidFill>
                <a:latin typeface="Albertus MT"/>
              </a:rPr>
              <a:t>maloljetnih kockara</a:t>
            </a:r>
            <a:r>
              <a:rPr lang="hr-HR" dirty="0" smtClean="0">
                <a:solidFill>
                  <a:srgbClr val="FFFF00"/>
                </a:solidFill>
                <a:latin typeface="Albertus MT"/>
              </a:rPr>
              <a:t> </a:t>
            </a:r>
            <a:r>
              <a:rPr lang="hr-HR" dirty="0" smtClean="0">
                <a:latin typeface="Albertus MT"/>
              </a:rPr>
              <a:t>u RH </a:t>
            </a:r>
          </a:p>
          <a:p>
            <a:pPr eaLnBrk="1" hangingPunct="1">
              <a:buClr>
                <a:srgbClr val="CCCCFF"/>
              </a:buClr>
              <a:buFont typeface="Wingdings" pitchFamily="2" charset="2"/>
              <a:buNone/>
            </a:pPr>
            <a:r>
              <a:rPr lang="hr-HR" dirty="0" smtClean="0">
                <a:latin typeface="Albertus MT"/>
              </a:rPr>
              <a:t>Stoga iako možda mislite da je način na koji se zabavljate vaša osobna stvar, ako i je tako, važno je da </a:t>
            </a:r>
            <a:r>
              <a:rPr lang="hr-HR" b="1" dirty="0" smtClean="0">
                <a:solidFill>
                  <a:srgbClr val="FFFF00"/>
                </a:solidFill>
                <a:latin typeface="Albertus MT"/>
              </a:rPr>
              <a:t>saznate više o opasnostima kockanja</a:t>
            </a:r>
            <a:r>
              <a:rPr lang="hr-HR" b="1" dirty="0" smtClean="0">
                <a:latin typeface="Albertus MT"/>
              </a:rPr>
              <a:t>,</a:t>
            </a:r>
            <a:r>
              <a:rPr lang="hr-HR" dirty="0" smtClean="0">
                <a:latin typeface="Albertus MT"/>
              </a:rPr>
              <a:t> stvorite </a:t>
            </a:r>
            <a:r>
              <a:rPr lang="hr-HR" b="1" dirty="0" smtClean="0">
                <a:solidFill>
                  <a:srgbClr val="FFFF00"/>
                </a:solidFill>
                <a:latin typeface="Albertus MT"/>
              </a:rPr>
              <a:t>mišljenje</a:t>
            </a:r>
            <a:r>
              <a:rPr lang="hr-HR" dirty="0" smtClean="0">
                <a:latin typeface="Albertus MT"/>
              </a:rPr>
              <a:t> i zauzmete </a:t>
            </a:r>
            <a:r>
              <a:rPr lang="hr-HR" b="1" dirty="0" smtClean="0">
                <a:solidFill>
                  <a:srgbClr val="FFFF00"/>
                </a:solidFill>
                <a:latin typeface="Albertus MT"/>
              </a:rPr>
              <a:t>stav</a:t>
            </a:r>
            <a:r>
              <a:rPr lang="hr-HR" dirty="0" smtClean="0">
                <a:latin typeface="Albertus MT"/>
              </a:rPr>
              <a:t> o tome. Što više poznajete sebe, </a:t>
            </a:r>
            <a:r>
              <a:rPr lang="hr-HR" b="1" dirty="0" smtClean="0">
                <a:solidFill>
                  <a:srgbClr val="FFFF00"/>
                </a:solidFill>
                <a:latin typeface="Albertus MT"/>
              </a:rPr>
              <a:t>odgovornije ćete se ponašati.</a:t>
            </a:r>
          </a:p>
          <a:p>
            <a:pPr eaLnBrk="1" hangingPunct="1">
              <a:buClr>
                <a:srgbClr val="CCCCFF"/>
              </a:buClr>
              <a:buFont typeface="Wingdings" pitchFamily="2" charset="2"/>
              <a:buNone/>
            </a:pPr>
            <a:r>
              <a:rPr lang="hr-HR" b="1" dirty="0" smtClean="0">
                <a:solidFill>
                  <a:srgbClr val="FFFF00"/>
                </a:solidFill>
                <a:latin typeface="Albertus MT"/>
              </a:rPr>
              <a:t>Ovdje ćemo zajedno proći neke činjenice o kockanju i rizicima kockanja.</a:t>
            </a:r>
            <a:endParaRPr lang="en-US" b="1" dirty="0" smtClean="0">
              <a:solidFill>
                <a:srgbClr val="FFFF00"/>
              </a:solidFill>
              <a:latin typeface="Albertus MT"/>
            </a:endParaRPr>
          </a:p>
          <a:p>
            <a:endParaRPr lang="hr-H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p:txBody>
          <a:bodyPr/>
          <a:lstStyle/>
          <a:p>
            <a:pPr>
              <a:defRPr/>
            </a:pPr>
            <a:r>
              <a:rPr lang="hr-HR" b="1" dirty="0" smtClean="0"/>
              <a:t>Cilj: Pokazati ozbiljnost problema s kockom/klađenjem kod mladih</a:t>
            </a:r>
          </a:p>
          <a:p>
            <a:pPr>
              <a:defRPr/>
            </a:pPr>
            <a:endParaRPr lang="hr-HR" b="1" dirty="0" smtClean="0"/>
          </a:p>
          <a:p>
            <a:pPr>
              <a:defRPr/>
            </a:pPr>
            <a:r>
              <a:rPr lang="hr-HR" b="1" dirty="0" smtClean="0"/>
              <a:t>Što reći: </a:t>
            </a:r>
            <a:r>
              <a:rPr lang="hr-HR" dirty="0" smtClean="0"/>
              <a:t>Moguće učenike prije iznošenja podataka iz provedenih istraživanja potaknuti da sami daju procjenu. </a:t>
            </a:r>
          </a:p>
          <a:p>
            <a:pPr>
              <a:defRPr/>
            </a:pPr>
            <a:r>
              <a:rPr lang="hr-HR" dirty="0" smtClean="0"/>
              <a:t>(Ovdje moguće vidjeti precjenjuju ili potcjenjuju adolescenti rasprostranjenost kockanja među svojim vršnjacima. Percipirana rasprostranjenost vršnjačkog kockanja s namjerom kockanja ili samim kockanjem. Subjektivne norme o kockanju te vjerovanje i iskrivljene percepcije prevalencije mogu utjecati na njihove namjere vezano uz kockanje te u konačnici i na samo ponašanje odnosno započinjanje kockanja: navedena pretpostavka to proizlazi iz teorije planiranog ponašanja uslijed iskrivljene percepcije o prevalenciji određenog oblika ponašanja kod vršnjaka.)</a:t>
            </a:r>
          </a:p>
          <a:p>
            <a:pPr>
              <a:defRPr/>
            </a:pPr>
            <a:endParaRPr lang="hr-HR" dirty="0" smtClean="0"/>
          </a:p>
          <a:p>
            <a:pPr>
              <a:defRPr/>
            </a:pPr>
            <a:r>
              <a:rPr lang="hr-HR" dirty="0" smtClean="0"/>
              <a:t>Također moguće diskustirati i o tome kako problem kockanja nije problem samo pojedinca nego i njegove okoline – naznaka širine posljedica</a:t>
            </a:r>
          </a:p>
          <a:p>
            <a:pPr>
              <a:defRPr/>
            </a:pPr>
            <a:endParaRPr lang="hr-HR" dirty="0" smtClean="0"/>
          </a:p>
          <a:p>
            <a:pPr>
              <a:defRPr/>
            </a:pPr>
            <a:r>
              <a:rPr lang="hr-HR" dirty="0" smtClean="0"/>
              <a:t>Ostale činjenice iz istraživanja:</a:t>
            </a:r>
          </a:p>
          <a:p>
            <a:pPr>
              <a:defRPr/>
            </a:pPr>
            <a:r>
              <a:rPr lang="hr-HR" dirty="0" smtClean="0">
                <a:solidFill>
                  <a:srgbClr val="CC99FF"/>
                </a:solidFill>
                <a:latin typeface="Albertus MT"/>
              </a:rPr>
              <a:t>2011.</a:t>
            </a:r>
            <a:r>
              <a:rPr lang="hr-HR" dirty="0" smtClean="0">
                <a:solidFill>
                  <a:srgbClr val="CC00FF"/>
                </a:solidFill>
                <a:latin typeface="Albertus MT"/>
              </a:rPr>
              <a:t> </a:t>
            </a:r>
            <a:r>
              <a:rPr lang="hr-HR" dirty="0" smtClean="0">
                <a:solidFill>
                  <a:srgbClr val="003EBB"/>
                </a:solidFill>
                <a:latin typeface="Albertus MT"/>
              </a:rPr>
              <a:t>- istraživanje </a:t>
            </a:r>
            <a:r>
              <a:rPr lang="hr-HR" dirty="0" smtClean="0">
                <a:solidFill>
                  <a:srgbClr val="CC99FF"/>
                </a:solidFill>
                <a:latin typeface="Albertus MT"/>
              </a:rPr>
              <a:t>navika i obilježja kockanja učenika SŠ</a:t>
            </a:r>
            <a:r>
              <a:rPr lang="hr-HR" dirty="0" smtClean="0">
                <a:solidFill>
                  <a:srgbClr val="FF0000"/>
                </a:solidFill>
                <a:latin typeface="Albertus MT"/>
              </a:rPr>
              <a:t> </a:t>
            </a:r>
            <a:r>
              <a:rPr lang="hr-HR" dirty="0" smtClean="0">
                <a:solidFill>
                  <a:srgbClr val="003EBB"/>
                </a:solidFill>
                <a:latin typeface="Albertus MT"/>
              </a:rPr>
              <a:t>u Zagrebu, Splitu, Rijeci i Osijeku</a:t>
            </a:r>
            <a:endParaRPr lang="hr-HR" dirty="0" smtClean="0">
              <a:solidFill>
                <a:srgbClr val="003EBB"/>
              </a:solidFill>
            </a:endParaRPr>
          </a:p>
          <a:p>
            <a:pPr eaLnBrk="1" hangingPunct="1">
              <a:buClr>
                <a:srgbClr val="CCCCFF"/>
              </a:buClr>
              <a:buFont typeface="Wingdings" pitchFamily="2" charset="2"/>
              <a:buChar char="Ø"/>
              <a:defRPr/>
            </a:pPr>
            <a:r>
              <a:rPr lang="hr-HR" dirty="0" smtClean="0">
                <a:latin typeface="Albertus MT"/>
              </a:rPr>
              <a:t> značajna uključenost mladih u kockarske aktivnosti, kao i štetne psihosocijalne posljedice takvih aktivnosti </a:t>
            </a:r>
            <a:endParaRPr lang="hr-HR" sz="2000" dirty="0" smtClean="0">
              <a:latin typeface="Albertus MT"/>
            </a:endParaRPr>
          </a:p>
          <a:p>
            <a:pPr eaLnBrk="1" hangingPunct="1">
              <a:buClr>
                <a:srgbClr val="CCCCFF"/>
              </a:buClr>
              <a:buFont typeface="Wingdings" pitchFamily="2" charset="2"/>
              <a:buChar char="Ø"/>
              <a:defRPr/>
            </a:pPr>
            <a:r>
              <a:rPr lang="hr-HR" dirty="0" smtClean="0">
                <a:solidFill>
                  <a:srgbClr val="FFFF00"/>
                </a:solidFill>
                <a:latin typeface="Albertus MT"/>
              </a:rPr>
              <a:t> 12%</a:t>
            </a:r>
            <a:r>
              <a:rPr lang="hr-HR" dirty="0" smtClean="0">
                <a:latin typeface="Albertus MT"/>
              </a:rPr>
              <a:t> - ozbiljni problemi vezani za kockanje</a:t>
            </a:r>
            <a:endParaRPr lang="hr-HR" sz="2000" dirty="0" smtClean="0">
              <a:latin typeface="Albertus MT"/>
            </a:endParaRPr>
          </a:p>
          <a:p>
            <a:pPr eaLnBrk="1" hangingPunct="1">
              <a:buClr>
                <a:srgbClr val="CCCCFF"/>
              </a:buClr>
              <a:buFont typeface="Wingdings" pitchFamily="2" charset="2"/>
              <a:buChar char="Ø"/>
              <a:defRPr/>
            </a:pPr>
            <a:r>
              <a:rPr lang="hr-HR" dirty="0" smtClean="0">
                <a:latin typeface="Albertus MT"/>
              </a:rPr>
              <a:t> na jednog adolescenta koji ima problema s kockanjem dolazi </a:t>
            </a:r>
            <a:r>
              <a:rPr lang="hr-HR" dirty="0" smtClean="0">
                <a:solidFill>
                  <a:srgbClr val="FFFF00"/>
                </a:solidFill>
                <a:latin typeface="Albertus MT"/>
              </a:rPr>
              <a:t>17</a:t>
            </a:r>
            <a:r>
              <a:rPr lang="hr-HR" dirty="0" smtClean="0">
                <a:latin typeface="Albertus MT"/>
              </a:rPr>
              <a:t> njegovih bližnjih, članova obitelji ili prijatelja, koji trpe posljedice takvog ponašanja </a:t>
            </a:r>
          </a:p>
          <a:p>
            <a:pPr>
              <a:defRPr/>
            </a:pPr>
            <a:endParaRPr lang="hr-HR" dirty="0" smtClean="0"/>
          </a:p>
          <a:p>
            <a:pPr>
              <a:defRPr/>
            </a:pPr>
            <a:r>
              <a:rPr lang="hr-HR" dirty="0" smtClean="0">
                <a:solidFill>
                  <a:srgbClr val="CC99FF"/>
                </a:solidFill>
                <a:latin typeface="Albertus MT"/>
                <a:cs typeface="Times New Roman" pitchFamily="18" charset="0"/>
              </a:rPr>
              <a:t>2010.</a:t>
            </a:r>
            <a:r>
              <a:rPr lang="hr-HR" dirty="0" smtClean="0">
                <a:solidFill>
                  <a:srgbClr val="003EBB"/>
                </a:solidFill>
                <a:latin typeface="Albertus MT"/>
                <a:cs typeface="Times New Roman" pitchFamily="18" charset="0"/>
              </a:rPr>
              <a:t> – istraživanje u </a:t>
            </a:r>
            <a:r>
              <a:rPr lang="hr-HR" dirty="0" smtClean="0">
                <a:solidFill>
                  <a:srgbClr val="CC99FF"/>
                </a:solidFill>
                <a:latin typeface="Albertus MT"/>
                <a:cs typeface="Times New Roman" pitchFamily="18" charset="0"/>
              </a:rPr>
              <a:t>Zagrebu</a:t>
            </a:r>
            <a:r>
              <a:rPr lang="hr-HR" dirty="0" smtClean="0">
                <a:solidFill>
                  <a:srgbClr val="003EBB"/>
                </a:solidFill>
                <a:latin typeface="Albertus MT"/>
                <a:cs typeface="Times New Roman" pitchFamily="18" charset="0"/>
              </a:rPr>
              <a:t> – srednjoškolci</a:t>
            </a:r>
            <a:endParaRPr lang="hr-HR" dirty="0" smtClean="0">
              <a:solidFill>
                <a:srgbClr val="003EBB"/>
              </a:solidFill>
              <a:cs typeface="Times New Roman" pitchFamily="18" charset="0"/>
            </a:endParaRP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75% </a:t>
            </a:r>
            <a:r>
              <a:rPr lang="hr-HR" dirty="0" smtClean="0">
                <a:latin typeface="Albertus MT"/>
                <a:cs typeface="Times New Roman" pitchFamily="18" charset="0"/>
              </a:rPr>
              <a:t>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barem jednom u životu kockalo</a:t>
            </a: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26%</a:t>
            </a:r>
            <a:r>
              <a:rPr lang="hr-HR" dirty="0" smtClean="0">
                <a:latin typeface="Albertus MT"/>
                <a:cs typeface="Times New Roman" pitchFamily="18" charset="0"/>
              </a:rPr>
              <a:t> 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rizično </a:t>
            </a:r>
          </a:p>
          <a:p>
            <a:pPr eaLnBrk="1" hangingPunct="1">
              <a:buClr>
                <a:srgbClr val="CCCCFF"/>
              </a:buClr>
              <a:buFont typeface="Wingdings" pitchFamily="2" charset="2"/>
              <a:buChar char="Ø"/>
              <a:defRPr/>
            </a:pPr>
            <a:r>
              <a:rPr lang="hr-HR" dirty="0" smtClean="0">
                <a:solidFill>
                  <a:srgbClr val="FFFF00"/>
                </a:solidFill>
                <a:latin typeface="Albertus MT"/>
                <a:cs typeface="Times New Roman" pitchFamily="18" charset="0"/>
              </a:rPr>
              <a:t> 11%</a:t>
            </a:r>
            <a:r>
              <a:rPr lang="hr-HR" dirty="0" smtClean="0">
                <a:latin typeface="Albertus MT"/>
                <a:cs typeface="Times New Roman" pitchFamily="18" charset="0"/>
              </a:rPr>
              <a:t> srednjoškolaca je </a:t>
            </a:r>
            <a:r>
              <a:rPr lang="hr-HR" dirty="0" smtClean="0">
                <a:solidFill>
                  <a:srgbClr val="FFFF00"/>
                </a:solidFill>
                <a:effectLst>
                  <a:outerShdw blurRad="38100" dist="38100" dir="2700000" algn="tl">
                    <a:srgbClr val="C0C0C0"/>
                  </a:outerShdw>
                </a:effectLst>
                <a:latin typeface="Albertus MT"/>
                <a:cs typeface="Times New Roman" pitchFamily="18" charset="0"/>
              </a:rPr>
              <a:t>problematično </a:t>
            </a:r>
          </a:p>
          <a:p>
            <a:pPr eaLnBrk="1" hangingPunct="1">
              <a:buClr>
                <a:srgbClr val="CCCCFF"/>
              </a:buClr>
              <a:buFont typeface="Wingdings" pitchFamily="2" charset="2"/>
              <a:buChar char="Ø"/>
              <a:defRPr/>
            </a:pPr>
            <a:r>
              <a:rPr lang="hr-HR" dirty="0" smtClean="0">
                <a:latin typeface="Albertus MT"/>
                <a:cs typeface="Times New Roman" pitchFamily="18" charset="0"/>
              </a:rPr>
              <a:t> dominantan </a:t>
            </a:r>
            <a:r>
              <a:rPr lang="hr-HR" dirty="0" smtClean="0">
                <a:solidFill>
                  <a:srgbClr val="FFFF00"/>
                </a:solidFill>
                <a:latin typeface="Albertus MT"/>
                <a:cs typeface="Times New Roman" pitchFamily="18" charset="0"/>
              </a:rPr>
              <a:t>spol </a:t>
            </a:r>
            <a:r>
              <a:rPr lang="hr-HR" dirty="0" smtClean="0">
                <a:latin typeface="Albertus MT"/>
                <a:cs typeface="Times New Roman" pitchFamily="18" charset="0"/>
              </a:rPr>
              <a:t>mladih kockara: muški</a:t>
            </a:r>
          </a:p>
          <a:p>
            <a:pPr eaLnBrk="1" hangingPunct="1">
              <a:buClr>
                <a:srgbClr val="CCCCFF"/>
              </a:buClr>
              <a:buFont typeface="Wingdings" pitchFamily="2" charset="2"/>
              <a:buChar char="Ø"/>
              <a:defRPr/>
            </a:pPr>
            <a:r>
              <a:rPr lang="hr-HR" dirty="0" smtClean="0">
                <a:latin typeface="Albertus MT"/>
                <a:cs typeface="Times New Roman" pitchFamily="18" charset="0"/>
              </a:rPr>
              <a:t> dominantna </a:t>
            </a:r>
            <a:r>
              <a:rPr lang="hr-HR" dirty="0" smtClean="0">
                <a:solidFill>
                  <a:srgbClr val="FFFF00"/>
                </a:solidFill>
                <a:latin typeface="Albertus MT"/>
                <a:cs typeface="Times New Roman" pitchFamily="18" charset="0"/>
              </a:rPr>
              <a:t>osobina</a:t>
            </a:r>
            <a:r>
              <a:rPr lang="hr-HR" dirty="0" smtClean="0">
                <a:latin typeface="Albertus MT"/>
                <a:cs typeface="Times New Roman" pitchFamily="18" charset="0"/>
              </a:rPr>
              <a:t> mladih kockara: impulzivnost</a:t>
            </a:r>
          </a:p>
          <a:p>
            <a:pPr eaLnBrk="1" hangingPunct="1">
              <a:buClr>
                <a:srgbClr val="CCCCFF"/>
              </a:buClr>
              <a:buFont typeface="Wingdings" pitchFamily="2" charset="2"/>
              <a:buChar char="Ø"/>
              <a:defRPr/>
            </a:pPr>
            <a:r>
              <a:rPr lang="hr-HR" dirty="0" smtClean="0">
                <a:latin typeface="Albertus MT"/>
                <a:cs typeface="Times New Roman" pitchFamily="18" charset="0"/>
              </a:rPr>
              <a:t> postoji povezanost sa drugim oblicima rizi</a:t>
            </a:r>
            <a:r>
              <a:rPr lang="hr-HR" dirty="0" smtClean="0">
                <a:latin typeface="Albertus MT Lt"/>
                <a:cs typeface="Times New Roman" pitchFamily="18" charset="0"/>
              </a:rPr>
              <a:t>č</a:t>
            </a:r>
            <a:r>
              <a:rPr lang="hr-HR" dirty="0" smtClean="0">
                <a:latin typeface="Albertus MT"/>
                <a:cs typeface="Times New Roman" pitchFamily="18" charset="0"/>
              </a:rPr>
              <a:t>nih i delinkventnih ponašanja</a:t>
            </a:r>
          </a:p>
          <a:p>
            <a:pPr>
              <a:defRPr/>
            </a:pPr>
            <a:endParaRPr lang="hr-H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8F5422B6-66CC-4BA3-A66A-B9FC21BF49A6}"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90585B00-8E5F-4323-8D11-B9AC737C6765}"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4D93BB42-26C9-424B-99C5-73B624C014F6}"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70AFC05C-3A0C-4F68-9DE6-F8B61E35AF37}"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sr-Latn-CS"/>
          </a:p>
        </p:txBody>
      </p:sp>
      <p:sp>
        <p:nvSpPr>
          <p:cNvPr id="8" name="Rectangle 5"/>
          <p:cNvSpPr>
            <a:spLocks noGrp="1" noChangeArrowheads="1"/>
          </p:cNvSpPr>
          <p:nvPr>
            <p:ph type="ftr" sz="quarter" idx="11"/>
          </p:nvPr>
        </p:nvSpPr>
        <p:spPr>
          <a:ln/>
        </p:spPr>
        <p:txBody>
          <a:bodyPr/>
          <a:lstStyle>
            <a:lvl1pPr>
              <a:defRPr/>
            </a:lvl1pPr>
          </a:lstStyle>
          <a:p>
            <a:pPr>
              <a:defRPr/>
            </a:pPr>
            <a:endParaRPr lang="sr-Latn-CS"/>
          </a:p>
        </p:txBody>
      </p:sp>
      <p:sp>
        <p:nvSpPr>
          <p:cNvPr id="9" name="Rectangle 6"/>
          <p:cNvSpPr>
            <a:spLocks noGrp="1" noChangeArrowheads="1"/>
          </p:cNvSpPr>
          <p:nvPr>
            <p:ph type="sldNum" sz="quarter" idx="12"/>
          </p:nvPr>
        </p:nvSpPr>
        <p:spPr>
          <a:ln/>
        </p:spPr>
        <p:txBody>
          <a:bodyPr/>
          <a:lstStyle>
            <a:lvl1pPr>
              <a:defRPr/>
            </a:lvl1pPr>
          </a:lstStyle>
          <a:p>
            <a:pPr>
              <a:defRPr/>
            </a:pPr>
            <a:fld id="{C0C15BC0-2CAE-4CA5-95CA-B8D726DD6107}"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r-Latn-CS"/>
          </a:p>
        </p:txBody>
      </p:sp>
      <p:sp>
        <p:nvSpPr>
          <p:cNvPr id="4" name="Rectangle 5"/>
          <p:cNvSpPr>
            <a:spLocks noGrp="1" noChangeArrowheads="1"/>
          </p:cNvSpPr>
          <p:nvPr>
            <p:ph type="ftr" sz="quarter" idx="11"/>
          </p:nvPr>
        </p:nvSpPr>
        <p:spPr>
          <a:ln/>
        </p:spPr>
        <p:txBody>
          <a:bodyPr/>
          <a:lstStyle>
            <a:lvl1pPr>
              <a:defRPr/>
            </a:lvl1pPr>
          </a:lstStyle>
          <a:p>
            <a:pPr>
              <a:defRPr/>
            </a:pPr>
            <a:endParaRPr lang="sr-Latn-CS"/>
          </a:p>
        </p:txBody>
      </p:sp>
      <p:sp>
        <p:nvSpPr>
          <p:cNvPr id="5" name="Rectangle 6"/>
          <p:cNvSpPr>
            <a:spLocks noGrp="1" noChangeArrowheads="1"/>
          </p:cNvSpPr>
          <p:nvPr>
            <p:ph type="sldNum" sz="quarter" idx="12"/>
          </p:nvPr>
        </p:nvSpPr>
        <p:spPr>
          <a:ln/>
        </p:spPr>
        <p:txBody>
          <a:bodyPr/>
          <a:lstStyle>
            <a:lvl1pPr>
              <a:defRPr/>
            </a:lvl1pPr>
          </a:lstStyle>
          <a:p>
            <a:pPr>
              <a:defRPr/>
            </a:pPr>
            <a:fld id="{B1526835-7394-42F9-B846-BB0F5C0ABF64}"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r-Latn-CS"/>
          </a:p>
        </p:txBody>
      </p:sp>
      <p:sp>
        <p:nvSpPr>
          <p:cNvPr id="3" name="Rectangle 5"/>
          <p:cNvSpPr>
            <a:spLocks noGrp="1" noChangeArrowheads="1"/>
          </p:cNvSpPr>
          <p:nvPr>
            <p:ph type="ftr" sz="quarter" idx="11"/>
          </p:nvPr>
        </p:nvSpPr>
        <p:spPr>
          <a:ln/>
        </p:spPr>
        <p:txBody>
          <a:bodyPr/>
          <a:lstStyle>
            <a:lvl1pPr>
              <a:defRPr/>
            </a:lvl1pPr>
          </a:lstStyle>
          <a:p>
            <a:pPr>
              <a:defRPr/>
            </a:pPr>
            <a:endParaRPr lang="sr-Latn-CS"/>
          </a:p>
        </p:txBody>
      </p:sp>
      <p:sp>
        <p:nvSpPr>
          <p:cNvPr id="4" name="Rectangle 6"/>
          <p:cNvSpPr>
            <a:spLocks noGrp="1" noChangeArrowheads="1"/>
          </p:cNvSpPr>
          <p:nvPr>
            <p:ph type="sldNum" sz="quarter" idx="12"/>
          </p:nvPr>
        </p:nvSpPr>
        <p:spPr>
          <a:ln/>
        </p:spPr>
        <p:txBody>
          <a:bodyPr/>
          <a:lstStyle>
            <a:lvl1pPr>
              <a:defRPr/>
            </a:lvl1pPr>
          </a:lstStyle>
          <a:p>
            <a:pPr>
              <a:defRPr/>
            </a:pPr>
            <a:fld id="{C056F9CC-B1B1-4EB3-A94E-B8E270DC97A6}"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D082FD95-67ED-4249-B177-C5229457017A}"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3D037EB1-1B3A-443C-8D94-AEFB6F23E8C4}"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60B75798-0095-46AA-88B1-92A531BFA5FC}"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CCC66CDD-5F4E-4282-87C8-562D0CD9B154}"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91794A01-A140-40B3-AFB1-AB8013E263B6}"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144FFE27-53B5-40DD-B4AA-795B24119A31}"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AF815385-DEEF-474A-A0CD-2C6CDBC6848A}"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A573646E-CD5E-4409-89DF-CEA28F060B84}"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sr-Latn-CS"/>
          </a:p>
        </p:txBody>
      </p:sp>
      <p:sp>
        <p:nvSpPr>
          <p:cNvPr id="8" name="Rectangle 5"/>
          <p:cNvSpPr>
            <a:spLocks noGrp="1" noChangeArrowheads="1"/>
          </p:cNvSpPr>
          <p:nvPr>
            <p:ph type="ftr" sz="quarter" idx="11"/>
          </p:nvPr>
        </p:nvSpPr>
        <p:spPr>
          <a:ln/>
        </p:spPr>
        <p:txBody>
          <a:bodyPr/>
          <a:lstStyle>
            <a:lvl1pPr>
              <a:defRPr/>
            </a:lvl1pPr>
          </a:lstStyle>
          <a:p>
            <a:pPr>
              <a:defRPr/>
            </a:pPr>
            <a:endParaRPr lang="sr-Latn-CS"/>
          </a:p>
        </p:txBody>
      </p:sp>
      <p:sp>
        <p:nvSpPr>
          <p:cNvPr id="9" name="Rectangle 6"/>
          <p:cNvSpPr>
            <a:spLocks noGrp="1" noChangeArrowheads="1"/>
          </p:cNvSpPr>
          <p:nvPr>
            <p:ph type="sldNum" sz="quarter" idx="12"/>
          </p:nvPr>
        </p:nvSpPr>
        <p:spPr>
          <a:ln/>
        </p:spPr>
        <p:txBody>
          <a:bodyPr/>
          <a:lstStyle>
            <a:lvl1pPr>
              <a:defRPr/>
            </a:lvl1pPr>
          </a:lstStyle>
          <a:p>
            <a:pPr>
              <a:defRPr/>
            </a:pPr>
            <a:fld id="{94F3BCB8-6E7B-4427-9973-A9935710438C}"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r-Latn-CS"/>
          </a:p>
        </p:txBody>
      </p:sp>
      <p:sp>
        <p:nvSpPr>
          <p:cNvPr id="4" name="Rectangle 5"/>
          <p:cNvSpPr>
            <a:spLocks noGrp="1" noChangeArrowheads="1"/>
          </p:cNvSpPr>
          <p:nvPr>
            <p:ph type="ftr" sz="quarter" idx="11"/>
          </p:nvPr>
        </p:nvSpPr>
        <p:spPr>
          <a:ln/>
        </p:spPr>
        <p:txBody>
          <a:bodyPr/>
          <a:lstStyle>
            <a:lvl1pPr>
              <a:defRPr/>
            </a:lvl1pPr>
          </a:lstStyle>
          <a:p>
            <a:pPr>
              <a:defRPr/>
            </a:pPr>
            <a:endParaRPr lang="sr-Latn-CS"/>
          </a:p>
        </p:txBody>
      </p:sp>
      <p:sp>
        <p:nvSpPr>
          <p:cNvPr id="5" name="Rectangle 6"/>
          <p:cNvSpPr>
            <a:spLocks noGrp="1" noChangeArrowheads="1"/>
          </p:cNvSpPr>
          <p:nvPr>
            <p:ph type="sldNum" sz="quarter" idx="12"/>
          </p:nvPr>
        </p:nvSpPr>
        <p:spPr>
          <a:ln/>
        </p:spPr>
        <p:txBody>
          <a:bodyPr/>
          <a:lstStyle>
            <a:lvl1pPr>
              <a:defRPr/>
            </a:lvl1pPr>
          </a:lstStyle>
          <a:p>
            <a:pPr>
              <a:defRPr/>
            </a:pPr>
            <a:fld id="{42456CF4-6296-41C1-B249-33FFEA7FBAAB}" type="slidenum">
              <a:rPr lang="en-MY"/>
              <a:pPr>
                <a:defRPr/>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r-Latn-CS"/>
          </a:p>
        </p:txBody>
      </p:sp>
      <p:sp>
        <p:nvSpPr>
          <p:cNvPr id="3" name="Rectangle 5"/>
          <p:cNvSpPr>
            <a:spLocks noGrp="1" noChangeArrowheads="1"/>
          </p:cNvSpPr>
          <p:nvPr>
            <p:ph type="ftr" sz="quarter" idx="11"/>
          </p:nvPr>
        </p:nvSpPr>
        <p:spPr>
          <a:ln/>
        </p:spPr>
        <p:txBody>
          <a:bodyPr/>
          <a:lstStyle>
            <a:lvl1pPr>
              <a:defRPr/>
            </a:lvl1pPr>
          </a:lstStyle>
          <a:p>
            <a:pPr>
              <a:defRPr/>
            </a:pPr>
            <a:endParaRPr lang="sr-Latn-CS"/>
          </a:p>
        </p:txBody>
      </p:sp>
      <p:sp>
        <p:nvSpPr>
          <p:cNvPr id="4" name="Rectangle 6"/>
          <p:cNvSpPr>
            <a:spLocks noGrp="1" noChangeArrowheads="1"/>
          </p:cNvSpPr>
          <p:nvPr>
            <p:ph type="sldNum" sz="quarter" idx="12"/>
          </p:nvPr>
        </p:nvSpPr>
        <p:spPr>
          <a:ln/>
        </p:spPr>
        <p:txBody>
          <a:bodyPr/>
          <a:lstStyle>
            <a:lvl1pPr>
              <a:defRPr/>
            </a:lvl1pPr>
          </a:lstStyle>
          <a:p>
            <a:pPr>
              <a:defRPr/>
            </a:pPr>
            <a:fld id="{9F012C1F-2955-415A-B449-87977FCD0BED}"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D388D8DA-9329-43A2-8B20-60F498AB7D5E}"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C2860337-31D8-4CBE-8A7A-E05BC6077374}"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9A6A42CA-5AA0-48DE-BC8D-00F597F1AFA7}"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202154C6-C3F7-44A4-97CB-367F5A490C20}"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a:lstStyle>
            <a:lvl1pPr>
              <a:defRPr/>
            </a:lvl1pPr>
          </a:lstStyle>
          <a:p>
            <a:pPr>
              <a:defRPr/>
            </a:pPr>
            <a:fld id="{4E2B5CFA-7382-4B90-86C1-A5B561C5F68D}" type="datetimeFigureOut">
              <a:rPr lang="en-US"/>
              <a:pPr>
                <a:defRPr/>
              </a:pPr>
              <a:t>2/27/2014</a:t>
            </a:fld>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pPr>
              <a:defRPr/>
            </a:pPr>
            <a:fld id="{9D564B33-2A34-4DEF-B86C-D7386ABAA644}"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a:lstStyle>
            <a:lvl1pPr>
              <a:defRPr/>
            </a:lvl1pPr>
          </a:lstStyle>
          <a:p>
            <a:pPr>
              <a:defRPr/>
            </a:pPr>
            <a:endParaRPr lang="sr-Latn-C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F256D2-EA0F-48B9-AD06-D75F8F0317DD}" type="datetimeFigureOut">
              <a:rPr lang="en-US"/>
              <a:pPr>
                <a:defRPr/>
              </a:pPr>
              <a:t>2/27/2014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E212A6CE-D3D8-4945-8C4D-DFD84D29681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a:lstStyle>
            <a:lvl1pPr>
              <a:defRPr/>
            </a:lvl1pPr>
          </a:lstStyle>
          <a:p>
            <a:pPr>
              <a:defRPr/>
            </a:pPr>
            <a:fld id="{2140D1CE-A3B7-458B-8DB7-77F9B98D7628}" type="datetimeFigureOut">
              <a:rPr lang="en-US"/>
              <a:pPr>
                <a:defRPr/>
              </a:pPr>
              <a:t>2/27/2014</a:t>
            </a:fld>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pPr>
              <a:defRPr/>
            </a:pPr>
            <a:fld id="{CE3347A2-3CA3-4D59-820D-80D8AF14F7B7}"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a:lstStyle>
            <a:lvl1pPr>
              <a:defRPr/>
            </a:lvl1pPr>
          </a:lstStyle>
          <a:p>
            <a:pPr>
              <a:defRPr/>
            </a:pPr>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8A5B101C-8D9F-4E8E-A3E6-AF43C44FEBEB}" type="datetimeFigureOut">
              <a:rPr lang="en-US"/>
              <a:pPr>
                <a:defRPr/>
              </a:pPr>
              <a:t>2/27/2014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sr-Latn-C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pPr>
              <a:defRPr/>
            </a:pPr>
            <a:fld id="{D03A71BE-3764-4937-BF5A-671DDEFEAFF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sr-Latn-CS">
              <a:solidFill>
                <a:srgbClr val="FFFFFF"/>
              </a:solidFill>
              <a:cs typeface="Arial" pitchFamily="34" charset="0"/>
            </a:endParaRPr>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9A45F6D4-CCEB-4BB4-9E7C-7EBDA8A887E9}" type="datetimeFigureOut">
              <a:rPr lang="en-US"/>
              <a:pPr>
                <a:defRPr/>
              </a:pPr>
              <a:t>2/27/2014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sr-Latn-C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pPr>
              <a:defRPr/>
            </a:pPr>
            <a:fld id="{E71D8ADA-0F5E-46DC-8C70-E1C85BD0C1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FC3A7C03-8743-4B56-8288-F70096406ABF}" type="datetimeFigureOut">
              <a:rPr lang="en-US"/>
              <a:pPr>
                <a:defRPr/>
              </a:pPr>
              <a:t>2/27/2014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sr-Latn-CS"/>
          </a:p>
        </p:txBody>
      </p:sp>
      <p:sp>
        <p:nvSpPr>
          <p:cNvPr id="6" name="Slide Number Placeholder 4"/>
          <p:cNvSpPr>
            <a:spLocks noGrp="1"/>
          </p:cNvSpPr>
          <p:nvPr>
            <p:ph type="sldNum" sz="quarter" idx="12"/>
          </p:nvPr>
        </p:nvSpPr>
        <p:spPr/>
        <p:txBody>
          <a:bodyPr/>
          <a:lstStyle>
            <a:lvl1pPr>
              <a:defRPr/>
            </a:lvl1pPr>
          </a:lstStyle>
          <a:p>
            <a:pPr>
              <a:defRPr/>
            </a:pPr>
            <a:fld id="{94E09F7B-BAD5-4E4E-8D41-621B5E7FFD2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57C5388-A418-48B0-A621-13FDCF67DA64}" type="datetimeFigureOut">
              <a:rPr lang="en-US"/>
              <a:pPr>
                <a:defRPr/>
              </a:pPr>
              <a:t>2/27/2014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sr-Latn-CS"/>
          </a:p>
        </p:txBody>
      </p:sp>
      <p:sp>
        <p:nvSpPr>
          <p:cNvPr id="4" name="Slide Number Placeholder 3"/>
          <p:cNvSpPr>
            <a:spLocks noGrp="1"/>
          </p:cNvSpPr>
          <p:nvPr>
            <p:ph type="sldNum" sz="quarter" idx="12"/>
          </p:nvPr>
        </p:nvSpPr>
        <p:spPr/>
        <p:txBody>
          <a:bodyPr/>
          <a:lstStyle>
            <a:lvl1pPr>
              <a:defRPr/>
            </a:lvl1pPr>
          </a:lstStyle>
          <a:p>
            <a:pPr>
              <a:defRPr/>
            </a:pPr>
            <a:fld id="{E6BB995F-71EB-4574-8645-8BC11BB4C4D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a:lstStyle>
            <a:lvl1pPr>
              <a:defRPr/>
            </a:lvl1pPr>
          </a:lstStyle>
          <a:p>
            <a:pPr>
              <a:defRPr/>
            </a:pPr>
            <a:fld id="{4DBD80A9-498B-4FF3-9B1D-01E5AB6FA3DA}" type="datetimeFigureOut">
              <a:rPr lang="en-US"/>
              <a:pPr>
                <a:defRPr/>
              </a:pPr>
              <a:t>2/27/2014</a:t>
            </a:fld>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pPr>
              <a:defRPr/>
            </a:pPr>
            <a:fld id="{6FF06BBF-CA15-48A4-9FEC-9DD7B23826FA}"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a:lstStyle>
            <a:lvl1pPr>
              <a:defRPr/>
            </a:lvl1pPr>
          </a:lstStyle>
          <a:p>
            <a:pPr>
              <a:defRPr/>
            </a:pPr>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a:lstStyle>
            <a:lvl1pPr>
              <a:defRPr/>
            </a:lvl1pPr>
          </a:lstStyle>
          <a:p>
            <a:pPr>
              <a:defRPr/>
            </a:pPr>
            <a:fld id="{895355F1-7181-4CD9-ADBA-F8C9AD1E0BAE}" type="datetimeFigureOut">
              <a:rPr lang="en-US"/>
              <a:pPr>
                <a:defRPr/>
              </a:pPr>
              <a:t>2/27/2014</a:t>
            </a:fld>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pPr>
              <a:defRPr/>
            </a:pPr>
            <a:fld id="{A293BEA0-A619-4E68-8B0C-3010C6EB9842}"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a:lstStyle>
            <a:lvl1pPr>
              <a:defRPr/>
            </a:lvl1pPr>
          </a:lstStyle>
          <a:p>
            <a:pPr>
              <a:defRPr/>
            </a:pPr>
            <a:endParaRPr lang="sr-Latn-C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094B4E-6ABC-41D1-887A-F49EC6ECB3C6}" type="datetimeFigureOut">
              <a:rPr lang="en-US"/>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8AD90CBC-2F1A-4840-A2CC-BE97FFE53A0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E270C6-493B-4A78-BB90-FD64145C1524}" type="datetimeFigureOut">
              <a:rPr lang="en-US"/>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14DBCB51-F5A7-427B-A036-E19F6D1211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0" fontAlgn="base" hangingPunct="0">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13315"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endParaRPr lang="sr-Latn-C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endParaRPr lang="sr-Latn-C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0D17C785-EC40-4AB8-A32D-38DD41697C72}"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5603"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endParaRPr lang="sr-Latn-C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endParaRPr lang="sr-Latn-C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2B019921-E4FA-46EF-B89C-4435836DB6CA}"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sr-Latn-CS">
              <a:solidFill>
                <a:srgbClr val="FFFFFF"/>
              </a:solidFill>
              <a:cs typeface="Arial" pitchFamily="34" charset="0"/>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vert="horz" wrap="square" lIns="91440" tIns="45720" rIns="91440" bIns="45720" numCol="1" anchor="t" anchorCtr="0" compatLnSpc="1">
            <a:prstTxWarp prst="textNoShape">
              <a:avLst/>
            </a:prstTxWarp>
          </a:bodyPr>
          <a:lstStyle>
            <a:lvl1pPr algn="r">
              <a:defRPr sz="1300">
                <a:solidFill>
                  <a:srgbClr val="A6AFC5"/>
                </a:solidFill>
                <a:cs typeface="Arial" pitchFamily="34" charset="0"/>
              </a:defRPr>
            </a:lvl1pPr>
          </a:lstStyle>
          <a:p>
            <a:pPr>
              <a:defRPr/>
            </a:pPr>
            <a:endParaRPr lang="sr-Latn-CS"/>
          </a:p>
        </p:txBody>
      </p:sp>
      <p:sp>
        <p:nvSpPr>
          <p:cNvPr id="14" name="Date Placeholder 13"/>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A6AFC5"/>
                </a:solidFill>
                <a:cs typeface="Arial" pitchFamily="34" charset="0"/>
              </a:defRPr>
            </a:lvl1pPr>
          </a:lstStyle>
          <a:p>
            <a:pPr>
              <a:defRPr/>
            </a:pPr>
            <a:fld id="{D3C183DB-720A-4722-A01C-B65064F2D6A7}" type="datetimeFigureOut">
              <a:rPr lang="en-US"/>
              <a:pPr>
                <a:defRPr/>
              </a:pPr>
              <a:t>2/27/2014</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3E1D7"/>
                </a:solidFill>
                <a:cs typeface="Arial" pitchFamily="34" charset="0"/>
              </a:defRPr>
            </a:lvl1pPr>
          </a:lstStyle>
          <a:p>
            <a:pPr>
              <a:defRPr/>
            </a:pPr>
            <a:fld id="{49B0A528-42BF-4175-ABF0-495866DF1CAE}" type="slidenum">
              <a:rPr lang="en-US"/>
              <a:pPr>
                <a:defRPr/>
              </a:pPr>
              <a:t>‹#›</a:t>
            </a:fld>
            <a:endParaRPr lang="en-US" b="1"/>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50185"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marL="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idx="4294967295"/>
          </p:nvPr>
        </p:nvSpPr>
        <p:spPr>
          <a:xfrm>
            <a:off x="142875" y="357188"/>
            <a:ext cx="8786813" cy="6500812"/>
          </a:xfrm>
        </p:spPr>
        <p:txBody>
          <a:bodyPr/>
          <a:lstStyle/>
          <a:p>
            <a:pPr marL="419100" indent="-382588" eaLnBrk="1" hangingPunct="1">
              <a:buFont typeface="Wingdings 2" pitchFamily="18" charset="2"/>
              <a:buNone/>
            </a:pPr>
            <a:r>
              <a:rPr lang="hr-HR" sz="4000" b="1" smtClean="0">
                <a:solidFill>
                  <a:srgbClr val="CC99FF"/>
                </a:solidFill>
                <a:latin typeface="Albertus Medium"/>
              </a:rPr>
              <a:t> KOCKANJE / KLAĐENJE – </a:t>
            </a:r>
          </a:p>
          <a:p>
            <a:pPr marL="419100" indent="-382588" eaLnBrk="1" hangingPunct="1">
              <a:buFont typeface="Wingdings 2" pitchFamily="18" charset="2"/>
              <a:buNone/>
            </a:pPr>
            <a:r>
              <a:rPr lang="hr-HR" sz="4000" b="1" smtClean="0">
                <a:solidFill>
                  <a:srgbClr val="CC99FF"/>
                </a:solidFill>
                <a:latin typeface="Albertus Medium"/>
              </a:rPr>
              <a:t> OPASNOST SKRIVENA U ZABAVI</a:t>
            </a: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2000" smtClean="0">
              <a:solidFill>
                <a:srgbClr val="009900"/>
              </a:solidFill>
              <a:latin typeface="Albertus MT Lt"/>
            </a:endParaRPr>
          </a:p>
          <a:p>
            <a:pPr marL="419100" indent="-382588" algn="ctr" eaLnBrk="1" hangingPunct="1">
              <a:buFont typeface="Wingdings 2" pitchFamily="18" charset="2"/>
              <a:buNone/>
            </a:pPr>
            <a:endParaRPr lang="hr-HR" sz="1700" b="1" smtClean="0">
              <a:solidFill>
                <a:srgbClr val="FFFF00"/>
              </a:solidFill>
              <a:latin typeface="Albertus MT Lt"/>
            </a:endParaRPr>
          </a:p>
          <a:p>
            <a:pPr marL="419100" indent="-382588" algn="ctr" eaLnBrk="1" hangingPunct="1">
              <a:buFont typeface="Wingdings 2" pitchFamily="18" charset="2"/>
              <a:buNone/>
            </a:pPr>
            <a:endParaRPr lang="hr-HR" sz="1300" b="1" smtClean="0">
              <a:solidFill>
                <a:srgbClr val="FFFF00"/>
              </a:solidFill>
              <a:latin typeface="Albertus MT Lt"/>
            </a:endParaRPr>
          </a:p>
          <a:p>
            <a:pPr marL="419100" indent="-382588" algn="ctr" eaLnBrk="1" hangingPunct="1">
              <a:buFont typeface="Wingdings 2" pitchFamily="18" charset="2"/>
              <a:buNone/>
            </a:pPr>
            <a:endParaRPr lang="hr-HR" sz="1300" b="1" smtClean="0">
              <a:solidFill>
                <a:srgbClr val="FFFF00"/>
              </a:solidFill>
              <a:latin typeface="Albertus MT Lt"/>
            </a:endParaRPr>
          </a:p>
          <a:p>
            <a:pPr marL="419100" indent="-382588" eaLnBrk="1" hangingPunct="1">
              <a:buFont typeface="Wingdings 2" pitchFamily="18" charset="2"/>
              <a:buNone/>
            </a:pPr>
            <a:endParaRPr lang="hr-HR" sz="1300" b="1" smtClean="0">
              <a:solidFill>
                <a:srgbClr val="FFFF00"/>
              </a:solidFill>
              <a:latin typeface="Albertus MT Lt"/>
            </a:endParaRPr>
          </a:p>
          <a:p>
            <a:pPr marL="419100" indent="-382588" eaLnBrk="1" hangingPunct="1">
              <a:buFont typeface="Wingdings 2" pitchFamily="18" charset="2"/>
              <a:buNone/>
            </a:pPr>
            <a:r>
              <a:rPr lang="hr-HR" sz="1300" b="1" smtClean="0">
                <a:solidFill>
                  <a:srgbClr val="CC9900"/>
                </a:solidFill>
                <a:latin typeface="Albertus MT Lt"/>
              </a:rPr>
              <a:t> </a:t>
            </a:r>
          </a:p>
          <a:p>
            <a:pPr marL="419100" indent="-382588" eaLnBrk="1" hangingPunct="1">
              <a:buFont typeface="Wingdings 2" pitchFamily="18" charset="2"/>
              <a:buNone/>
            </a:pPr>
            <a:endParaRPr lang="hr-HR" sz="1300" b="1" smtClean="0">
              <a:solidFill>
                <a:srgbClr val="CC9900"/>
              </a:solidFill>
              <a:latin typeface="Albertus MT Lt"/>
            </a:endParaRPr>
          </a:p>
          <a:p>
            <a:pPr marL="419100" indent="-382588" eaLnBrk="1" hangingPunct="1">
              <a:buFont typeface="Wingdings 2" pitchFamily="18" charset="2"/>
              <a:buNone/>
            </a:pPr>
            <a:r>
              <a:rPr lang="hr-HR" sz="1300" b="1" smtClean="0">
                <a:solidFill>
                  <a:srgbClr val="CC9900"/>
                </a:solidFill>
                <a:latin typeface="Albertus MT Lt"/>
              </a:rPr>
              <a:t> ZDRAV ZA 5!</a:t>
            </a:r>
          </a:p>
          <a:p>
            <a:pPr marL="419100" indent="-382588" eaLnBrk="1" hangingPunct="1">
              <a:buFont typeface="Wingdings 2" pitchFamily="18" charset="2"/>
              <a:buNone/>
            </a:pPr>
            <a:r>
              <a:rPr lang="hr-HR" sz="1300" b="1" smtClean="0">
                <a:solidFill>
                  <a:srgbClr val="CC9900"/>
                </a:solidFill>
                <a:latin typeface="Albertus MT Lt"/>
              </a:rPr>
              <a:t> Promocija sigurnosti i javnozdravstvene samosvijesti </a:t>
            </a:r>
          </a:p>
          <a:p>
            <a:pPr marL="419100" indent="-382588" eaLnBrk="1" hangingPunct="1">
              <a:buFont typeface="Wingdings 2" pitchFamily="18" charset="2"/>
              <a:buNone/>
            </a:pPr>
            <a:r>
              <a:rPr lang="hr-HR" sz="1300" b="1" smtClean="0">
                <a:solidFill>
                  <a:srgbClr val="CC9900"/>
                </a:solidFill>
                <a:latin typeface="Albertus MT Lt"/>
              </a:rPr>
              <a:t> šk. god. 2013./2014.</a:t>
            </a: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hr-HR" sz="3800" b="1" smtClean="0">
              <a:solidFill>
                <a:srgbClr val="FF0000"/>
              </a:solidFill>
              <a:latin typeface="Albertus Medium"/>
            </a:endParaRPr>
          </a:p>
          <a:p>
            <a:pPr marL="419100" indent="-382588" algn="ctr" eaLnBrk="1" hangingPunct="1">
              <a:buFont typeface="Wingdings 2" pitchFamily="18" charset="2"/>
              <a:buNone/>
            </a:pPr>
            <a:endParaRPr lang="en-US" sz="3800" b="1" smtClean="0">
              <a:solidFill>
                <a:srgbClr val="FF0000"/>
              </a:solidFill>
              <a:latin typeface="Albertus Medium"/>
            </a:endParaRPr>
          </a:p>
        </p:txBody>
      </p:sp>
      <p:pic>
        <p:nvPicPr>
          <p:cNvPr id="11267" name="Picture 3" descr="G:\slike kocka\893d6b43ed8abbe4e00e33dc88b1322e.jpg"/>
          <p:cNvPicPr>
            <a:picLocks noChangeAspect="1" noChangeArrowheads="1"/>
          </p:cNvPicPr>
          <p:nvPr/>
        </p:nvPicPr>
        <p:blipFill>
          <a:blip r:embed="rId2" cstate="print"/>
          <a:srcRect/>
          <a:stretch>
            <a:fillRect/>
          </a:stretch>
        </p:blipFill>
        <p:spPr bwMode="auto">
          <a:xfrm>
            <a:off x="4500562" y="1785926"/>
            <a:ext cx="4192307" cy="464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491" name="Picture 4" descr="pokus.png"/>
          <p:cNvPicPr>
            <a:picLocks noChangeAspect="1"/>
          </p:cNvPicPr>
          <p:nvPr/>
        </p:nvPicPr>
        <p:blipFill>
          <a:blip r:embed="rId3" cstate="print"/>
          <a:srcRect/>
          <a:stretch>
            <a:fillRect/>
          </a:stretch>
        </p:blipFill>
        <p:spPr bwMode="auto">
          <a:xfrm>
            <a:off x="285750" y="4902200"/>
            <a:ext cx="1071563"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777163" cy="5040312"/>
          </a:xfrm>
        </p:spPr>
        <p:txBody>
          <a:bodyPr/>
          <a:lstStyle/>
          <a:p>
            <a:pPr marL="609600" indent="-609600" eaLnBrk="1" hangingPunct="1">
              <a:buClr>
                <a:schemeClr val="tx1"/>
              </a:buClr>
              <a:buSzTx/>
              <a:buFont typeface="Wingdings 2" pitchFamily="18" charset="2"/>
              <a:buNone/>
            </a:pPr>
            <a:r>
              <a:rPr lang="hr-HR" b="1" smtClean="0">
                <a:latin typeface="Georgia" pitchFamily="18" charset="0"/>
              </a:rPr>
              <a:t>Oko 		</a:t>
            </a:r>
            <a:r>
              <a:rPr lang="hr-HR" b="1" smtClean="0">
                <a:latin typeface="Georgia" pitchFamily="18" charset="0"/>
                <a:cs typeface="Times New Roman" pitchFamily="18" charset="0"/>
              </a:rPr>
              <a:t>srednjoškolaca je barem jednom u životu kockalo.</a:t>
            </a:r>
          </a:p>
          <a:p>
            <a:pPr marL="609600" indent="-609600" eaLnBrk="1" hangingPunct="1">
              <a:buClr>
                <a:schemeClr val="tx1"/>
              </a:buClr>
              <a:buSzTx/>
              <a:buFont typeface="Wingdings 2" pitchFamily="18" charset="2"/>
              <a:buNone/>
            </a:pPr>
            <a:endParaRPr lang="hr-HR" b="1" smtClean="0">
              <a:latin typeface="Arial" charset="0"/>
            </a:endParaRPr>
          </a:p>
          <a:p>
            <a:pPr marL="609600" indent="-609600" eaLnBrk="1" hangingPunct="1">
              <a:buClr>
                <a:schemeClr val="tx1"/>
              </a:buClr>
              <a:buSzTx/>
              <a:buFont typeface="Wingdings 2" pitchFamily="18" charset="2"/>
              <a:buNone/>
            </a:pPr>
            <a:r>
              <a:rPr lang="hr-HR" b="1" smtClean="0">
                <a:latin typeface="Georgia" pitchFamily="18" charset="0"/>
              </a:rPr>
              <a:t>Oko 		mladih ima problema s kockanjem.</a:t>
            </a:r>
          </a:p>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b="1" smtClean="0">
                <a:latin typeface="Georgia" pitchFamily="18" charset="0"/>
              </a:rPr>
              <a:t>1 adolescent =</a:t>
            </a:r>
            <a:r>
              <a:rPr lang="hr-HR" b="1" smtClean="0">
                <a:solidFill>
                  <a:srgbClr val="CC99FF"/>
                </a:solidFill>
                <a:latin typeface="Georgia" pitchFamily="18" charset="0"/>
              </a:rPr>
              <a:t>17 </a:t>
            </a:r>
            <a:r>
              <a:rPr lang="hr-HR" b="1" smtClean="0">
                <a:latin typeface="Georgia" pitchFamily="18" charset="0"/>
              </a:rPr>
              <a:t>bližnjih</a:t>
            </a:r>
          </a:p>
        </p:txBody>
      </p:sp>
      <p:pic>
        <p:nvPicPr>
          <p:cNvPr id="80898" name="Rectangle 2"/>
          <p:cNvPicPr>
            <a:picLocks noChangeArrowheads="1"/>
          </p:cNvPicPr>
          <p:nvPr/>
        </p:nvPicPr>
        <p:blipFill>
          <a:blip r:embed="rId3" cstate="print"/>
          <a:srcRect/>
          <a:stretch>
            <a:fillRect/>
          </a:stretch>
        </p:blipFill>
        <p:spPr bwMode="auto">
          <a:xfrm>
            <a:off x="468313" y="260350"/>
            <a:ext cx="8486775" cy="1163638"/>
          </a:xfrm>
          <a:prstGeom prst="rect">
            <a:avLst/>
          </a:prstGeom>
          <a:noFill/>
          <a:ln w="9525">
            <a:noFill/>
            <a:miter lim="800000"/>
            <a:headEnd/>
            <a:tailEnd/>
          </a:ln>
        </p:spPr>
      </p:pic>
      <p:sp>
        <p:nvSpPr>
          <p:cNvPr id="134150" name="Text Box 6"/>
          <p:cNvSpPr txBox="1">
            <a:spLocks noChangeArrowheads="1"/>
          </p:cNvSpPr>
          <p:nvPr/>
        </p:nvSpPr>
        <p:spPr bwMode="auto">
          <a:xfrm>
            <a:off x="1908175" y="1484313"/>
            <a:ext cx="1112838" cy="579437"/>
          </a:xfrm>
          <a:prstGeom prst="rect">
            <a:avLst/>
          </a:prstGeom>
          <a:noFill/>
          <a:ln w="9525">
            <a:noFill/>
            <a:miter lim="800000"/>
            <a:headEnd/>
            <a:tailEnd/>
          </a:ln>
        </p:spPr>
        <p:txBody>
          <a:bodyPr wrap="none">
            <a:spAutoFit/>
          </a:bodyPr>
          <a:lstStyle/>
          <a:p>
            <a:r>
              <a:rPr lang="hr-HR" sz="3200" b="1">
                <a:solidFill>
                  <a:srgbClr val="CC99FF"/>
                </a:solidFill>
                <a:latin typeface="Georgia" pitchFamily="18" charset="0"/>
              </a:rPr>
              <a:t>75 %</a:t>
            </a:r>
          </a:p>
        </p:txBody>
      </p:sp>
      <p:sp>
        <p:nvSpPr>
          <p:cNvPr id="134151" name="Text Box 7"/>
          <p:cNvSpPr txBox="1">
            <a:spLocks noChangeArrowheads="1"/>
          </p:cNvSpPr>
          <p:nvPr/>
        </p:nvSpPr>
        <p:spPr bwMode="auto">
          <a:xfrm>
            <a:off x="1979613" y="2997200"/>
            <a:ext cx="1096962" cy="579438"/>
          </a:xfrm>
          <a:prstGeom prst="rect">
            <a:avLst/>
          </a:prstGeom>
          <a:noFill/>
          <a:ln w="9525">
            <a:noFill/>
            <a:miter lim="800000"/>
            <a:headEnd/>
            <a:tailEnd/>
          </a:ln>
        </p:spPr>
        <p:txBody>
          <a:bodyPr wrap="none">
            <a:spAutoFit/>
          </a:bodyPr>
          <a:lstStyle/>
          <a:p>
            <a:r>
              <a:rPr lang="hr-HR" sz="3200" b="1">
                <a:solidFill>
                  <a:srgbClr val="CC99FF"/>
                </a:solidFill>
                <a:latin typeface="Georgia" pitchFamily="18" charset="0"/>
              </a:rPr>
              <a:t>12 %</a:t>
            </a:r>
          </a:p>
        </p:txBody>
      </p:sp>
      <p:pic>
        <p:nvPicPr>
          <p:cNvPr id="18436" name="Picture 4" descr="G:\slike kocka\gambling_addiction_by_sheridan92.jpg"/>
          <p:cNvPicPr>
            <a:picLocks noChangeAspect="1" noChangeArrowheads="1"/>
          </p:cNvPicPr>
          <p:nvPr/>
        </p:nvPicPr>
        <p:blipFill>
          <a:blip r:embed="rId4" cstate="print"/>
          <a:srcRect/>
          <a:stretch>
            <a:fillRect/>
          </a:stretch>
        </p:blipFill>
        <p:spPr bwMode="auto">
          <a:xfrm>
            <a:off x="5780015" y="4286256"/>
            <a:ext cx="3363985" cy="23361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34150"/>
                                        </p:tgtEl>
                                        <p:attrNameLst>
                                          <p:attrName>style.visibility</p:attrName>
                                        </p:attrNameLst>
                                      </p:cBhvr>
                                      <p:to>
                                        <p:strVal val="visible"/>
                                      </p:to>
                                    </p:set>
                                    <p:animEffect transition="in" filter="box(in)">
                                      <p:cBhvr>
                                        <p:cTn id="11" dur="500"/>
                                        <p:tgtEl>
                                          <p:spTgt spid="1341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4151"/>
                                        </p:tgtEl>
                                        <p:attrNameLst>
                                          <p:attrName>style.visibility</p:attrName>
                                        </p:attrNameLst>
                                      </p:cBhvr>
                                      <p:to>
                                        <p:strVal val="visible"/>
                                      </p:to>
                                    </p:set>
                                    <p:animEffect transition="in" filter="box(in)">
                                      <p:cBhvr>
                                        <p:cTn id="24" dur="5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P spid="1341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253536"/>
            <a:ext cx="8229600"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31747" name="Rectangle 3"/>
          <p:cNvSpPr>
            <a:spLocks noGrp="1"/>
          </p:cNvSpPr>
          <p:nvPr>
            <p:ph idx="1"/>
          </p:nvPr>
        </p:nvSpPr>
        <p:spPr/>
        <p:txBody>
          <a:bodyPr/>
          <a:lstStyle/>
          <a:p>
            <a:pPr eaLnBrk="1" hangingPunct="1">
              <a:buClr>
                <a:srgbClr val="009900"/>
              </a:buClr>
            </a:pPr>
            <a:endParaRPr lang="hr-HR" smtClean="0">
              <a:latin typeface="Albertus MT"/>
            </a:endParaRPr>
          </a:p>
          <a:p>
            <a:pPr eaLnBrk="1" hangingPunct="1">
              <a:buClr>
                <a:srgbClr val="009900"/>
              </a:buClr>
            </a:pPr>
            <a:endParaRPr lang="hr-HR" smtClean="0">
              <a:latin typeface="Albertus MT"/>
            </a:endParaRPr>
          </a:p>
          <a:p>
            <a:pPr eaLnBrk="1" hangingPunct="1">
              <a:buClr>
                <a:srgbClr val="CCCCFF"/>
              </a:buClr>
              <a:buFont typeface="Wingdings" pitchFamily="2" charset="2"/>
              <a:buChar char="Ø"/>
            </a:pPr>
            <a:r>
              <a:rPr lang="hr-HR" smtClean="0">
                <a:latin typeface="Albertus MT"/>
              </a:rPr>
              <a:t>Koji bi to mogli biti </a:t>
            </a:r>
            <a:r>
              <a:rPr lang="hr-HR" b="1" smtClean="0">
                <a:solidFill>
                  <a:srgbClr val="CC99FF"/>
                </a:solidFill>
                <a:latin typeface="Albertus MT"/>
              </a:rPr>
              <a:t>problemi za okolinu</a:t>
            </a:r>
            <a:r>
              <a:rPr lang="hr-HR" smtClean="0">
                <a:solidFill>
                  <a:srgbClr val="CC99FF"/>
                </a:solidFill>
                <a:latin typeface="Albertus MT"/>
              </a:rPr>
              <a:t> </a:t>
            </a:r>
            <a:r>
              <a:rPr lang="hr-HR" smtClean="0">
                <a:latin typeface="Albertus MT"/>
              </a:rPr>
              <a:t>koja okružuje problematičnog kockara? </a:t>
            </a:r>
            <a:endParaRPr lang="en-US" smtClean="0">
              <a:latin typeface="Albertus MT"/>
            </a:endParaRPr>
          </a:p>
        </p:txBody>
      </p:sp>
      <p:pic>
        <p:nvPicPr>
          <p:cNvPr id="31748"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6715140" y="142852"/>
            <a:ext cx="2276475" cy="2009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916113"/>
            <a:ext cx="7272338" cy="4392612"/>
          </a:xfrm>
        </p:spPr>
        <p:txBody>
          <a:bodyPr/>
          <a:lstStyle/>
          <a:p>
            <a:pPr marL="609600" indent="-609600" eaLnBrk="1" hangingPunct="1">
              <a:buClr>
                <a:schemeClr val="tx1"/>
              </a:buClr>
              <a:buSzTx/>
              <a:buFont typeface="Wingdings 2" pitchFamily="18" charset="2"/>
              <a:buNone/>
            </a:pPr>
            <a:r>
              <a:rPr lang="hr-HR" sz="2400" b="1" dirty="0" smtClean="0">
                <a:latin typeface="Georgia" pitchFamily="18" charset="0"/>
              </a:rPr>
              <a:t>	Ljudi kockaju isključivo radi zabave.</a:t>
            </a:r>
          </a:p>
          <a:p>
            <a:pPr marL="2190750" lvl="4" indent="-361950" eaLnBrk="1" hangingPunct="1">
              <a:lnSpc>
                <a:spcPct val="90000"/>
              </a:lnSpc>
              <a:buClr>
                <a:schemeClr val="tx1"/>
              </a:buClr>
              <a:buSzTx/>
              <a:buFont typeface="Wingdings" pitchFamily="2" charset="2"/>
              <a:buChar char="ü"/>
            </a:pPr>
            <a:r>
              <a:rPr lang="hr-HR" sz="2800" b="1" dirty="0" smtClean="0">
                <a:solidFill>
                  <a:srgbClr val="CC99FF"/>
                </a:solidFill>
                <a:latin typeface="Georgia" pitchFamily="18" charset="0"/>
              </a:rPr>
              <a:t>TOČNO/NETOČNO!</a:t>
            </a:r>
          </a:p>
          <a:p>
            <a:pPr marL="609600" indent="-609600" eaLnBrk="1" hangingPunct="1">
              <a:buClr>
                <a:schemeClr val="tx1"/>
              </a:buClr>
              <a:buSzTx/>
              <a:buFont typeface="Wingdings 2" pitchFamily="18" charset="2"/>
              <a:buAutoNum type="arabicPeriod" startAt="5"/>
            </a:pPr>
            <a:endParaRPr lang="hr-HR" sz="2800" b="1" dirty="0" smtClean="0">
              <a:latin typeface="Georgia" pitchFamily="18" charset="0"/>
            </a:endParaRPr>
          </a:p>
          <a:p>
            <a:pPr marL="609600" indent="-609600" eaLnBrk="1" hangingPunct="1">
              <a:buClr>
                <a:schemeClr val="tx1"/>
              </a:buClr>
              <a:buSzTx/>
              <a:buFont typeface="Wingdings 2" pitchFamily="18" charset="2"/>
              <a:buNone/>
            </a:pPr>
            <a:r>
              <a:rPr lang="hr-HR" sz="2400" b="1" dirty="0" smtClean="0">
                <a:latin typeface="Georgia" pitchFamily="18" charset="0"/>
              </a:rPr>
              <a:t>	Kockanje je način rješavanja problema ili stresa i napetosti.</a:t>
            </a:r>
          </a:p>
          <a:p>
            <a:pPr marL="2190750" lvl="4" indent="-361950" eaLnBrk="1" hangingPunct="1">
              <a:lnSpc>
                <a:spcPct val="90000"/>
              </a:lnSpc>
              <a:buClr>
                <a:schemeClr val="tx1"/>
              </a:buClr>
              <a:buSzTx/>
              <a:buFont typeface="Wingdings" pitchFamily="2" charset="2"/>
              <a:buChar char="ü"/>
            </a:pPr>
            <a:r>
              <a:rPr lang="hr-HR" sz="2800" b="1" dirty="0" smtClean="0">
                <a:solidFill>
                  <a:srgbClr val="CC99FF"/>
                </a:solidFill>
                <a:latin typeface="Georgia" pitchFamily="18" charset="0"/>
              </a:rPr>
              <a:t>TOČNO/NETOČNO!</a:t>
            </a:r>
          </a:p>
          <a:p>
            <a:pPr marL="2190750" lvl="4" indent="-361950" eaLnBrk="1" hangingPunct="1">
              <a:lnSpc>
                <a:spcPct val="90000"/>
              </a:lnSpc>
              <a:buClr>
                <a:schemeClr val="tx1"/>
              </a:buClr>
              <a:buSzTx/>
              <a:buFont typeface="Wingdings" pitchFamily="2" charset="2"/>
              <a:buNone/>
            </a:pPr>
            <a:endParaRPr lang="hr-HR" sz="2800" b="1" dirty="0" smtClean="0">
              <a:solidFill>
                <a:srgbClr val="CC99FF"/>
              </a:solidFill>
              <a:latin typeface="Georgia" pitchFamily="18" charset="0"/>
            </a:endParaRPr>
          </a:p>
          <a:p>
            <a:pPr marL="609600" indent="-609600" eaLnBrk="1" hangingPunct="1">
              <a:lnSpc>
                <a:spcPct val="90000"/>
              </a:lnSpc>
              <a:buClr>
                <a:schemeClr val="tx1"/>
              </a:buClr>
              <a:buSzTx/>
              <a:buFont typeface="Wingdings 2" pitchFamily="18" charset="2"/>
              <a:buNone/>
            </a:pPr>
            <a:r>
              <a:rPr lang="hr-HR" sz="2400" b="1" dirty="0" smtClean="0">
                <a:latin typeface="Georgia" pitchFamily="18" charset="0"/>
              </a:rPr>
              <a:t>	Kockanjem možemo lako zaraditi veliki novac.</a:t>
            </a:r>
          </a:p>
          <a:p>
            <a:pPr marL="2190750" lvl="4" indent="-361950" eaLnBrk="1" hangingPunct="1">
              <a:lnSpc>
                <a:spcPct val="90000"/>
              </a:lnSpc>
              <a:buClr>
                <a:srgbClr val="CC99FF"/>
              </a:buClr>
              <a:buSzPct val="85000"/>
              <a:buFont typeface="Wingdings" pitchFamily="2" charset="2"/>
              <a:buChar char="ü"/>
            </a:pPr>
            <a:r>
              <a:rPr lang="hr-HR" sz="2800" b="1" dirty="0" smtClean="0">
                <a:solidFill>
                  <a:srgbClr val="CC99FF"/>
                </a:solidFill>
                <a:latin typeface="Georgia" pitchFamily="18" charset="0"/>
              </a:rPr>
              <a:t>TOČNO/NETOČNO!</a:t>
            </a:r>
          </a:p>
          <a:p>
            <a:pPr marL="609600" indent="-609600" eaLnBrk="1" hangingPunct="1">
              <a:lnSpc>
                <a:spcPct val="90000"/>
              </a:lnSpc>
              <a:buClr>
                <a:srgbClr val="CC99FF"/>
              </a:buClr>
              <a:buSzPct val="85000"/>
              <a:buFont typeface="Wingdings" pitchFamily="2" charset="2"/>
              <a:buAutoNum type="arabicPeriod"/>
            </a:pPr>
            <a:endParaRPr lang="hr-HR" sz="2800" b="1" dirty="0"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84995"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53536"/>
            <a:ext cx="8229600"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Razlozi</a:t>
            </a:r>
            <a:endParaRPr lang="en-US" b="1" dirty="0" smtClean="0">
              <a:solidFill>
                <a:srgbClr val="CC99FF"/>
              </a:solidFill>
              <a:latin typeface="Albertus MT" pitchFamily="34" charset="0"/>
            </a:endParaRPr>
          </a:p>
        </p:txBody>
      </p:sp>
      <p:sp>
        <p:nvSpPr>
          <p:cNvPr id="19459" name="Rectangle 3"/>
          <p:cNvSpPr>
            <a:spLocks noGrp="1"/>
          </p:cNvSpPr>
          <p:nvPr>
            <p:ph idx="1"/>
          </p:nvPr>
        </p:nvSpPr>
        <p:spPr>
          <a:xfrm>
            <a:off x="395288" y="1412875"/>
            <a:ext cx="7467600" cy="4510088"/>
          </a:xfrm>
        </p:spPr>
        <p:txBody>
          <a:bodyPr/>
          <a:lstStyle/>
          <a:p>
            <a:pPr eaLnBrk="1" hangingPunct="1">
              <a:buFont typeface="Wingdings 2" pitchFamily="18" charset="2"/>
              <a:buNone/>
            </a:pPr>
            <a:endParaRPr lang="hr-HR" sz="2600" smtClean="0">
              <a:latin typeface="Albertus MT"/>
            </a:endParaRPr>
          </a:p>
          <a:p>
            <a:pPr eaLnBrk="1" hangingPunct="1">
              <a:buClr>
                <a:schemeClr val="tx1"/>
              </a:buClr>
              <a:buSzPct val="80000"/>
              <a:buFont typeface="Wingdings" pitchFamily="2" charset="2"/>
              <a:buChar char="Ø"/>
            </a:pPr>
            <a:endParaRPr lang="hr-HR" sz="4000" smtClean="0">
              <a:latin typeface="Albertus MT"/>
            </a:endParaRPr>
          </a:p>
          <a:p>
            <a:pPr eaLnBrk="1" hangingPunct="1">
              <a:buClr>
                <a:schemeClr val="tx1"/>
              </a:buClr>
              <a:buSzPct val="80000"/>
              <a:buFont typeface="Wingdings" pitchFamily="2" charset="2"/>
              <a:buChar char="Ø"/>
            </a:pPr>
            <a:r>
              <a:rPr lang="hr-HR" sz="2600" b="1" smtClean="0">
                <a:solidFill>
                  <a:srgbClr val="CC99FF"/>
                </a:solidFill>
                <a:latin typeface="Albertus MT"/>
              </a:rPr>
              <a:t>uzbuđenje</a:t>
            </a:r>
            <a:r>
              <a:rPr lang="hr-HR" sz="2600" smtClean="0">
                <a:solidFill>
                  <a:srgbClr val="00FF00"/>
                </a:solidFill>
                <a:latin typeface="Albertus MT"/>
              </a:rPr>
              <a:t> </a:t>
            </a:r>
            <a:r>
              <a:rPr lang="hr-HR" sz="2600" smtClean="0">
                <a:latin typeface="Albertus MT"/>
              </a:rPr>
              <a:t>kod prvog igranja, zabava, dobar osjećaj</a:t>
            </a:r>
          </a:p>
          <a:p>
            <a:pPr eaLnBrk="1" hangingPunct="1">
              <a:buClr>
                <a:schemeClr val="tx1"/>
              </a:buClr>
              <a:buSzPct val="80000"/>
              <a:buFont typeface="Wingdings" pitchFamily="2" charset="2"/>
              <a:buChar char="Ø"/>
            </a:pPr>
            <a:endParaRPr lang="hr-HR" sz="2600" smtClean="0">
              <a:latin typeface="Albertus MT"/>
            </a:endParaRPr>
          </a:p>
          <a:p>
            <a:pPr eaLnBrk="1" hangingPunct="1">
              <a:buClr>
                <a:schemeClr val="tx1"/>
              </a:buClr>
              <a:buSzPct val="80000"/>
              <a:buFont typeface="Wingdings" pitchFamily="2" charset="2"/>
              <a:buChar char="Ø"/>
            </a:pPr>
            <a:r>
              <a:rPr lang="hr-HR" sz="2600" smtClean="0">
                <a:latin typeface="Albertus MT"/>
              </a:rPr>
              <a:t>način </a:t>
            </a:r>
            <a:r>
              <a:rPr lang="hr-HR" sz="2600" smtClean="0">
                <a:solidFill>
                  <a:srgbClr val="CC99FF"/>
                </a:solidFill>
                <a:latin typeface="Albertus MT"/>
              </a:rPr>
              <a:t>rješavanja </a:t>
            </a:r>
            <a:r>
              <a:rPr lang="hr-HR" sz="2600" b="1" smtClean="0">
                <a:solidFill>
                  <a:srgbClr val="CC99FF"/>
                </a:solidFill>
                <a:latin typeface="Albertus MT"/>
              </a:rPr>
              <a:t>dosade </a:t>
            </a:r>
            <a:r>
              <a:rPr lang="hr-HR" sz="2600" b="1" smtClean="0">
                <a:latin typeface="Albertus MT"/>
              </a:rPr>
              <a:t>i</a:t>
            </a:r>
            <a:r>
              <a:rPr lang="hr-HR" sz="2600" b="1" smtClean="0">
                <a:solidFill>
                  <a:srgbClr val="CC99FF"/>
                </a:solidFill>
                <a:latin typeface="Albertus MT"/>
              </a:rPr>
              <a:t> zaboravljanja </a:t>
            </a:r>
            <a:r>
              <a:rPr lang="hr-HR" sz="2600" b="1" smtClean="0">
                <a:latin typeface="Albertus MT"/>
              </a:rPr>
              <a:t>svega ostaloga</a:t>
            </a:r>
            <a:endParaRPr lang="en-US" sz="2600" smtClean="0">
              <a:latin typeface="Albertus MT"/>
            </a:endParaRPr>
          </a:p>
        </p:txBody>
      </p:sp>
      <p:pic>
        <p:nvPicPr>
          <p:cNvPr id="19460" name="Picture 4" descr="G:\slike kocka\magician_by_metaledz.jpg"/>
          <p:cNvPicPr>
            <a:picLocks noChangeAspect="1" noChangeArrowheads="1"/>
          </p:cNvPicPr>
          <p:nvPr/>
        </p:nvPicPr>
        <p:blipFill>
          <a:blip r:embed="rId3" cstate="print"/>
          <a:srcRect/>
          <a:stretch>
            <a:fillRect/>
          </a:stretch>
        </p:blipFill>
        <p:spPr bwMode="auto">
          <a:xfrm>
            <a:off x="6715140" y="214291"/>
            <a:ext cx="2219321" cy="215713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63" y="142874"/>
            <a:ext cx="7467600" cy="1214423"/>
          </a:xfrm>
        </p:spPr>
        <p:txBody>
          <a:bodyPr>
            <a:normAutofit fontScale="90000"/>
          </a:bodyPr>
          <a:lstStyle/>
          <a:p>
            <a:pPr marL="54864" algn="l" eaLnBrk="1" fontAlgn="auto" hangingPunct="1">
              <a:spcAft>
                <a:spcPts val="0"/>
              </a:spcAft>
              <a:defRPr/>
            </a:pPr>
            <a:r>
              <a:rPr lang="hr-HR" b="1" dirty="0" smtClean="0">
                <a:solidFill>
                  <a:srgbClr val="CC99FF"/>
                </a:solidFill>
                <a:latin typeface="Albertus MT" pitchFamily="34" charset="0"/>
              </a:rPr>
              <a:t/>
            </a:r>
            <a:br>
              <a:rPr lang="hr-HR" b="1" dirty="0" smtClean="0">
                <a:solidFill>
                  <a:srgbClr val="CC99FF"/>
                </a:solidFill>
                <a:latin typeface="Albertus MT" pitchFamily="34" charset="0"/>
              </a:rPr>
            </a:br>
            <a:r>
              <a:rPr lang="hr-HR" sz="5100" b="1" dirty="0" smtClean="0">
                <a:solidFill>
                  <a:srgbClr val="CC99FF"/>
                </a:solidFill>
                <a:latin typeface="Albertus MT" pitchFamily="34" charset="0"/>
              </a:rPr>
              <a:t>Pomisao o dobitku</a:t>
            </a:r>
          </a:p>
        </p:txBody>
      </p:sp>
      <p:sp>
        <p:nvSpPr>
          <p:cNvPr id="3" name="Content Placeholder 2"/>
          <p:cNvSpPr>
            <a:spLocks noGrp="1"/>
          </p:cNvSpPr>
          <p:nvPr>
            <p:ph idx="1"/>
          </p:nvPr>
        </p:nvSpPr>
        <p:spPr>
          <a:xfrm>
            <a:off x="457200" y="1412875"/>
            <a:ext cx="8186738" cy="5302250"/>
          </a:xfrm>
        </p:spPr>
        <p:txBody>
          <a:bodyPr/>
          <a:lstStyle/>
          <a:p>
            <a:pPr eaLnBrk="1" hangingPunct="1">
              <a:buClr>
                <a:srgbClr val="CCCCFF"/>
              </a:buClr>
              <a:buFont typeface="Wingdings" pitchFamily="2" charset="2"/>
              <a:buChar char="Ø"/>
            </a:pPr>
            <a:r>
              <a:rPr lang="hr-HR" smtClean="0">
                <a:latin typeface="Albertus MT"/>
              </a:rPr>
              <a:t>neki mladi se nadaju </a:t>
            </a:r>
            <a:r>
              <a:rPr lang="hr-HR" smtClean="0">
                <a:solidFill>
                  <a:srgbClr val="CC99FF"/>
                </a:solidFill>
                <a:latin typeface="Albertus MT"/>
              </a:rPr>
              <a:t>brzoj, velikoj zaradi</a:t>
            </a:r>
            <a:endParaRPr lang="hr-HR" b="1" smtClean="0">
              <a:solidFill>
                <a:srgbClr val="CC99FF"/>
              </a:solidFill>
              <a:latin typeface="Albertus MT"/>
            </a:endParaRPr>
          </a:p>
          <a:p>
            <a:pPr lvl="1" eaLnBrk="1" hangingPunct="1">
              <a:buClr>
                <a:srgbClr val="CCCCFF"/>
              </a:buClr>
              <a:buFont typeface="Wingdings" pitchFamily="2" charset="2"/>
              <a:buChar char="Ø"/>
            </a:pPr>
            <a:r>
              <a:rPr lang="hr-HR" smtClean="0">
                <a:latin typeface="Albertus MT"/>
              </a:rPr>
              <a:t>stalno stanje uzbuđenja (slično uzimanju droga)</a:t>
            </a:r>
          </a:p>
          <a:p>
            <a:pPr eaLnBrk="1" hangingPunct="1">
              <a:buClr>
                <a:srgbClr val="CCCCFF"/>
              </a:buClr>
              <a:buFont typeface="Wingdings" pitchFamily="2" charset="2"/>
              <a:buChar char="Ø"/>
            </a:pPr>
            <a:endParaRPr lang="hr-HR" b="1" smtClean="0">
              <a:solidFill>
                <a:srgbClr val="FFFF00"/>
              </a:solidFill>
              <a:latin typeface="Albertus MT"/>
            </a:endParaRPr>
          </a:p>
          <a:p>
            <a:pPr eaLnBrk="1" hangingPunct="1">
              <a:buClr>
                <a:srgbClr val="CCCCFF"/>
              </a:buClr>
              <a:buFont typeface="Wingdings" pitchFamily="2" charset="2"/>
              <a:buChar char="Ø"/>
            </a:pPr>
            <a:r>
              <a:rPr lang="hr-HR" b="1" smtClean="0">
                <a:solidFill>
                  <a:srgbClr val="CC99FF"/>
                </a:solidFill>
                <a:latin typeface="Albertus MT"/>
              </a:rPr>
              <a:t>snovi o dobitku - sanjarenje</a:t>
            </a:r>
            <a:r>
              <a:rPr lang="hr-HR" smtClean="0">
                <a:solidFill>
                  <a:srgbClr val="CC99FF"/>
                </a:solidFill>
                <a:latin typeface="Albertus MT"/>
              </a:rPr>
              <a:t> </a:t>
            </a:r>
          </a:p>
          <a:p>
            <a:pPr eaLnBrk="1" hangingPunct="1">
              <a:buClr>
                <a:srgbClr val="CCCCFF"/>
              </a:buClr>
              <a:buFont typeface="Wingdings 2" pitchFamily="18" charset="2"/>
              <a:buNone/>
            </a:pPr>
            <a:r>
              <a:rPr lang="hr-HR" smtClean="0">
                <a:latin typeface="Albertus MT"/>
              </a:rPr>
              <a:t>   o slučaju dobitka </a:t>
            </a:r>
            <a:endParaRPr lang="en-US" b="1" smtClean="0">
              <a:solidFill>
                <a:srgbClr val="FFFF00"/>
              </a:solidFill>
              <a:latin typeface="Albertus MT"/>
            </a:endParaRPr>
          </a:p>
          <a:p>
            <a:pPr eaLnBrk="1" hangingPunct="1">
              <a:buClr>
                <a:srgbClr val="CCCCFF"/>
              </a:buClr>
              <a:buFont typeface="Wingdings" pitchFamily="2" charset="2"/>
              <a:buChar char="Ø"/>
            </a:pPr>
            <a:endParaRPr lang="hr-HR" sz="2400" b="1" u="sng" smtClean="0">
              <a:latin typeface="Albertus MT"/>
            </a:endParaRPr>
          </a:p>
          <a:p>
            <a:pPr eaLnBrk="1" hangingPunct="1">
              <a:buClr>
                <a:srgbClr val="00B050"/>
              </a:buClr>
              <a:buFont typeface="Wingdings 2" pitchFamily="18" charset="2"/>
              <a:buNone/>
            </a:pPr>
            <a:endParaRPr lang="hr-HR" b="1" smtClean="0"/>
          </a:p>
          <a:p>
            <a:pPr eaLnBrk="1" hangingPunct="1">
              <a:buFont typeface="Wingdings 2" pitchFamily="18" charset="2"/>
              <a:buNone/>
            </a:pPr>
            <a:endParaRPr lang="hr-HR" smtClean="0"/>
          </a:p>
        </p:txBody>
      </p:sp>
      <p:pic>
        <p:nvPicPr>
          <p:cNvPr id="21508" name="Picture 5" descr="https://encrypted-tbn0.gstatic.com/images?q=tbn:ANd9GcS-W-2LTs93eiRnZnGv7L9OIeiznPqkKhiOcBV98kGwclm7dIhX"/>
          <p:cNvPicPr>
            <a:picLocks noChangeAspect="1" noChangeArrowheads="1"/>
          </p:cNvPicPr>
          <p:nvPr/>
        </p:nvPicPr>
        <p:blipFill>
          <a:blip r:embed="rId3" cstate="print"/>
          <a:srcRect/>
          <a:stretch>
            <a:fillRect/>
          </a:stretch>
        </p:blipFill>
        <p:spPr bwMode="auto">
          <a:xfrm>
            <a:off x="6429388" y="2857495"/>
            <a:ext cx="2143140" cy="22679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5" descr="https://encrypted-tbn2.google.com/images?q=tbn:ANd9GcQvFWJS8jewucgEwKAbrwo7wwew-bg_dd_OhGgidB-uFyaXz6_qOg"/>
          <p:cNvPicPr>
            <a:picLocks noChangeAspect="1" noChangeArrowheads="1"/>
          </p:cNvPicPr>
          <p:nvPr/>
        </p:nvPicPr>
        <p:blipFill>
          <a:blip r:embed="rId4" cstate="print"/>
          <a:srcRect/>
          <a:stretch>
            <a:fillRect/>
          </a:stretch>
        </p:blipFill>
        <p:spPr bwMode="auto">
          <a:xfrm>
            <a:off x="2500298" y="4143380"/>
            <a:ext cx="2670706" cy="200026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920038" cy="4751387"/>
          </a:xfrm>
        </p:spPr>
        <p:txBody>
          <a:bodyPr/>
          <a:lstStyle/>
          <a:p>
            <a:pPr marL="609600" indent="-609600">
              <a:buClr>
                <a:schemeClr val="tx1"/>
              </a:buClr>
              <a:buSzTx/>
              <a:buFont typeface="Wingdings 2" pitchFamily="18" charset="2"/>
              <a:buNone/>
            </a:pPr>
            <a:r>
              <a:rPr lang="hr-HR" sz="2400" dirty="0" smtClean="0">
                <a:latin typeface="Georgia" pitchFamily="18" charset="0"/>
              </a:rPr>
              <a:t>	Ljudi koji na kockanju/klađenju pobjeđuju su inteligentniji. </a:t>
            </a:r>
          </a:p>
          <a:p>
            <a:pPr marL="1752600" lvl="3" indent="-381000">
              <a:buClr>
                <a:schemeClr val="tx1"/>
              </a:buClr>
              <a:buSzTx/>
              <a:buFont typeface="Wingdings" pitchFamily="2" charset="2"/>
              <a:buChar char="ü"/>
            </a:pPr>
            <a:r>
              <a:rPr lang="hr-HR" sz="2400" b="1" dirty="0" smtClean="0">
                <a:solidFill>
                  <a:srgbClr val="CC99FF"/>
                </a:solidFill>
                <a:latin typeface="Georgia" pitchFamily="18" charset="0"/>
              </a:rPr>
              <a:t>NETOČNO!</a:t>
            </a:r>
          </a:p>
          <a:p>
            <a:pPr marL="609600" indent="-609600">
              <a:buClr>
                <a:schemeClr val="tx1"/>
              </a:buClr>
              <a:buSzTx/>
              <a:buFont typeface="Wingdings 2" pitchFamily="18" charset="2"/>
              <a:buAutoNum type="arabicPeriod" startAt="8"/>
            </a:pPr>
            <a:endParaRPr lang="hr-HR" sz="2400" dirty="0" smtClean="0">
              <a:latin typeface="Georgia" pitchFamily="18" charset="0"/>
            </a:endParaRPr>
          </a:p>
          <a:p>
            <a:pPr marL="609600" indent="-609600">
              <a:buClr>
                <a:schemeClr val="tx1"/>
              </a:buClr>
              <a:buSzTx/>
              <a:buFont typeface="Wingdings 2" pitchFamily="18" charset="2"/>
              <a:buNone/>
            </a:pPr>
            <a:r>
              <a:rPr lang="hr-HR" sz="2400" dirty="0" smtClean="0">
                <a:latin typeface="Georgia" pitchFamily="18" charset="0"/>
              </a:rPr>
              <a:t>	Kockari koji izgube veliki iznos novaca jednostavno ne znaju dovoljno dobro kockati.</a:t>
            </a:r>
          </a:p>
          <a:p>
            <a:pPr marL="1752600" lvl="3" indent="-381000">
              <a:buClr>
                <a:schemeClr val="tx1"/>
              </a:buClr>
              <a:buSzTx/>
              <a:buFont typeface="Wingdings" pitchFamily="2" charset="2"/>
              <a:buChar char="ü"/>
            </a:pPr>
            <a:r>
              <a:rPr lang="hr-HR" sz="2400" b="1" dirty="0" smtClean="0">
                <a:solidFill>
                  <a:srgbClr val="CC99FF"/>
                </a:solidFill>
                <a:latin typeface="Georgia" pitchFamily="18" charset="0"/>
              </a:rPr>
              <a:t>NETOČNO!</a:t>
            </a:r>
            <a:endParaRPr lang="hr-HR" sz="2400" dirty="0" smtClean="0">
              <a:latin typeface="Georgia" pitchFamily="18" charset="0"/>
            </a:endParaRPr>
          </a:p>
          <a:p>
            <a:pPr marL="609600" indent="-609600">
              <a:buClr>
                <a:schemeClr val="tx1"/>
              </a:buClr>
              <a:buSzTx/>
              <a:buFont typeface="Wingdings 2" pitchFamily="18" charset="2"/>
              <a:buAutoNum type="arabicPeriod" startAt="8"/>
            </a:pPr>
            <a:endParaRPr lang="hr-HR" sz="2400" dirty="0" smtClean="0">
              <a:latin typeface="Georgia" pitchFamily="18" charset="0"/>
            </a:endParaRPr>
          </a:p>
          <a:p>
            <a:pPr marL="609600" indent="-609600">
              <a:buClr>
                <a:schemeClr val="tx1"/>
              </a:buClr>
              <a:buSzTx/>
              <a:buFont typeface="Wingdings 2" pitchFamily="18" charset="2"/>
              <a:buNone/>
            </a:pPr>
            <a:r>
              <a:rPr lang="hr-HR" sz="2400" dirty="0" smtClean="0">
                <a:latin typeface="Georgia" pitchFamily="18" charset="0"/>
              </a:rPr>
              <a:t>	Ako baciš 1 novčić i ispadne „glava“ četiri puta za redom, veća je vjerojatnost da će slijedeći puta biti „pismo“ nego „glava“.</a:t>
            </a:r>
          </a:p>
          <a:p>
            <a:pPr marL="1752600" lvl="3" indent="-381000">
              <a:buClr>
                <a:schemeClr val="tx1"/>
              </a:buClr>
              <a:buSzTx/>
              <a:buFont typeface="Wingdings" pitchFamily="2" charset="2"/>
              <a:buChar char="ü"/>
            </a:pPr>
            <a:r>
              <a:rPr lang="hr-HR" sz="2400" b="1" dirty="0" smtClean="0">
                <a:solidFill>
                  <a:srgbClr val="CC99FF"/>
                </a:solidFill>
                <a:latin typeface="Georgia" pitchFamily="18" charset="0"/>
              </a:rPr>
              <a:t>NETOČNO!</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91139"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8208963" cy="4392612"/>
          </a:xfrm>
        </p:spPr>
        <p:txBody>
          <a:bodyPr/>
          <a:lstStyle/>
          <a:p>
            <a:pPr marL="609600" indent="-609600">
              <a:buClr>
                <a:schemeClr val="tx1"/>
              </a:buClr>
              <a:buSzTx/>
              <a:buFont typeface="Wingdings 2" pitchFamily="18" charset="2"/>
              <a:buNone/>
            </a:pPr>
            <a:r>
              <a:rPr lang="hr-HR" sz="2400" smtClean="0">
                <a:latin typeface="Georgia" pitchFamily="18" charset="0"/>
              </a:rPr>
              <a:t>	</a:t>
            </a:r>
          </a:p>
          <a:p>
            <a:pPr marL="609600" indent="-609600">
              <a:buClr>
                <a:schemeClr val="tx1"/>
              </a:buClr>
              <a:buSzTx/>
              <a:buFont typeface="Wingdings 2" pitchFamily="18" charset="2"/>
              <a:buNone/>
            </a:pPr>
            <a:r>
              <a:rPr lang="hr-HR" sz="2400" smtClean="0">
                <a:latin typeface="Georgia" pitchFamily="18" charset="0"/>
              </a:rPr>
              <a:t>	Nekoliko puta za redom izgubio si na bingu, dakle blizu si da pobijediš.</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U proteklih nekoliko godina svako izvlačenje lota uključivalo je brojke između 31 i 39. To znači da Lutrija Hrvatske favorizira te brojeve.</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i="1"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93187"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628775"/>
            <a:ext cx="8280400" cy="4679950"/>
          </a:xfrm>
        </p:spPr>
        <p:txBody>
          <a:bodyPr/>
          <a:lstStyle/>
          <a:p>
            <a:pPr marL="609600" indent="-609600">
              <a:buClr>
                <a:schemeClr val="tx1"/>
              </a:buClr>
              <a:buSzTx/>
              <a:buFont typeface="Wingdings 2" pitchFamily="18" charset="2"/>
              <a:buNone/>
            </a:pPr>
            <a:r>
              <a:rPr lang="hr-HR" sz="2400" smtClean="0">
                <a:latin typeface="Georgia" pitchFamily="18" charset="0"/>
              </a:rPr>
              <a:t>	</a:t>
            </a:r>
          </a:p>
          <a:p>
            <a:pPr marL="609600" indent="-609600">
              <a:buClr>
                <a:schemeClr val="tx1"/>
              </a:buClr>
              <a:buSzTx/>
              <a:buFont typeface="Wingdings 2" pitchFamily="18" charset="2"/>
              <a:buNone/>
            </a:pPr>
            <a:r>
              <a:rPr lang="hr-HR" sz="2400" smtClean="0">
                <a:latin typeface="Georgia" pitchFamily="18" charset="0"/>
              </a:rPr>
              <a:t>	Niz brojeva koji izgledaju kao da su slučajni (bez pravila), primjerice 12-5-23-19-34,  imaju veću šansu da pobijede nego niz brojeva koji ima neko pravilo, primjerice 1-2-3-4-5-6.</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p>
          <a:p>
            <a:pPr marL="1752600" lvl="3" indent="-381000">
              <a:buClr>
                <a:schemeClr val="tx1"/>
              </a:buClr>
              <a:buSzTx/>
              <a:buFont typeface="Wingdings 2" pitchFamily="18" charset="2"/>
              <a:buNone/>
            </a:pPr>
            <a:endParaRPr lang="hr-HR" sz="1600" i="1"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Novčić se baca 10 puta i dobiveni rezultat je 9 „glava“ za redom i jedno „pismo“. Kada se novčić baci još 10 puta, bit će više „pisama“ nego „glava“ jer se u prvih 10 bacanja pojavilo više „glava“. </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NETOČNO!</a:t>
            </a:r>
            <a:endParaRPr lang="hr-HR" sz="2400"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95235"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628775"/>
            <a:ext cx="8280400" cy="4679950"/>
          </a:xfrm>
        </p:spPr>
        <p:txBody>
          <a:bodyPr/>
          <a:lstStyle/>
          <a:p>
            <a:pPr marL="609600" indent="-609600">
              <a:buClr>
                <a:schemeClr val="tx1"/>
              </a:buClr>
              <a:buSzTx/>
              <a:buFont typeface="Wingdings 2" pitchFamily="18" charset="2"/>
              <a:buNone/>
            </a:pPr>
            <a:r>
              <a:rPr lang="hr-HR" sz="2400" smtClean="0">
                <a:latin typeface="Georgia" pitchFamily="18" charset="0"/>
              </a:rPr>
              <a:t>	U igri lota svi brojevi imaju istu šansu da budu izvučeni.</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TOČNO!</a:t>
            </a:r>
          </a:p>
          <a:p>
            <a:pPr marL="1752600" lvl="3" indent="-381000">
              <a:buClr>
                <a:schemeClr val="tx1"/>
              </a:buClr>
              <a:buSzTx/>
              <a:buFont typeface="Wingdings 2" pitchFamily="18" charset="2"/>
              <a:buNone/>
            </a:pPr>
            <a:endParaRPr lang="hr-HR" sz="2400" smtClean="0">
              <a:latin typeface="Georgia" pitchFamily="18" charset="0"/>
            </a:endParaRPr>
          </a:p>
          <a:p>
            <a:pPr marL="609600" indent="-609600">
              <a:buClr>
                <a:schemeClr val="tx1"/>
              </a:buClr>
              <a:buSzTx/>
              <a:buFont typeface="Wingdings 2" pitchFamily="18" charset="2"/>
              <a:buNone/>
            </a:pPr>
            <a:r>
              <a:rPr lang="hr-HR" sz="2400" smtClean="0">
                <a:latin typeface="Georgia" pitchFamily="18" charset="0"/>
              </a:rPr>
              <a:t>	Većina kockarskih igara ovisi o slučaju, a nad time nemamo apsolutno nikakvu kontrolu.</a:t>
            </a:r>
          </a:p>
          <a:p>
            <a:pPr marL="1752600" lvl="3" indent="-381000">
              <a:buClr>
                <a:schemeClr val="tx1"/>
              </a:buClr>
              <a:buSzTx/>
              <a:buFont typeface="Wingdings 2" pitchFamily="18" charset="2"/>
              <a:buNone/>
            </a:pPr>
            <a:r>
              <a:rPr lang="hr-HR" sz="2400" b="1" smtClean="0">
                <a:solidFill>
                  <a:srgbClr val="CC99FF"/>
                </a:solidFill>
                <a:latin typeface="Georgia" pitchFamily="18" charset="0"/>
              </a:rPr>
              <a:t>TOČNO!</a:t>
            </a:r>
          </a:p>
          <a:p>
            <a:pPr marL="1752600" lvl="3" indent="-381000">
              <a:buClr>
                <a:schemeClr val="tx1"/>
              </a:buClr>
              <a:buSzTx/>
              <a:buFont typeface="Wingdings 2" pitchFamily="18" charset="2"/>
              <a:buNone/>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a:t>
            </a:r>
            <a:r>
              <a:rPr lang="hr-HR" sz="2400" smtClean="0">
                <a:latin typeface="Georgia" pitchFamily="18" charset="0"/>
              </a:rPr>
              <a:t>Kockarska industrija je jedini stvarni pobjednik kockanja.</a:t>
            </a:r>
          </a:p>
          <a:p>
            <a:pPr marL="1752600" lvl="3" indent="-381000">
              <a:buClr>
                <a:schemeClr val="tx1"/>
              </a:buClr>
              <a:buSzTx/>
              <a:buFont typeface="Wingdings" pitchFamily="2" charset="2"/>
              <a:buChar char="ü"/>
            </a:pPr>
            <a:r>
              <a:rPr lang="hr-HR" sz="2400" b="1" smtClean="0">
                <a:solidFill>
                  <a:srgbClr val="CC99FF"/>
                </a:solidFill>
                <a:latin typeface="Georgia" pitchFamily="18" charset="0"/>
              </a:rPr>
              <a:t>TOČNO!</a:t>
            </a:r>
          </a:p>
          <a:p>
            <a:pPr marL="609600" indent="-609600">
              <a:buClr>
                <a:schemeClr val="tx1"/>
              </a:buClr>
              <a:buSzTx/>
              <a:buFont typeface="Wingdings 2" pitchFamily="18" charset="2"/>
              <a:buNone/>
            </a:pPr>
            <a:endParaRPr lang="hr-HR" sz="2400"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97283"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49482" y="268288"/>
            <a:ext cx="8697389"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Osnovni princip vjerojatnosti:</a:t>
            </a:r>
            <a:endParaRPr lang="hr-HR" dirty="0" smtClean="0">
              <a:solidFill>
                <a:srgbClr val="CC99FF"/>
              </a:solidFill>
              <a:latin typeface="Albertus MT" pitchFamily="34" charset="0"/>
            </a:endParaRPr>
          </a:p>
        </p:txBody>
      </p:sp>
      <p:sp>
        <p:nvSpPr>
          <p:cNvPr id="3" name="Content Placeholder 2"/>
          <p:cNvSpPr>
            <a:spLocks noGrp="1"/>
          </p:cNvSpPr>
          <p:nvPr>
            <p:ph idx="1"/>
          </p:nvPr>
        </p:nvSpPr>
        <p:spPr>
          <a:xfrm>
            <a:off x="468313" y="1557338"/>
            <a:ext cx="8424862" cy="4625975"/>
          </a:xfrm>
        </p:spPr>
        <p:txBody>
          <a:bodyPr/>
          <a:lstStyle/>
          <a:p>
            <a:pPr eaLnBrk="1" hangingPunct="1">
              <a:buClr>
                <a:srgbClr val="CCCCFF"/>
              </a:buClr>
              <a:buFont typeface="Wingdings" pitchFamily="2" charset="2"/>
              <a:buChar char="Ø"/>
            </a:pPr>
            <a:r>
              <a:rPr lang="hr-HR" sz="3000" b="1" smtClean="0">
                <a:latin typeface="Albertus MT"/>
              </a:rPr>
              <a:t>Kockanje ovisi o </a:t>
            </a:r>
            <a:r>
              <a:rPr lang="hr-HR" sz="3000" b="1" smtClean="0">
                <a:solidFill>
                  <a:srgbClr val="CC99FF"/>
                </a:solidFill>
                <a:latin typeface="Albertus MT"/>
              </a:rPr>
              <a:t>slučaju</a:t>
            </a:r>
          </a:p>
          <a:p>
            <a:pPr eaLnBrk="1" hangingPunct="1">
              <a:buClr>
                <a:srgbClr val="CCCCFF"/>
              </a:buClr>
              <a:buFont typeface="Wingdings" pitchFamily="2" charset="2"/>
              <a:buChar char="Ø"/>
            </a:pPr>
            <a:endParaRPr lang="hr-HR" sz="3000" b="1" smtClean="0">
              <a:latin typeface="Albertus MT"/>
            </a:endParaRPr>
          </a:p>
          <a:p>
            <a:pPr eaLnBrk="1" hangingPunct="1">
              <a:buClr>
                <a:srgbClr val="CCCCFF"/>
              </a:buClr>
              <a:buFont typeface="Wingdings" pitchFamily="2" charset="2"/>
              <a:buChar char="Ø"/>
            </a:pPr>
            <a:r>
              <a:rPr lang="hr-HR" sz="3000" b="1" smtClean="0">
                <a:latin typeface="Albertus MT"/>
              </a:rPr>
              <a:t>kod svakog kockanja </a:t>
            </a:r>
            <a:r>
              <a:rPr lang="hr-HR" sz="3000" b="1" smtClean="0">
                <a:solidFill>
                  <a:srgbClr val="CC99FF"/>
                </a:solidFill>
                <a:latin typeface="Albertus MT"/>
              </a:rPr>
              <a:t>potpuno jednaki izgledi </a:t>
            </a:r>
            <a:r>
              <a:rPr lang="hr-HR" sz="3000" b="1" smtClean="0">
                <a:latin typeface="Albertus MT"/>
              </a:rPr>
              <a:t>za dobitak</a:t>
            </a:r>
          </a:p>
          <a:p>
            <a:pPr eaLnBrk="1" hangingPunct="1">
              <a:buClr>
                <a:srgbClr val="CCCCFF"/>
              </a:buClr>
              <a:buFont typeface="Wingdings" pitchFamily="2" charset="2"/>
              <a:buChar char="Ø"/>
            </a:pPr>
            <a:endParaRPr lang="hr-HR" sz="3000" b="1" smtClean="0">
              <a:latin typeface="Albertus MT"/>
            </a:endParaRPr>
          </a:p>
          <a:p>
            <a:pPr eaLnBrk="1" hangingPunct="1">
              <a:buClr>
                <a:srgbClr val="CCCCFF"/>
              </a:buClr>
              <a:buFont typeface="Wingdings 2" pitchFamily="18" charset="2"/>
              <a:buNone/>
            </a:pPr>
            <a:endParaRPr lang="hr-HR" sz="1000" b="1" smtClean="0">
              <a:latin typeface="Albertus MT"/>
            </a:endParaRPr>
          </a:p>
          <a:p>
            <a:pPr eaLnBrk="1" hangingPunct="1">
              <a:buClr>
                <a:srgbClr val="CCCCFF"/>
              </a:buClr>
              <a:buFont typeface="Wingdings" pitchFamily="2" charset="2"/>
              <a:buChar char="Ø"/>
            </a:pPr>
            <a:r>
              <a:rPr lang="hr-HR" sz="3000" b="1" smtClean="0">
                <a:latin typeface="Albertus MT"/>
              </a:rPr>
              <a:t>dokaz: velike zarade kockarnica i kladionica </a:t>
            </a:r>
          </a:p>
        </p:txBody>
      </p:sp>
      <p:pic>
        <p:nvPicPr>
          <p:cNvPr id="24580" name="Picture 4" descr="G:\slike kocka\gambling_by_dansasajima-d2yake0.jpg"/>
          <p:cNvPicPr>
            <a:picLocks noChangeAspect="1" noChangeArrowheads="1"/>
          </p:cNvPicPr>
          <p:nvPr/>
        </p:nvPicPr>
        <p:blipFill>
          <a:blip r:embed="rId3" cstate="print"/>
          <a:srcRect/>
          <a:stretch>
            <a:fillRect/>
          </a:stretch>
        </p:blipFill>
        <p:spPr bwMode="auto">
          <a:xfrm>
            <a:off x="5717104" y="4661661"/>
            <a:ext cx="3035088" cy="2027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916113"/>
            <a:ext cx="7272338" cy="4392612"/>
          </a:xfrm>
        </p:spPr>
        <p:txBody>
          <a:bodyPr/>
          <a:lstStyle/>
          <a:p>
            <a:pPr marL="609600" indent="-609600" eaLnBrk="1" hangingPunct="1">
              <a:buClr>
                <a:schemeClr val="tx1"/>
              </a:buClr>
              <a:buSzTx/>
              <a:buFont typeface="Wingdings 2" pitchFamily="18" charset="2"/>
              <a:buNone/>
            </a:pPr>
            <a:r>
              <a:rPr lang="hr-HR" sz="2400" b="1" smtClean="0">
                <a:latin typeface="Georgia" pitchFamily="18" charset="0"/>
              </a:rPr>
              <a:t>	Svaka „igra“ u kojoj postoji šansa za dobitak ili gubitak novca, a čiji ishod ne možemo predvidjeti je kockanje ili klađenje.</a:t>
            </a:r>
          </a:p>
          <a:p>
            <a:pPr marL="2190750" lvl="4" indent="-361950" eaLnBrk="1" hangingPunct="1">
              <a:lnSpc>
                <a:spcPct val="90000"/>
              </a:lnSpc>
              <a:buClr>
                <a:srgbClr val="CC99FF"/>
              </a:buClr>
              <a:buSzPct val="85000"/>
              <a:buFont typeface="Wingdings" pitchFamily="2" charset="2"/>
              <a:buChar char="ü"/>
            </a:pPr>
            <a:r>
              <a:rPr lang="hr-HR" sz="2800" b="1" smtClean="0">
                <a:solidFill>
                  <a:srgbClr val="CC99FF"/>
                </a:solidFill>
                <a:latin typeface="Georgia" pitchFamily="18" charset="0"/>
              </a:rPr>
              <a:t>TOČNO!</a:t>
            </a:r>
          </a:p>
          <a:p>
            <a:pPr marL="609600" indent="-609600" eaLnBrk="1" hangingPunct="1">
              <a:buClr>
                <a:schemeClr val="tx1"/>
              </a:buClr>
              <a:buSzTx/>
              <a:buFont typeface="Wingdings 2" pitchFamily="18" charset="2"/>
              <a:buNone/>
            </a:pPr>
            <a:endParaRPr lang="hr-HR" sz="28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Igre na sreću (lutrija i sl.) i klađenje na sportskim igrama ne smatra se kockanjem.</a:t>
            </a:r>
          </a:p>
          <a:p>
            <a:pPr marL="2190750" lvl="4" indent="-361950" eaLnBrk="1" hangingPunct="1">
              <a:lnSpc>
                <a:spcPct val="90000"/>
              </a:lnSpc>
              <a:buClr>
                <a:srgbClr val="CC99FF"/>
              </a:buClr>
              <a:buSzPct val="85000"/>
              <a:buFont typeface="Wingdings" pitchFamily="2" charset="2"/>
              <a:buChar char="ü"/>
            </a:pPr>
            <a:r>
              <a:rPr lang="hr-HR" sz="2800" b="1" smtClean="0">
                <a:solidFill>
                  <a:srgbClr val="CC99FF"/>
                </a:solidFill>
                <a:latin typeface="Georgia" pitchFamily="18" charset="0"/>
              </a:rPr>
              <a:t>NETOČNO!</a:t>
            </a:r>
          </a:p>
          <a:p>
            <a:pPr marL="609600" indent="-609600" eaLnBrk="1" hangingPunct="1">
              <a:buClr>
                <a:schemeClr val="tx1"/>
              </a:buClr>
              <a:buSzTx/>
              <a:buFont typeface="Wingdings 2" pitchFamily="18" charset="2"/>
              <a:buAutoNum type="arabicPeriod" startAt="2"/>
            </a:pPr>
            <a:endParaRPr lang="hr-HR" sz="2800" b="1" smtClean="0">
              <a:latin typeface="Georgia" pitchFamily="18" charset="0"/>
            </a:endParaRP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64515"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539750" y="1557338"/>
            <a:ext cx="7848600" cy="4895850"/>
          </a:xfrm>
        </p:spPr>
        <p:txBody>
          <a:bodyPr/>
          <a:lstStyle/>
          <a:p>
            <a:pPr marL="609600" indent="-609600" eaLnBrk="1" hangingPunct="1">
              <a:buClr>
                <a:schemeClr val="tx1"/>
              </a:buClr>
              <a:buSzTx/>
              <a:buFont typeface="Wingdings 2" pitchFamily="18" charset="2"/>
              <a:buNone/>
            </a:pPr>
            <a:r>
              <a:rPr lang="hr-HR" sz="2400" b="1" smtClean="0">
                <a:latin typeface="Georgia" pitchFamily="18" charset="0"/>
              </a:rPr>
              <a:t>	</a:t>
            </a:r>
          </a:p>
          <a:p>
            <a:pPr marL="609600" indent="-609600" eaLnBrk="1" hangingPunct="1">
              <a:buClr>
                <a:schemeClr val="tx1"/>
              </a:buClr>
              <a:buSzTx/>
              <a:buFont typeface="Wingdings 2" pitchFamily="18" charset="2"/>
              <a:buNone/>
            </a:pPr>
            <a:r>
              <a:rPr lang="hr-HR" sz="2400" b="1" smtClean="0">
                <a:latin typeface="Georgia" pitchFamily="18" charset="0"/>
              </a:rPr>
              <a:t>	Kockanje može biti štetno za mentalno i tjelesno zdravlje</a:t>
            </a:r>
          </a:p>
          <a:p>
            <a:pPr marL="2190750" lvl="4" indent="-361950" eaLnBrk="1" hangingPunct="1">
              <a:lnSpc>
                <a:spcPct val="90000"/>
              </a:lnSpc>
              <a:buClr>
                <a:srgbClr val="CC99FF"/>
              </a:buClr>
              <a:buSzPct val="85000"/>
              <a:buFont typeface="Wingdings" pitchFamily="2" charset="2"/>
              <a:buChar char="ü"/>
            </a:pPr>
            <a:r>
              <a:rPr lang="hr-HR" sz="2400" b="1" smtClean="0">
                <a:solidFill>
                  <a:srgbClr val="CC99FF"/>
                </a:solidFill>
                <a:latin typeface="Georgia" pitchFamily="18" charset="0"/>
              </a:rPr>
              <a:t>TOČNO!</a:t>
            </a:r>
          </a:p>
          <a:p>
            <a:pPr marL="2190750" lvl="4" indent="-361950" eaLnBrk="1" hangingPunct="1">
              <a:lnSpc>
                <a:spcPct val="90000"/>
              </a:lnSpc>
              <a:buClr>
                <a:srgbClr val="CC99FF"/>
              </a:buClr>
              <a:buSzPct val="85000"/>
              <a:buFont typeface="Wingdings" pitchFamily="2" charset="2"/>
              <a:buChar char="ü"/>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Ovisnost o kockanju je štetna kao i druge ovisnosti.</a:t>
            </a:r>
          </a:p>
          <a:p>
            <a:pPr marL="2190750" lvl="4" indent="-361950" eaLnBrk="1" hangingPunct="1">
              <a:lnSpc>
                <a:spcPct val="90000"/>
              </a:lnSpc>
              <a:buClr>
                <a:srgbClr val="CC99FF"/>
              </a:buClr>
              <a:buSzPct val="85000"/>
              <a:buFont typeface="Wingdings" pitchFamily="2" charset="2"/>
              <a:buChar char="ü"/>
            </a:pPr>
            <a:r>
              <a:rPr lang="hr-HR" sz="2400" b="1" smtClean="0">
                <a:solidFill>
                  <a:srgbClr val="CC99FF"/>
                </a:solidFill>
                <a:latin typeface="Georgia" pitchFamily="18" charset="0"/>
              </a:rPr>
              <a:t>TOČNO!</a:t>
            </a:r>
          </a:p>
          <a:p>
            <a:pPr marL="609600" indent="-609600" eaLnBrk="1" hangingPunct="1">
              <a:lnSpc>
                <a:spcPct val="90000"/>
              </a:lnSpc>
              <a:buClr>
                <a:srgbClr val="CC99FF"/>
              </a:buClr>
              <a:buSzPct val="85000"/>
              <a:buFont typeface="Wingdings" pitchFamily="2" charset="2"/>
              <a:buAutoNum type="arabicPeriod"/>
            </a:pPr>
            <a:endParaRPr lang="hr-HR" sz="2400" b="1" smtClean="0">
              <a:solidFill>
                <a:srgbClr val="CC99FF"/>
              </a:solidFill>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101379"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253536"/>
            <a:ext cx="8229600"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25603" name="Rectangle 3"/>
          <p:cNvSpPr>
            <a:spLocks noGrp="1"/>
          </p:cNvSpPr>
          <p:nvPr>
            <p:ph idx="1"/>
          </p:nvPr>
        </p:nvSpPr>
        <p:spPr>
          <a:xfrm>
            <a:off x="457200" y="1600200"/>
            <a:ext cx="8258175" cy="4525963"/>
          </a:xfrm>
        </p:spPr>
        <p:txBody>
          <a:bodyPr/>
          <a:lstStyle/>
          <a:p>
            <a:pPr eaLnBrk="1" hangingPunct="1">
              <a:buClr>
                <a:srgbClr val="009900"/>
              </a:buClr>
              <a:buFont typeface="Wingdings" pitchFamily="2" charset="2"/>
              <a:buNone/>
            </a:pPr>
            <a:r>
              <a:rPr lang="hr-HR" dirty="0" smtClean="0">
                <a:solidFill>
                  <a:srgbClr val="CC99FF"/>
                </a:solidFill>
                <a:latin typeface="Albertus MT"/>
              </a:rPr>
              <a:t>Koje su opasnosti kockanja/klađenja?</a:t>
            </a:r>
          </a:p>
          <a:p>
            <a:pPr eaLnBrk="1" hangingPunct="1">
              <a:buClr>
                <a:srgbClr val="009900"/>
              </a:buClr>
              <a:buFont typeface="Wingdings" pitchFamily="2" charset="2"/>
              <a:buChar char="¤"/>
            </a:pPr>
            <a:endParaRPr lang="hr-HR" dirty="0" smtClean="0">
              <a:solidFill>
                <a:srgbClr val="CC99FF"/>
              </a:solidFill>
              <a:latin typeface="Albertus MT"/>
            </a:endParaRPr>
          </a:p>
          <a:p>
            <a:pPr eaLnBrk="1" hangingPunct="1">
              <a:buClr>
                <a:srgbClr val="CCCCFF"/>
              </a:buClr>
              <a:buFont typeface="Wingdings" pitchFamily="2" charset="2"/>
              <a:buChar char="Ø"/>
            </a:pPr>
            <a:r>
              <a:rPr lang="hr-HR" dirty="0" smtClean="0">
                <a:latin typeface="Albertus MT"/>
              </a:rPr>
              <a:t>Zašto ljudi odluče da neće kockati?</a:t>
            </a:r>
          </a:p>
          <a:p>
            <a:pPr eaLnBrk="1" hangingPunct="1">
              <a:buClr>
                <a:srgbClr val="CCCCFF"/>
              </a:buClr>
              <a:buFont typeface="Wingdings" pitchFamily="2" charset="2"/>
              <a:buNone/>
            </a:pPr>
            <a:endParaRPr lang="hr-HR" dirty="0" smtClean="0">
              <a:latin typeface="Albertus MT"/>
            </a:endParaRPr>
          </a:p>
        </p:txBody>
      </p:sp>
      <p:sp>
        <p:nvSpPr>
          <p:cNvPr id="103427" name="AutoShape 5"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103428" name="AutoShape 7"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pic>
        <p:nvPicPr>
          <p:cNvPr id="25606"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2428860" y="3286124"/>
            <a:ext cx="3429024" cy="30272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57200" y="253536"/>
            <a:ext cx="8229600" cy="1143000"/>
          </a:xfrm>
        </p:spPr>
        <p:txBody>
          <a:bodyPr>
            <a:noAutofit/>
          </a:bodyPr>
          <a:lstStyle/>
          <a:p>
            <a:pPr marL="54864" algn="l" eaLnBrk="1" fontAlgn="auto" hangingPunct="1">
              <a:spcAft>
                <a:spcPts val="0"/>
              </a:spcAft>
              <a:defRPr/>
            </a:pPr>
            <a:r>
              <a:rPr lang="hr-HR" sz="4000" b="1" dirty="0" smtClean="0">
                <a:solidFill>
                  <a:srgbClr val="CC99FF"/>
                </a:solidFill>
                <a:latin typeface="Albertus MT" pitchFamily="34" charset="0"/>
              </a:rPr>
              <a:t>Negativne posljedice</a:t>
            </a:r>
            <a:br>
              <a:rPr lang="hr-HR" sz="4000" b="1" dirty="0" smtClean="0">
                <a:solidFill>
                  <a:srgbClr val="CC99FF"/>
                </a:solidFill>
                <a:latin typeface="Albertus MT" pitchFamily="34" charset="0"/>
              </a:rPr>
            </a:br>
            <a:r>
              <a:rPr lang="hr-HR" sz="4000" b="1" dirty="0" smtClean="0">
                <a:solidFill>
                  <a:srgbClr val="CC99FF"/>
                </a:solidFill>
                <a:latin typeface="Albertus MT" pitchFamily="34" charset="0"/>
              </a:rPr>
              <a:t>kockanja/klađenja</a:t>
            </a:r>
            <a:endParaRPr lang="en-US" sz="4000" b="1" dirty="0" smtClean="0">
              <a:solidFill>
                <a:srgbClr val="CC99FF"/>
              </a:solidFill>
              <a:latin typeface="Albertus MT" pitchFamily="34" charset="0"/>
            </a:endParaRPr>
          </a:p>
        </p:txBody>
      </p:sp>
      <p:sp>
        <p:nvSpPr>
          <p:cNvPr id="26627" name="Rectangle 3"/>
          <p:cNvSpPr>
            <a:spLocks noGrp="1"/>
          </p:cNvSpPr>
          <p:nvPr>
            <p:ph idx="1"/>
          </p:nvPr>
        </p:nvSpPr>
        <p:spPr>
          <a:xfrm>
            <a:off x="468313" y="1484313"/>
            <a:ext cx="8104187" cy="4824412"/>
          </a:xfrm>
        </p:spPr>
        <p:txBody>
          <a:bodyPr/>
          <a:lstStyle/>
          <a:p>
            <a:pPr eaLnBrk="1" hangingPunct="1">
              <a:lnSpc>
                <a:spcPct val="90000"/>
              </a:lnSpc>
              <a:buClr>
                <a:srgbClr val="CCCCFF"/>
              </a:buClr>
              <a:buFont typeface="Wingdings" pitchFamily="2" charset="2"/>
              <a:buChar char="Ø"/>
            </a:pPr>
            <a:endParaRPr lang="hr-HR" smtClean="0">
              <a:latin typeface="Albertus MT"/>
            </a:endParaRPr>
          </a:p>
          <a:p>
            <a:pPr eaLnBrk="1" hangingPunct="1">
              <a:lnSpc>
                <a:spcPct val="90000"/>
              </a:lnSpc>
              <a:buClr>
                <a:srgbClr val="CCCCFF"/>
              </a:buClr>
              <a:buFont typeface="Wingdings" pitchFamily="2" charset="2"/>
              <a:buChar char="Ø"/>
            </a:pPr>
            <a:endParaRPr lang="hr-HR" smtClean="0">
              <a:latin typeface="Albertus MT"/>
            </a:endParaRPr>
          </a:p>
          <a:p>
            <a:pPr eaLnBrk="1" hangingPunct="1">
              <a:lnSpc>
                <a:spcPct val="90000"/>
              </a:lnSpc>
              <a:buClr>
                <a:srgbClr val="CCCCFF"/>
              </a:buClr>
              <a:buFont typeface="Wingdings" pitchFamily="2" charset="2"/>
              <a:buChar char="Ø"/>
            </a:pPr>
            <a:r>
              <a:rPr lang="hr-HR" smtClean="0">
                <a:latin typeface="Albertus MT"/>
              </a:rPr>
              <a:t>gubitak novca (loš osjećaj)</a:t>
            </a:r>
          </a:p>
          <a:p>
            <a:pPr eaLnBrk="1" hangingPunct="1">
              <a:lnSpc>
                <a:spcPct val="90000"/>
              </a:lnSpc>
              <a:buClr>
                <a:srgbClr val="CCCCFF"/>
              </a:buClr>
              <a:buFont typeface="Wingdings" pitchFamily="2" charset="2"/>
              <a:buChar char="Ø"/>
            </a:pPr>
            <a:r>
              <a:rPr lang="hr-HR" smtClean="0">
                <a:latin typeface="Albertus MT"/>
              </a:rPr>
              <a:t>nedostatak vremena </a:t>
            </a:r>
          </a:p>
          <a:p>
            <a:pPr eaLnBrk="1" hangingPunct="1">
              <a:lnSpc>
                <a:spcPct val="90000"/>
              </a:lnSpc>
              <a:buClr>
                <a:srgbClr val="CCCCFF"/>
              </a:buClr>
              <a:buFont typeface="Wingdings" pitchFamily="2" charset="2"/>
              <a:buChar char="Ø"/>
            </a:pPr>
            <a:r>
              <a:rPr lang="hr-HR" smtClean="0">
                <a:latin typeface="Albertus MT"/>
              </a:rPr>
              <a:t>osjećaj gubitka kontrole</a:t>
            </a:r>
          </a:p>
          <a:p>
            <a:pPr eaLnBrk="1" hangingPunct="1">
              <a:lnSpc>
                <a:spcPct val="90000"/>
              </a:lnSpc>
              <a:buClr>
                <a:srgbClr val="CCCCFF"/>
              </a:buClr>
              <a:buFont typeface="Wingdings" pitchFamily="2" charset="2"/>
              <a:buChar char="Ø"/>
            </a:pPr>
            <a:r>
              <a:rPr lang="hr-HR" smtClean="0">
                <a:latin typeface="Albertus MT"/>
              </a:rPr>
              <a:t>narušeno samopouzdanje</a:t>
            </a:r>
          </a:p>
          <a:p>
            <a:pPr eaLnBrk="1" hangingPunct="1">
              <a:lnSpc>
                <a:spcPct val="90000"/>
              </a:lnSpc>
              <a:buClr>
                <a:srgbClr val="CCCCFF"/>
              </a:buClr>
              <a:buFont typeface="Wingdings" pitchFamily="2" charset="2"/>
              <a:buChar char="Ø"/>
            </a:pPr>
            <a:r>
              <a:rPr lang="hr-HR" smtClean="0">
                <a:latin typeface="Albertus MT"/>
              </a:rPr>
              <a:t>svađanje, agresija</a:t>
            </a:r>
          </a:p>
          <a:p>
            <a:pPr eaLnBrk="1" hangingPunct="1">
              <a:lnSpc>
                <a:spcPct val="90000"/>
              </a:lnSpc>
              <a:buClr>
                <a:srgbClr val="CCCCFF"/>
              </a:buClr>
              <a:buFont typeface="Wingdings" pitchFamily="2" charset="2"/>
              <a:buChar char="Ø"/>
            </a:pPr>
            <a:r>
              <a:rPr lang="hr-HR" smtClean="0">
                <a:latin typeface="Albertus MT"/>
              </a:rPr>
              <a:t>poremećeni odnosi s okolinom</a:t>
            </a:r>
          </a:p>
          <a:p>
            <a:pPr eaLnBrk="1" hangingPunct="1">
              <a:lnSpc>
                <a:spcPct val="90000"/>
              </a:lnSpc>
              <a:buClr>
                <a:srgbClr val="CCCCFF"/>
              </a:buClr>
              <a:buFont typeface="Wingdings" pitchFamily="2" charset="2"/>
              <a:buChar char="Ø"/>
            </a:pPr>
            <a:endParaRPr lang="en-US" smtClean="0">
              <a:latin typeface="Albertus MT"/>
            </a:endParaRPr>
          </a:p>
        </p:txBody>
      </p:sp>
      <p:pic>
        <p:nvPicPr>
          <p:cNvPr id="26628" name="Picture 4" descr="G:\slike kocka\The_Gambler_by_t_bone_tory.jpg"/>
          <p:cNvPicPr>
            <a:picLocks noChangeAspect="1" noChangeArrowheads="1"/>
          </p:cNvPicPr>
          <p:nvPr/>
        </p:nvPicPr>
        <p:blipFill>
          <a:blip r:embed="rId3" cstate="print"/>
          <a:srcRect/>
          <a:stretch>
            <a:fillRect/>
          </a:stretch>
        </p:blipFill>
        <p:spPr bwMode="auto">
          <a:xfrm>
            <a:off x="6072197" y="357166"/>
            <a:ext cx="2624123" cy="35004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253536"/>
            <a:ext cx="8229600"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27651" name="Rectangle 3"/>
          <p:cNvSpPr>
            <a:spLocks noGrp="1"/>
          </p:cNvSpPr>
          <p:nvPr>
            <p:ph idx="1"/>
          </p:nvPr>
        </p:nvSpPr>
        <p:spPr>
          <a:xfrm>
            <a:off x="457200" y="1600200"/>
            <a:ext cx="8401050" cy="4525963"/>
          </a:xfrm>
        </p:spPr>
        <p:txBody>
          <a:bodyPr/>
          <a:lstStyle/>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009900"/>
              </a:buClr>
              <a:buFont typeface="Wingdings 2" pitchFamily="18" charset="2"/>
              <a:buNone/>
            </a:pPr>
            <a:endParaRPr lang="hr-HR" smtClean="0">
              <a:latin typeface="Albertus MT"/>
            </a:endParaRPr>
          </a:p>
          <a:p>
            <a:pPr eaLnBrk="1" hangingPunct="1">
              <a:buClr>
                <a:srgbClr val="CCCCFF"/>
              </a:buClr>
              <a:buFont typeface="Wingdings" pitchFamily="2" charset="2"/>
              <a:buChar char="Ø"/>
            </a:pPr>
            <a:r>
              <a:rPr lang="hr-HR" smtClean="0">
                <a:latin typeface="Albertus MT"/>
              </a:rPr>
              <a:t>Što znači biti </a:t>
            </a:r>
            <a:r>
              <a:rPr lang="hr-HR" smtClean="0">
                <a:solidFill>
                  <a:srgbClr val="CC99FF"/>
                </a:solidFill>
                <a:latin typeface="Albertus MT"/>
              </a:rPr>
              <a:t>ovisan o kocki</a:t>
            </a:r>
            <a:r>
              <a:rPr lang="hr-HR" smtClean="0">
                <a:latin typeface="Albertus MT"/>
              </a:rPr>
              <a:t>? Tko je to ovisan o kockanju/klađenju, a tko nije?</a:t>
            </a:r>
          </a:p>
          <a:p>
            <a:pPr eaLnBrk="1" hangingPunct="1">
              <a:buClr>
                <a:srgbClr val="CCCCFF"/>
              </a:buClr>
              <a:buFont typeface="Wingdings" pitchFamily="2" charset="2"/>
              <a:buChar char="Ø"/>
            </a:pPr>
            <a:endParaRPr lang="en-US" smtClean="0">
              <a:latin typeface="Albertus MT"/>
            </a:endParaRPr>
          </a:p>
          <a:p>
            <a:pPr eaLnBrk="1" hangingPunct="1">
              <a:buClr>
                <a:srgbClr val="CCCCFF"/>
              </a:buClr>
              <a:buFont typeface="Wingdings 2" pitchFamily="18" charset="2"/>
              <a:buNone/>
            </a:pPr>
            <a:endParaRPr lang="hr-HR" smtClean="0">
              <a:latin typeface="Albertus MT"/>
            </a:endParaRPr>
          </a:p>
        </p:txBody>
      </p:sp>
      <p:sp>
        <p:nvSpPr>
          <p:cNvPr id="107523" name="AutoShape 6"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107524" name="AutoShape 8"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107525" name="AutoShape 10"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sp>
        <p:nvSpPr>
          <p:cNvPr id="107526" name="AutoShape 12"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01663"/>
            <a:ext cx="1438275" cy="1266826"/>
          </a:xfrm>
          <a:prstGeom prst="rect">
            <a:avLst/>
          </a:prstGeom>
          <a:noFill/>
          <a:ln w="9525">
            <a:noFill/>
            <a:miter lim="800000"/>
            <a:headEnd/>
            <a:tailEnd/>
          </a:ln>
        </p:spPr>
        <p:txBody>
          <a:bodyPr/>
          <a:lstStyle/>
          <a:p>
            <a:endParaRPr lang="hr-HR"/>
          </a:p>
        </p:txBody>
      </p:sp>
      <p:pic>
        <p:nvPicPr>
          <p:cNvPr id="27656" name="Picture 9" descr="https://encrypted-tbn3.gstatic.com/images?q=tbn:ANd9GcTd--ZLzmUNM9WofQJaa9ImkqolfohpCRajx0XEqPyZ2aXy1KNP"/>
          <p:cNvPicPr>
            <a:picLocks noChangeAspect="1" noChangeArrowheads="1"/>
          </p:cNvPicPr>
          <p:nvPr/>
        </p:nvPicPr>
        <p:blipFill>
          <a:blip r:embed="rId3" cstate="print"/>
          <a:srcRect/>
          <a:stretch>
            <a:fillRect/>
          </a:stretch>
        </p:blipFill>
        <p:spPr bwMode="auto">
          <a:xfrm>
            <a:off x="4572000" y="500042"/>
            <a:ext cx="3214710" cy="283809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G:\slike kocka\Gambling_Game_by_Eenuh.jpg"/>
          <p:cNvPicPr>
            <a:picLocks noChangeAspect="1" noChangeArrowheads="1"/>
          </p:cNvPicPr>
          <p:nvPr/>
        </p:nvPicPr>
        <p:blipFill>
          <a:blip r:embed="rId3" cstate="print"/>
          <a:srcRect/>
          <a:stretch>
            <a:fillRect/>
          </a:stretch>
        </p:blipFill>
        <p:spPr bwMode="auto">
          <a:xfrm>
            <a:off x="5072066" y="4643446"/>
            <a:ext cx="2635979" cy="1976589"/>
          </a:xfrm>
          <a:prstGeom prst="rect">
            <a:avLst/>
          </a:prstGeom>
          <a:ln>
            <a:noFill/>
          </a:ln>
          <a:effectLst>
            <a:softEdge rad="112500"/>
          </a:effectLst>
        </p:spPr>
      </p:pic>
      <p:sp>
        <p:nvSpPr>
          <p:cNvPr id="105476" name="Rectangle 4"/>
          <p:cNvSpPr>
            <a:spLocks noChangeArrowheads="1"/>
          </p:cNvSpPr>
          <p:nvPr/>
        </p:nvSpPr>
        <p:spPr bwMode="auto">
          <a:xfrm>
            <a:off x="755650" y="4005263"/>
            <a:ext cx="7704138" cy="576262"/>
          </a:xfrm>
          <a:prstGeom prst="rect">
            <a:avLst/>
          </a:prstGeom>
          <a:gradFill rotWithShape="1">
            <a:gsLst>
              <a:gs pos="0">
                <a:schemeClr val="accent1"/>
              </a:gs>
              <a:gs pos="100000">
                <a:schemeClr val="bg1"/>
              </a:gs>
            </a:gsLst>
            <a:lin ang="0" scaled="1"/>
          </a:gradFill>
          <a:ln w="9525">
            <a:solidFill>
              <a:schemeClr val="tx1"/>
            </a:solidFill>
            <a:miter lim="800000"/>
            <a:headEnd/>
            <a:tailEnd/>
          </a:ln>
        </p:spPr>
        <p:txBody>
          <a:bodyPr wrap="none" anchor="ctr"/>
          <a:lstStyle/>
          <a:p>
            <a:endParaRPr lang="sr-Latn-CS"/>
          </a:p>
        </p:txBody>
      </p:sp>
      <p:sp>
        <p:nvSpPr>
          <p:cNvPr id="105477" name="Text Box 5"/>
          <p:cNvSpPr txBox="1">
            <a:spLocks noChangeArrowheads="1"/>
          </p:cNvSpPr>
          <p:nvPr/>
        </p:nvSpPr>
        <p:spPr bwMode="auto">
          <a:xfrm>
            <a:off x="395288" y="3068638"/>
            <a:ext cx="1439862" cy="641350"/>
          </a:xfrm>
          <a:prstGeom prst="rect">
            <a:avLst/>
          </a:prstGeom>
          <a:noFill/>
          <a:ln w="9525">
            <a:noFill/>
            <a:miter lim="800000"/>
            <a:headEnd/>
            <a:tailEnd/>
          </a:ln>
        </p:spPr>
        <p:txBody>
          <a:bodyPr>
            <a:spAutoFit/>
          </a:bodyPr>
          <a:lstStyle/>
          <a:p>
            <a:pPr algn="ctr"/>
            <a:r>
              <a:rPr lang="hr-HR"/>
              <a:t>Uopće ne kockaju</a:t>
            </a:r>
          </a:p>
        </p:txBody>
      </p:sp>
      <p:sp>
        <p:nvSpPr>
          <p:cNvPr id="105478" name="Text Box 6"/>
          <p:cNvSpPr txBox="1">
            <a:spLocks noChangeArrowheads="1"/>
          </p:cNvSpPr>
          <p:nvPr/>
        </p:nvSpPr>
        <p:spPr bwMode="auto">
          <a:xfrm>
            <a:off x="2000250" y="3071813"/>
            <a:ext cx="1584325" cy="646112"/>
          </a:xfrm>
          <a:prstGeom prst="rect">
            <a:avLst/>
          </a:prstGeom>
          <a:noFill/>
          <a:ln w="9525">
            <a:noFill/>
            <a:miter lim="800000"/>
            <a:headEnd/>
            <a:tailEnd/>
          </a:ln>
        </p:spPr>
        <p:txBody>
          <a:bodyPr>
            <a:spAutoFit/>
          </a:bodyPr>
          <a:lstStyle/>
          <a:p>
            <a:pPr algn="ctr"/>
            <a:r>
              <a:rPr lang="hr-HR"/>
              <a:t>Povremeno</a:t>
            </a:r>
          </a:p>
          <a:p>
            <a:pPr algn="ctr"/>
            <a:r>
              <a:rPr lang="hr-HR"/>
              <a:t>kockaju</a:t>
            </a:r>
          </a:p>
        </p:txBody>
      </p:sp>
      <p:sp>
        <p:nvSpPr>
          <p:cNvPr id="105479" name="Text Box 7"/>
          <p:cNvSpPr txBox="1">
            <a:spLocks noChangeArrowheads="1"/>
          </p:cNvSpPr>
          <p:nvPr/>
        </p:nvSpPr>
        <p:spPr bwMode="auto">
          <a:xfrm>
            <a:off x="3929063" y="3071813"/>
            <a:ext cx="1127125" cy="646112"/>
          </a:xfrm>
          <a:prstGeom prst="rect">
            <a:avLst/>
          </a:prstGeom>
          <a:noFill/>
          <a:ln w="9525">
            <a:noFill/>
            <a:miter lim="800000"/>
            <a:headEnd/>
            <a:tailEnd/>
          </a:ln>
        </p:spPr>
        <p:txBody>
          <a:bodyPr wrap="none">
            <a:spAutoFit/>
          </a:bodyPr>
          <a:lstStyle/>
          <a:p>
            <a:pPr algn="ctr"/>
            <a:r>
              <a:rPr lang="hr-HR"/>
              <a:t>Ozbiljno</a:t>
            </a:r>
          </a:p>
          <a:p>
            <a:pPr algn="ctr"/>
            <a:r>
              <a:rPr lang="hr-HR"/>
              <a:t>kockaju</a:t>
            </a:r>
          </a:p>
        </p:txBody>
      </p:sp>
      <p:sp>
        <p:nvSpPr>
          <p:cNvPr id="105480" name="Text Box 8"/>
          <p:cNvSpPr txBox="1">
            <a:spLocks noChangeArrowheads="1"/>
          </p:cNvSpPr>
          <p:nvPr/>
        </p:nvSpPr>
        <p:spPr bwMode="auto">
          <a:xfrm>
            <a:off x="5572125" y="3071813"/>
            <a:ext cx="1208088" cy="641350"/>
          </a:xfrm>
          <a:prstGeom prst="rect">
            <a:avLst/>
          </a:prstGeom>
          <a:noFill/>
          <a:ln w="9525">
            <a:noFill/>
            <a:miter lim="800000"/>
            <a:headEnd/>
            <a:tailEnd/>
          </a:ln>
        </p:spPr>
        <p:txBody>
          <a:bodyPr wrap="none">
            <a:spAutoFit/>
          </a:bodyPr>
          <a:lstStyle/>
          <a:p>
            <a:pPr algn="ctr"/>
            <a:r>
              <a:rPr lang="hr-HR"/>
              <a:t>Štetno </a:t>
            </a:r>
          </a:p>
          <a:p>
            <a:pPr algn="ctr"/>
            <a:r>
              <a:rPr lang="hr-HR"/>
              <a:t>kockanje</a:t>
            </a:r>
          </a:p>
        </p:txBody>
      </p:sp>
      <p:sp>
        <p:nvSpPr>
          <p:cNvPr id="105481" name="Text Box 9"/>
          <p:cNvSpPr txBox="1">
            <a:spLocks noChangeArrowheads="1"/>
          </p:cNvSpPr>
          <p:nvPr/>
        </p:nvSpPr>
        <p:spPr bwMode="auto">
          <a:xfrm>
            <a:off x="7353300" y="3141663"/>
            <a:ext cx="1184275" cy="369887"/>
          </a:xfrm>
          <a:prstGeom prst="rect">
            <a:avLst/>
          </a:prstGeom>
          <a:noFill/>
          <a:ln w="9525">
            <a:noFill/>
            <a:miter lim="800000"/>
            <a:headEnd/>
            <a:tailEnd/>
          </a:ln>
        </p:spPr>
        <p:txBody>
          <a:bodyPr wrap="none">
            <a:spAutoFit/>
          </a:bodyPr>
          <a:lstStyle/>
          <a:p>
            <a:pPr algn="ctr"/>
            <a:r>
              <a:rPr lang="hr-HR"/>
              <a:t>Ovisnost</a:t>
            </a:r>
          </a:p>
        </p:txBody>
      </p:sp>
      <p:sp>
        <p:nvSpPr>
          <p:cNvPr id="105482" name="Text Box 10"/>
          <p:cNvSpPr txBox="1">
            <a:spLocks noChangeArrowheads="1"/>
          </p:cNvSpPr>
          <p:nvPr/>
        </p:nvSpPr>
        <p:spPr bwMode="auto">
          <a:xfrm>
            <a:off x="1214438" y="1643063"/>
            <a:ext cx="6572250" cy="830262"/>
          </a:xfrm>
          <a:prstGeom prst="rect">
            <a:avLst/>
          </a:prstGeom>
          <a:noFill/>
          <a:ln w="9525">
            <a:noFill/>
            <a:miter lim="800000"/>
            <a:headEnd/>
            <a:tailEnd/>
          </a:ln>
        </p:spPr>
        <p:txBody>
          <a:bodyPr>
            <a:spAutoFit/>
          </a:bodyPr>
          <a:lstStyle/>
          <a:p>
            <a:pPr algn="ctr"/>
            <a:r>
              <a:rPr lang="hr-HR" sz="2400" b="1">
                <a:solidFill>
                  <a:srgbClr val="CC99FF"/>
                </a:solidFill>
              </a:rPr>
              <a:t>KONTINUUM RAZVOJA </a:t>
            </a:r>
          </a:p>
          <a:p>
            <a:pPr algn="ctr"/>
            <a:r>
              <a:rPr lang="hr-HR" sz="2400" b="1">
                <a:solidFill>
                  <a:srgbClr val="CC99FF"/>
                </a:solidFill>
              </a:rPr>
              <a:t>POTEŠKOĆA I OVISNOSTI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82"/>
                                        </p:tgtEl>
                                        <p:attrNameLst>
                                          <p:attrName>style.visibility</p:attrName>
                                        </p:attrNameLst>
                                      </p:cBhvr>
                                      <p:to>
                                        <p:strVal val="visible"/>
                                      </p:to>
                                    </p:set>
                                    <p:animEffect transition="in" filter="checkerboard(across)">
                                      <p:cBhvr>
                                        <p:cTn id="7" dur="500"/>
                                        <p:tgtEl>
                                          <p:spTgt spid="1054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54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5478">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547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5479">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5479">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548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54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P spid="105477" grpId="0"/>
      <p:bldP spid="105478" grpId="0" build="allAtOnce"/>
      <p:bldP spid="105479" grpId="0" build="allAtOnce"/>
      <p:bldP spid="105480" grpId="0"/>
      <p:bldP spid="1054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1412875"/>
            <a:ext cx="8229600" cy="5072063"/>
          </a:xfrm>
        </p:spPr>
        <p:txBody>
          <a:bodyPr/>
          <a:lstStyle/>
          <a:p>
            <a:pPr eaLnBrk="1" hangingPunct="1">
              <a:buClr>
                <a:srgbClr val="CCCCFF"/>
              </a:buClr>
              <a:buFont typeface="Wingdings" pitchFamily="2" charset="2"/>
              <a:buChar char="Ø"/>
            </a:pPr>
            <a:endParaRPr lang="hr-HR" sz="2600" dirty="0" smtClean="0">
              <a:latin typeface="Albertus MT"/>
              <a:cs typeface="Times New Roman" pitchFamily="18" charset="0"/>
            </a:endParaRPr>
          </a:p>
          <a:p>
            <a:pPr eaLnBrk="1" hangingPunct="1">
              <a:buClr>
                <a:srgbClr val="CCCCFF"/>
              </a:buClr>
              <a:buFont typeface="Wingdings" pitchFamily="2" charset="2"/>
              <a:buChar char="Ø"/>
            </a:pPr>
            <a:r>
              <a:rPr lang="hr-HR" sz="2600" dirty="0" smtClean="0">
                <a:latin typeface="Albertus MT"/>
                <a:cs typeface="Times New Roman" pitchFamily="18" charset="0"/>
              </a:rPr>
              <a:t>Kockanje: navika ili bolest?</a:t>
            </a:r>
          </a:p>
          <a:p>
            <a:pPr eaLnBrk="1" hangingPunct="1">
              <a:buClr>
                <a:srgbClr val="CCCCFF"/>
              </a:buClr>
              <a:buFont typeface="Wingdings 2" pitchFamily="18" charset="2"/>
              <a:buNone/>
            </a:pPr>
            <a:endParaRPr lang="hr-HR" sz="2600" dirty="0" smtClean="0">
              <a:latin typeface="Albertus MT"/>
              <a:cs typeface="Times New Roman" pitchFamily="18" charset="0"/>
            </a:endParaRPr>
          </a:p>
          <a:p>
            <a:pPr eaLnBrk="1" hangingPunct="1">
              <a:buClr>
                <a:srgbClr val="CCCCFF"/>
              </a:buClr>
              <a:buFont typeface="Wingdings 2" pitchFamily="18" charset="2"/>
              <a:buNone/>
            </a:pPr>
            <a:endParaRPr lang="hr-HR" sz="2600" dirty="0" smtClean="0">
              <a:latin typeface="Albertus MT"/>
              <a:cs typeface="Times New Roman" pitchFamily="18" charset="0"/>
            </a:endParaRPr>
          </a:p>
          <a:p>
            <a:pPr eaLnBrk="1" hangingPunct="1">
              <a:buClr>
                <a:srgbClr val="CCCCFF"/>
              </a:buClr>
              <a:buFont typeface="Wingdings" pitchFamily="2" charset="2"/>
              <a:buChar char="Ø"/>
            </a:pPr>
            <a:r>
              <a:rPr lang="hr-HR" sz="2600" dirty="0" smtClean="0">
                <a:latin typeface="Albertus MT"/>
                <a:cs typeface="Times New Roman" pitchFamily="18" charset="0"/>
              </a:rPr>
              <a:t>U RH oko </a:t>
            </a:r>
            <a:r>
              <a:rPr lang="hr-HR" sz="2600" b="1" dirty="0" smtClean="0">
                <a:solidFill>
                  <a:srgbClr val="CC99FF"/>
                </a:solidFill>
                <a:latin typeface="Albertus MT"/>
                <a:cs typeface="Times New Roman" pitchFamily="18" charset="0"/>
              </a:rPr>
              <a:t>50.000 ovisnika</a:t>
            </a:r>
            <a:r>
              <a:rPr lang="hr-HR" sz="2600" dirty="0" smtClean="0">
                <a:solidFill>
                  <a:srgbClr val="CC99FF"/>
                </a:solidFill>
                <a:latin typeface="Albertus MT"/>
                <a:cs typeface="Times New Roman" pitchFamily="18" charset="0"/>
              </a:rPr>
              <a:t> </a:t>
            </a:r>
          </a:p>
          <a:p>
            <a:pPr eaLnBrk="1" hangingPunct="1">
              <a:buClr>
                <a:srgbClr val="CCCCFF"/>
              </a:buClr>
              <a:buFont typeface="Wingdings 2" pitchFamily="18" charset="2"/>
              <a:buNone/>
            </a:pPr>
            <a:r>
              <a:rPr lang="hr-HR" sz="2600" dirty="0" smtClean="0">
                <a:solidFill>
                  <a:srgbClr val="CC99FF"/>
                </a:solidFill>
                <a:latin typeface="Albertus MT"/>
                <a:cs typeface="Times New Roman" pitchFamily="18" charset="0"/>
              </a:rPr>
              <a:t>   + </a:t>
            </a:r>
            <a:r>
              <a:rPr lang="hr-HR" sz="2600" b="1" dirty="0" smtClean="0">
                <a:solidFill>
                  <a:srgbClr val="CC99FF"/>
                </a:solidFill>
                <a:latin typeface="Albertus MT"/>
                <a:cs typeface="Times New Roman" pitchFamily="18" charset="0"/>
              </a:rPr>
              <a:t>230.000</a:t>
            </a:r>
            <a:r>
              <a:rPr lang="hr-HR" sz="2600" dirty="0" smtClean="0">
                <a:solidFill>
                  <a:srgbClr val="CC99FF"/>
                </a:solidFill>
                <a:latin typeface="Albertus MT"/>
                <a:cs typeface="Times New Roman" pitchFamily="18" charset="0"/>
              </a:rPr>
              <a:t> </a:t>
            </a:r>
            <a:r>
              <a:rPr lang="hr-HR" sz="2600" dirty="0" smtClean="0">
                <a:latin typeface="Albertus MT"/>
                <a:cs typeface="Times New Roman" pitchFamily="18" charset="0"/>
              </a:rPr>
              <a:t>onih koji su </a:t>
            </a:r>
            <a:br>
              <a:rPr lang="hr-HR" sz="2600" dirty="0" smtClean="0">
                <a:latin typeface="Albertus MT"/>
                <a:cs typeface="Times New Roman" pitchFamily="18" charset="0"/>
              </a:rPr>
            </a:br>
            <a:r>
              <a:rPr lang="hr-HR" sz="2600" b="1" dirty="0" smtClean="0">
                <a:latin typeface="Albertus MT"/>
                <a:cs typeface="Times New Roman" pitchFamily="18" charset="0"/>
              </a:rPr>
              <a:t>problematični</a:t>
            </a:r>
            <a:endParaRPr lang="hr-HR" b="1" u="sng" dirty="0" smtClean="0">
              <a:latin typeface="Albertus MT"/>
            </a:endParaRPr>
          </a:p>
        </p:txBody>
      </p:sp>
      <p:pic>
        <p:nvPicPr>
          <p:cNvPr id="37891" name="Picture 3" descr="G:\slike kocka\gambling_by_jrfish-d3eg6j8.jpg"/>
          <p:cNvPicPr>
            <a:picLocks noChangeAspect="1" noChangeArrowheads="1"/>
          </p:cNvPicPr>
          <p:nvPr/>
        </p:nvPicPr>
        <p:blipFill>
          <a:blip r:embed="rId3" cstate="print"/>
          <a:srcRect/>
          <a:stretch>
            <a:fillRect/>
          </a:stretch>
        </p:blipFill>
        <p:spPr bwMode="auto">
          <a:xfrm>
            <a:off x="5072066" y="2214554"/>
            <a:ext cx="3143272" cy="41642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428596" y="357166"/>
            <a:ext cx="7467600" cy="1000125"/>
          </a:xfrm>
        </p:spPr>
        <p:txBody>
          <a:bodyPr/>
          <a:lstStyle/>
          <a:p>
            <a:pPr marL="54864" algn="l" eaLnBrk="1" fontAlgn="auto" hangingPunct="1">
              <a:spcAft>
                <a:spcPts val="0"/>
              </a:spcAft>
              <a:defRPr/>
            </a:pPr>
            <a:r>
              <a:rPr lang="hr-HR" b="1" dirty="0" smtClean="0">
                <a:solidFill>
                  <a:srgbClr val="CC99FF"/>
                </a:solidFill>
                <a:latin typeface="Albertus MT" pitchFamily="34" charset="0"/>
              </a:rPr>
              <a:t>Kockanje kao bolest</a:t>
            </a:r>
          </a:p>
        </p:txBody>
      </p:sp>
      <p:sp>
        <p:nvSpPr>
          <p:cNvPr id="4" name="Content Placeholder 3"/>
          <p:cNvSpPr>
            <a:spLocks noGrp="1"/>
          </p:cNvSpPr>
          <p:nvPr>
            <p:ph idx="1"/>
          </p:nvPr>
        </p:nvSpPr>
        <p:spPr>
          <a:xfrm>
            <a:off x="457200" y="1600200"/>
            <a:ext cx="7467600" cy="4471988"/>
          </a:xfrm>
        </p:spPr>
        <p:txBody>
          <a:bodyPr/>
          <a:lstStyle/>
          <a:p>
            <a:pPr eaLnBrk="1" hangingPunct="1">
              <a:buClr>
                <a:srgbClr val="00B050"/>
              </a:buClr>
              <a:buFont typeface="Wingdings 2" pitchFamily="18" charset="2"/>
              <a:buNone/>
            </a:pPr>
            <a:endParaRPr lang="hr-HR" sz="1000" dirty="0" smtClean="0">
              <a:cs typeface="Times New Roman" pitchFamily="18" charset="0"/>
            </a:endParaRPr>
          </a:p>
          <a:p>
            <a:pPr eaLnBrk="1" hangingPunct="1">
              <a:buClr>
                <a:srgbClr val="CCCCFF"/>
              </a:buClr>
              <a:buFont typeface="Wingdings" pitchFamily="2" charset="2"/>
              <a:buChar char="Ø"/>
            </a:pPr>
            <a:r>
              <a:rPr lang="hr-HR" sz="3600" dirty="0" smtClean="0">
                <a:latin typeface="Albertus MT"/>
                <a:cs typeface="Times New Roman" pitchFamily="18" charset="0"/>
              </a:rPr>
              <a:t>Ovisnost o kockanju je 1980. godine prvi puta i slu</a:t>
            </a:r>
            <a:r>
              <a:rPr lang="hr-HR" sz="4000" dirty="0" smtClean="0">
                <a:latin typeface="Albertus MT"/>
                <a:cs typeface="Times New Roman" pitchFamily="18" charset="0"/>
              </a:rPr>
              <a:t>ž</a:t>
            </a:r>
            <a:r>
              <a:rPr lang="hr-HR" sz="3600" dirty="0" smtClean="0">
                <a:latin typeface="Albertus MT"/>
                <a:cs typeface="Times New Roman" pitchFamily="18" charset="0"/>
              </a:rPr>
              <a:t>beno postala</a:t>
            </a:r>
            <a:r>
              <a:rPr lang="hr-HR" sz="3600" b="1" dirty="0" smtClean="0">
                <a:latin typeface="Albertus MT"/>
                <a:cs typeface="Times New Roman" pitchFamily="18" charset="0"/>
              </a:rPr>
              <a:t> </a:t>
            </a:r>
            <a:r>
              <a:rPr lang="hr-HR" sz="3600" b="1" dirty="0" smtClean="0">
                <a:solidFill>
                  <a:srgbClr val="CC99FF"/>
                </a:solidFill>
                <a:latin typeface="Albertus MT"/>
                <a:cs typeface="Times New Roman" pitchFamily="18" charset="0"/>
              </a:rPr>
              <a:t>bolest</a:t>
            </a:r>
          </a:p>
          <a:p>
            <a:pPr eaLnBrk="1" hangingPunct="1">
              <a:buClr>
                <a:srgbClr val="00B050"/>
              </a:buClr>
              <a:buFont typeface="Wingdings 2" pitchFamily="18" charset="2"/>
              <a:buNone/>
            </a:pPr>
            <a:endParaRPr lang="hr-HR" sz="1000" u="sng" dirty="0" smtClean="0">
              <a:cs typeface="Times New Roman" pitchFamily="18" charset="0"/>
            </a:endParaRPr>
          </a:p>
          <a:p>
            <a:pPr eaLnBrk="1" hangingPunct="1">
              <a:buClr>
                <a:srgbClr val="00B050"/>
              </a:buClr>
              <a:buFont typeface="Wingdings 2" pitchFamily="18" charset="2"/>
              <a:buNone/>
            </a:pPr>
            <a:endParaRPr lang="hr-HR" sz="1000" dirty="0" smtClean="0">
              <a:cs typeface="Times New Roman" pitchFamily="18" charset="0"/>
            </a:endParaRPr>
          </a:p>
          <a:p>
            <a:pPr eaLnBrk="1" hangingPunct="1">
              <a:buClr>
                <a:srgbClr val="00B050"/>
              </a:buClr>
              <a:buFont typeface="Wingdings 2" pitchFamily="18" charset="2"/>
              <a:buNone/>
            </a:pPr>
            <a:endParaRPr lang="hr-HR" sz="1000" dirty="0" smtClean="0">
              <a:cs typeface="Times New Roman" pitchFamily="18" charset="0"/>
            </a:endParaRPr>
          </a:p>
          <a:p>
            <a:pPr eaLnBrk="1" hangingPunct="1">
              <a:buFont typeface="Wingdings 2" pitchFamily="18" charset="2"/>
              <a:buNone/>
            </a:pPr>
            <a:endParaRPr lang="hr-HR" dirty="0" smtClean="0"/>
          </a:p>
        </p:txBody>
      </p:sp>
      <p:pic>
        <p:nvPicPr>
          <p:cNvPr id="28676" name="Picture 4" descr="G:\slike kocka\Addiction_by_invader_scythe.jpg"/>
          <p:cNvPicPr>
            <a:picLocks noChangeAspect="1" noChangeArrowheads="1"/>
          </p:cNvPicPr>
          <p:nvPr/>
        </p:nvPicPr>
        <p:blipFill>
          <a:blip r:embed="rId3" cstate="print"/>
          <a:srcRect/>
          <a:stretch>
            <a:fillRect/>
          </a:stretch>
        </p:blipFill>
        <p:spPr bwMode="auto">
          <a:xfrm>
            <a:off x="3286116" y="3214685"/>
            <a:ext cx="4429156" cy="292190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a:xfrm>
            <a:off x="214313" y="1428750"/>
            <a:ext cx="7721600" cy="4929188"/>
          </a:xfrm>
        </p:spPr>
        <p:txBody>
          <a:bodyPr/>
          <a:lstStyle/>
          <a:p>
            <a:pPr eaLnBrk="1" hangingPunct="1">
              <a:buClr>
                <a:srgbClr val="CCCCFF"/>
              </a:buClr>
              <a:buFont typeface="Wingdings" pitchFamily="2" charset="2"/>
              <a:buChar char="Ø"/>
            </a:pPr>
            <a:endParaRPr lang="hr-HR" b="1" smtClean="0">
              <a:solidFill>
                <a:srgbClr val="FFFF00"/>
              </a:solidFill>
              <a:latin typeface="Albertus MT"/>
            </a:endParaRPr>
          </a:p>
          <a:p>
            <a:pPr eaLnBrk="1" hangingPunct="1">
              <a:buClr>
                <a:srgbClr val="CCCCFF"/>
              </a:buClr>
              <a:buFont typeface="Wingdings" pitchFamily="2" charset="2"/>
              <a:buChar char="Ø"/>
            </a:pPr>
            <a:r>
              <a:rPr lang="hr-HR" smtClean="0">
                <a:latin typeface="Albertus MT"/>
              </a:rPr>
              <a:t>Tko je </a:t>
            </a:r>
            <a:r>
              <a:rPr lang="hr-HR" b="1" smtClean="0">
                <a:solidFill>
                  <a:srgbClr val="CC99FF"/>
                </a:solidFill>
                <a:latin typeface="Albertus MT"/>
              </a:rPr>
              <a:t>ovisnik o kocki</a:t>
            </a:r>
            <a:r>
              <a:rPr lang="hr-HR" smtClean="0">
                <a:latin typeface="Albertus MT"/>
              </a:rPr>
              <a:t>?</a:t>
            </a:r>
          </a:p>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negativno utječe na živote drugih</a:t>
            </a:r>
          </a:p>
          <a:p>
            <a:pPr eaLnBrk="1" hangingPunct="1">
              <a:buClr>
                <a:srgbClr val="CCCCFF"/>
              </a:buClr>
              <a:buFont typeface="Wingdings" pitchFamily="2" charset="2"/>
              <a:buChar char="Ø"/>
            </a:pPr>
            <a:r>
              <a:rPr lang="hr-HR" smtClean="0">
                <a:latin typeface="Albertus MT"/>
              </a:rPr>
              <a:t>općenito se te osobe </a:t>
            </a:r>
            <a:r>
              <a:rPr lang="hr-HR" b="1" smtClean="0">
                <a:latin typeface="Albertus MT"/>
              </a:rPr>
              <a:t>osjećaju</a:t>
            </a:r>
            <a:r>
              <a:rPr lang="hr-HR" b="1" smtClean="0">
                <a:solidFill>
                  <a:srgbClr val="FFFF00"/>
                </a:solidFill>
                <a:latin typeface="Albertus MT"/>
              </a:rPr>
              <a:t> </a:t>
            </a:r>
            <a:r>
              <a:rPr lang="hr-HR" b="1" smtClean="0">
                <a:solidFill>
                  <a:srgbClr val="CC99FF"/>
                </a:solidFill>
                <a:latin typeface="Albertus MT"/>
              </a:rPr>
              <a:t>nesretnima</a:t>
            </a:r>
            <a:endParaRPr lang="en-US" smtClean="0">
              <a:solidFill>
                <a:srgbClr val="CC99FF"/>
              </a:solidFill>
              <a:latin typeface="Albertus MT"/>
            </a:endParaRPr>
          </a:p>
        </p:txBody>
      </p:sp>
      <p:pic>
        <p:nvPicPr>
          <p:cNvPr id="29699" name="Picture 3" descr="G:\slike kocka\compulsive_gambling_by__nemy_.jpg"/>
          <p:cNvPicPr>
            <a:picLocks noChangeAspect="1" noChangeArrowheads="1"/>
          </p:cNvPicPr>
          <p:nvPr/>
        </p:nvPicPr>
        <p:blipFill>
          <a:blip r:embed="rId3" cstate="print"/>
          <a:srcRect/>
          <a:stretch>
            <a:fillRect/>
          </a:stretch>
        </p:blipFill>
        <p:spPr bwMode="auto">
          <a:xfrm>
            <a:off x="6715140" y="428604"/>
            <a:ext cx="2214578" cy="607223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88"/>
            <a:ext cx="8229600" cy="5214937"/>
          </a:xfrm>
        </p:spPr>
        <p:txBody>
          <a:bodyPr/>
          <a:lstStyle/>
          <a:p>
            <a:pPr eaLnBrk="1" hangingPunct="1">
              <a:buClr>
                <a:srgbClr val="CCCCFF"/>
              </a:buClr>
              <a:buFont typeface="Wingdings" pitchFamily="2" charset="2"/>
              <a:buChar char="Ø"/>
            </a:pPr>
            <a:r>
              <a:rPr lang="hr-HR" b="1" smtClean="0">
                <a:solidFill>
                  <a:srgbClr val="CC99FF"/>
                </a:solidFill>
                <a:latin typeface="Albertus MT"/>
                <a:cs typeface="Times New Roman" pitchFamily="18" charset="0"/>
              </a:rPr>
              <a:t>poremećaj navika i nagona</a:t>
            </a:r>
          </a:p>
          <a:p>
            <a:pPr eaLnBrk="1" hangingPunct="1">
              <a:buClr>
                <a:srgbClr val="CCCCFF"/>
              </a:buClr>
              <a:buFont typeface="Wingdings" pitchFamily="2" charset="2"/>
              <a:buChar char="Ø"/>
            </a:pPr>
            <a:endParaRPr lang="hr-HR" b="1" smtClean="0">
              <a:solidFill>
                <a:srgbClr val="FFFF00"/>
              </a:solidFill>
              <a:latin typeface="Albertus MT"/>
              <a:cs typeface="Times New Roman" pitchFamily="18" charset="0"/>
            </a:endParaRPr>
          </a:p>
          <a:p>
            <a:pPr eaLnBrk="1" hangingPunct="1">
              <a:buClr>
                <a:srgbClr val="CCCCFF"/>
              </a:buClr>
              <a:buFont typeface="Wingdings" pitchFamily="2" charset="2"/>
              <a:buChar char="Ø"/>
            </a:pPr>
            <a:r>
              <a:rPr lang="hr-HR" smtClean="0">
                <a:latin typeface="Albertus MT"/>
                <a:cs typeface="Times New Roman" pitchFamily="18" charset="0"/>
              </a:rPr>
              <a:t>u istu skupinu spada i...</a:t>
            </a:r>
          </a:p>
          <a:p>
            <a:pPr marL="742950" lvl="1" indent="-285750" eaLnBrk="1" hangingPunct="1">
              <a:buClr>
                <a:srgbClr val="CCCCFF"/>
              </a:buClr>
            </a:pPr>
            <a:r>
              <a:rPr lang="hr-HR" smtClean="0">
                <a:latin typeface="Albertus MT"/>
                <a:cs typeface="Times New Roman" pitchFamily="18" charset="0"/>
              </a:rPr>
              <a:t>patološko potpaljivanje vatre</a:t>
            </a:r>
          </a:p>
          <a:p>
            <a:pPr marL="742950" lvl="1" indent="-285750" eaLnBrk="1" hangingPunct="1">
              <a:buClr>
                <a:srgbClr val="CCCCFF"/>
              </a:buClr>
            </a:pPr>
            <a:r>
              <a:rPr lang="hr-HR" smtClean="0">
                <a:latin typeface="Albertus MT"/>
                <a:cs typeface="Times New Roman" pitchFamily="18" charset="0"/>
              </a:rPr>
              <a:t>patološka sklonost krađi</a:t>
            </a:r>
          </a:p>
          <a:p>
            <a:pPr marL="742950" lvl="1" indent="-285750" eaLnBrk="1" hangingPunct="1">
              <a:buClr>
                <a:srgbClr val="CCCCFF"/>
              </a:buClr>
            </a:pPr>
            <a:r>
              <a:rPr lang="hr-HR" smtClean="0">
                <a:latin typeface="Albertus MT"/>
                <a:cs typeface="Times New Roman" pitchFamily="18" charset="0"/>
              </a:rPr>
              <a:t>patološko kupovanje</a:t>
            </a:r>
          </a:p>
          <a:p>
            <a:pPr marL="742950" lvl="1" indent="-285750" eaLnBrk="1" hangingPunct="1">
              <a:buClr>
                <a:srgbClr val="CCCCFF"/>
              </a:buClr>
            </a:pPr>
            <a:r>
              <a:rPr lang="hr-HR" smtClean="0">
                <a:latin typeface="Albertus MT"/>
                <a:cs typeface="Times New Roman" pitchFamily="18" charset="0"/>
              </a:rPr>
              <a:t>internet ovisnost</a:t>
            </a:r>
          </a:p>
          <a:p>
            <a:pPr marL="742950" lvl="1" indent="-285750" eaLnBrk="1" hangingPunct="1">
              <a:buClr>
                <a:srgbClr val="CCCCFF"/>
              </a:buClr>
            </a:pPr>
            <a:r>
              <a:rPr lang="hr-HR" smtClean="0">
                <a:latin typeface="Albertus MT"/>
                <a:cs typeface="Times New Roman" pitchFamily="18" charset="0"/>
              </a:rPr>
              <a:t>SMS manija</a:t>
            </a:r>
          </a:p>
          <a:p>
            <a:pPr eaLnBrk="1" hangingPunct="1">
              <a:buClr>
                <a:srgbClr val="00B050"/>
              </a:buClr>
              <a:buFont typeface="Arial" charset="0"/>
              <a:buChar char="•"/>
            </a:pPr>
            <a:endParaRPr lang="hr-HR" smtClean="0">
              <a:cs typeface="Times New Roman" pitchFamily="18" charset="0"/>
            </a:endParaRPr>
          </a:p>
          <a:p>
            <a:pPr eaLnBrk="1" hangingPunct="1">
              <a:buClr>
                <a:srgbClr val="00B050"/>
              </a:buClr>
              <a:buFont typeface="Arial" charset="0"/>
              <a:buNone/>
            </a:pPr>
            <a:endParaRPr lang="hr-HR" smtClean="0">
              <a:cs typeface="Times New Roman" pitchFamily="18" charset="0"/>
            </a:endParaRPr>
          </a:p>
        </p:txBody>
      </p:sp>
      <p:pic>
        <p:nvPicPr>
          <p:cNvPr id="30723" name="Picture 3" descr="G:\slike kocka\Addiction___Three___by_heartsarecold.jpg"/>
          <p:cNvPicPr>
            <a:picLocks noChangeAspect="1" noChangeArrowheads="1"/>
          </p:cNvPicPr>
          <p:nvPr/>
        </p:nvPicPr>
        <p:blipFill>
          <a:blip r:embed="rId3" cstate="print"/>
          <a:srcRect/>
          <a:stretch>
            <a:fillRect/>
          </a:stretch>
        </p:blipFill>
        <p:spPr bwMode="auto">
          <a:xfrm>
            <a:off x="5000625" y="3697288"/>
            <a:ext cx="3965575" cy="29749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4294967295"/>
          </p:nvPr>
        </p:nvSpPr>
        <p:spPr>
          <a:xfrm>
            <a:off x="468313" y="1428750"/>
            <a:ext cx="7467600" cy="4786313"/>
          </a:xfrm>
        </p:spPr>
        <p:txBody>
          <a:bodyPr/>
          <a:lstStyle/>
          <a:p>
            <a:pPr eaLnBrk="1" hangingPunct="1">
              <a:buClr>
                <a:srgbClr val="CCCCFF"/>
              </a:buClr>
              <a:buFont typeface="Wingdings 2" pitchFamily="18" charset="2"/>
              <a:buNone/>
            </a:pPr>
            <a:endParaRPr lang="hr-HR" sz="1000" smtClean="0">
              <a:latin typeface="Albertus MT"/>
            </a:endParaRPr>
          </a:p>
          <a:p>
            <a:pPr eaLnBrk="1" hangingPunct="1">
              <a:buClr>
                <a:srgbClr val="CCCCFF"/>
              </a:buClr>
              <a:buFont typeface="Wingdings" pitchFamily="2" charset="2"/>
              <a:buNone/>
            </a:pPr>
            <a:r>
              <a:rPr lang="hr-HR" smtClean="0">
                <a:latin typeface="Albertus MT"/>
              </a:rPr>
              <a:t>Ovisnost se razvija </a:t>
            </a:r>
            <a:r>
              <a:rPr lang="hr-HR" b="1" smtClean="0">
                <a:solidFill>
                  <a:srgbClr val="CC99FF"/>
                </a:solidFill>
                <a:latin typeface="Albertus MT"/>
              </a:rPr>
              <a:t>puno brže kod mladih</a:t>
            </a:r>
            <a:endParaRPr lang="hr-HR" smtClean="0">
              <a:latin typeface="Albertus MT"/>
            </a:endParaRPr>
          </a:p>
          <a:p>
            <a:pPr eaLnBrk="1" hangingPunct="1">
              <a:buClr>
                <a:srgbClr val="CCCCFF"/>
              </a:buClr>
              <a:buFont typeface="Wingdings 2" pitchFamily="18" charset="2"/>
              <a:buNone/>
            </a:pPr>
            <a:endParaRPr lang="hr-HR" sz="1000" smtClean="0">
              <a:latin typeface="Albertus MT"/>
            </a:endParaRPr>
          </a:p>
          <a:p>
            <a:pPr eaLnBrk="1" hangingPunct="1">
              <a:buClr>
                <a:srgbClr val="CCCCFF"/>
              </a:buClr>
              <a:buFont typeface="Wingdings" pitchFamily="2" charset="2"/>
              <a:buNone/>
            </a:pPr>
            <a:r>
              <a:rPr lang="hr-HR" smtClean="0">
                <a:latin typeface="Albertus MT"/>
              </a:rPr>
              <a:t>Mnogi to </a:t>
            </a:r>
            <a:r>
              <a:rPr lang="hr-HR" b="1" smtClean="0">
                <a:solidFill>
                  <a:srgbClr val="CC99FF"/>
                </a:solidFill>
                <a:latin typeface="Albertus MT"/>
              </a:rPr>
              <a:t>ne prepoznaju</a:t>
            </a:r>
            <a:r>
              <a:rPr lang="hr-HR" smtClean="0">
                <a:latin typeface="Albertus MT"/>
              </a:rPr>
              <a:t>, a neki i </a:t>
            </a:r>
            <a:r>
              <a:rPr lang="hr-HR" b="1" smtClean="0">
                <a:solidFill>
                  <a:srgbClr val="CC99FF"/>
                </a:solidFill>
                <a:latin typeface="Albertus MT"/>
              </a:rPr>
              <a:t>odbijaju povjerovati</a:t>
            </a:r>
            <a:endParaRPr lang="en-US" smtClean="0">
              <a:latin typeface="Albertus MT"/>
            </a:endParaRPr>
          </a:p>
        </p:txBody>
      </p:sp>
      <p:pic>
        <p:nvPicPr>
          <p:cNvPr id="34819" name="Picture 3" descr="G:\slike kocka\Gambling_Game_by_Eenuh.jpg"/>
          <p:cNvPicPr>
            <a:picLocks noChangeAspect="1" noChangeArrowheads="1"/>
          </p:cNvPicPr>
          <p:nvPr/>
        </p:nvPicPr>
        <p:blipFill>
          <a:blip r:embed="rId3" cstate="print"/>
          <a:srcRect/>
          <a:stretch>
            <a:fillRect/>
          </a:stretch>
        </p:blipFill>
        <p:spPr bwMode="auto">
          <a:xfrm>
            <a:off x="4857752" y="3429000"/>
            <a:ext cx="3905869" cy="29289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501621" y="265090"/>
            <a:ext cx="7467601" cy="1000126"/>
          </a:xfrm>
        </p:spPr>
        <p:txBody>
          <a:bodyPr/>
          <a:lstStyle/>
          <a:p>
            <a:pPr marL="54864" algn="l" eaLnBrk="1" fontAlgn="auto" hangingPunct="1">
              <a:spcAft>
                <a:spcPts val="0"/>
              </a:spcAft>
              <a:defRPr/>
            </a:pPr>
            <a:r>
              <a:rPr lang="hr-HR" b="1" dirty="0" smtClean="0">
                <a:solidFill>
                  <a:srgbClr val="CC99FF"/>
                </a:solidFill>
                <a:latin typeface="Albertus Medium" pitchFamily="34" charset="0"/>
              </a:rPr>
              <a:t>Što je kockanje/klađenje?</a:t>
            </a:r>
          </a:p>
        </p:txBody>
      </p:sp>
      <p:sp>
        <p:nvSpPr>
          <p:cNvPr id="12291" name="Content Placeholder 4"/>
          <p:cNvSpPr>
            <a:spLocks noGrp="1"/>
          </p:cNvSpPr>
          <p:nvPr>
            <p:ph idx="4294967295"/>
          </p:nvPr>
        </p:nvSpPr>
        <p:spPr>
          <a:xfrm>
            <a:off x="457200" y="1357313"/>
            <a:ext cx="7467600" cy="5357812"/>
          </a:xfrm>
        </p:spPr>
        <p:txBody>
          <a:bodyPr/>
          <a:lstStyle/>
          <a:p>
            <a:pPr eaLnBrk="1" hangingPunct="1">
              <a:defRPr/>
            </a:pPr>
            <a:endParaRPr lang="hr-HR" sz="2800" dirty="0" smtClean="0"/>
          </a:p>
          <a:p>
            <a:pPr eaLnBrk="1" hangingPunct="1">
              <a:buClr>
                <a:srgbClr val="CCCCFF"/>
              </a:buClr>
              <a:buFont typeface="Wingdings" pitchFamily="2" charset="2"/>
              <a:buNone/>
              <a:defRPr/>
            </a:pPr>
            <a:r>
              <a:rPr lang="hr-HR" dirty="0" smtClean="0">
                <a:latin typeface="Albertus MT Lt"/>
              </a:rPr>
              <a:t>  „Igre“ u kojima postoji šansa za dobitak ili gubitak novca, a čiji ishod </a:t>
            </a:r>
            <a:r>
              <a:rPr lang="hr-HR" dirty="0" smtClean="0">
                <a:solidFill>
                  <a:srgbClr val="CC99FF"/>
                </a:solidFill>
                <a:effectLst>
                  <a:outerShdw blurRad="38100" dist="38100" dir="2700000" algn="tl">
                    <a:srgbClr val="FFFFFF"/>
                  </a:outerShdw>
                </a:effectLst>
                <a:latin typeface="Albertus MT Lt"/>
              </a:rPr>
              <a:t>ne možemo predvidjeti</a:t>
            </a:r>
          </a:p>
        </p:txBody>
      </p:sp>
      <p:pic>
        <p:nvPicPr>
          <p:cNvPr id="12292" name="Picture 4" descr="G:\slike kocka\Addiction_by_Ozzetin.jpg"/>
          <p:cNvPicPr>
            <a:picLocks noChangeAspect="1" noChangeArrowheads="1"/>
          </p:cNvPicPr>
          <p:nvPr/>
        </p:nvPicPr>
        <p:blipFill>
          <a:blip r:embed="rId3" cstate="print"/>
          <a:srcRect/>
          <a:stretch>
            <a:fillRect/>
          </a:stretch>
        </p:blipFill>
        <p:spPr bwMode="auto">
          <a:xfrm>
            <a:off x="2071670" y="3357562"/>
            <a:ext cx="4720044" cy="321468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8596" y="142852"/>
            <a:ext cx="8501092" cy="1274786"/>
          </a:xfrm>
        </p:spPr>
        <p:txBody>
          <a:bodyPr>
            <a:normAutofit fontScale="90000"/>
          </a:bodyPr>
          <a:lstStyle/>
          <a:p>
            <a:pPr marL="54864" algn="l" eaLnBrk="1" fontAlgn="auto" hangingPunct="1">
              <a:spcAft>
                <a:spcPts val="0"/>
              </a:spcAft>
              <a:defRPr/>
            </a:pPr>
            <a:r>
              <a:rPr lang="hr-HR" dirty="0" smtClean="0">
                <a:solidFill>
                  <a:schemeClr val="tx2">
                    <a:tint val="100000"/>
                    <a:shade val="90000"/>
                    <a:satMod val="250000"/>
                    <a:alpha val="100000"/>
                  </a:schemeClr>
                </a:solidFill>
                <a:latin typeface="Albertus MT" pitchFamily="34" charset="0"/>
              </a:rPr>
              <a:t/>
            </a:r>
            <a:br>
              <a:rPr lang="hr-HR" dirty="0" smtClean="0">
                <a:solidFill>
                  <a:schemeClr val="tx2">
                    <a:tint val="100000"/>
                    <a:shade val="90000"/>
                    <a:satMod val="250000"/>
                    <a:alpha val="100000"/>
                  </a:schemeClr>
                </a:solidFill>
                <a:latin typeface="Albertus MT" pitchFamily="34" charset="0"/>
              </a:rPr>
            </a:br>
            <a:r>
              <a:rPr lang="hr-HR" sz="4400" b="1" dirty="0" smtClean="0">
                <a:solidFill>
                  <a:srgbClr val="CC99FF"/>
                </a:solidFill>
                <a:latin typeface="Albertus MT" pitchFamily="34" charset="0"/>
              </a:rPr>
              <a:t>Karakteristična ponašanja:</a:t>
            </a:r>
            <a:endParaRPr lang="hr-HR" sz="4400" b="1" dirty="0">
              <a:solidFill>
                <a:srgbClr val="CC99FF"/>
              </a:solidFill>
              <a:latin typeface="Albertus MT" pitchFamily="34" charset="0"/>
            </a:endParaRPr>
          </a:p>
        </p:txBody>
      </p:sp>
      <p:sp>
        <p:nvSpPr>
          <p:cNvPr id="3" name="Content Placeholder 2"/>
          <p:cNvSpPr>
            <a:spLocks noGrp="1"/>
          </p:cNvSpPr>
          <p:nvPr>
            <p:ph idx="4294967295"/>
          </p:nvPr>
        </p:nvSpPr>
        <p:spPr>
          <a:xfrm>
            <a:off x="214313" y="1600200"/>
            <a:ext cx="8501062" cy="4972050"/>
          </a:xfrm>
        </p:spPr>
        <p:txBody>
          <a:bodyPr/>
          <a:lstStyle/>
          <a:p>
            <a:pPr eaLnBrk="1" hangingPunct="1">
              <a:buClr>
                <a:srgbClr val="CCCCFF"/>
              </a:buClr>
              <a:buFont typeface="Wingdings" pitchFamily="2" charset="2"/>
              <a:buChar char="Ø"/>
            </a:pPr>
            <a:endParaRPr lang="hr-HR" smtClean="0">
              <a:latin typeface="Albertus MT"/>
            </a:endParaRPr>
          </a:p>
          <a:p>
            <a:pPr eaLnBrk="1" hangingPunct="1">
              <a:buClr>
                <a:srgbClr val="CCCCFF"/>
              </a:buClr>
              <a:buFont typeface="Wingdings" pitchFamily="2" charset="2"/>
              <a:buChar char="Ø"/>
            </a:pPr>
            <a:r>
              <a:rPr lang="hr-HR" smtClean="0">
                <a:latin typeface="Albertus MT"/>
              </a:rPr>
              <a:t>povećavanje uloga </a:t>
            </a:r>
          </a:p>
          <a:p>
            <a:pPr eaLnBrk="1" hangingPunct="1">
              <a:buClr>
                <a:srgbClr val="CCCCFF"/>
              </a:buClr>
              <a:buFont typeface="Wingdings" pitchFamily="2" charset="2"/>
              <a:buChar char="Ø"/>
            </a:pPr>
            <a:r>
              <a:rPr lang="hr-HR" sz="3100" smtClean="0">
                <a:latin typeface="Albertus MT"/>
              </a:rPr>
              <a:t>potreba da vrate uloženi novac </a:t>
            </a:r>
            <a:br>
              <a:rPr lang="hr-HR" sz="3100" smtClean="0">
                <a:latin typeface="Albertus MT"/>
              </a:rPr>
            </a:br>
            <a:endParaRPr lang="hr-HR" sz="3100" smtClean="0">
              <a:latin typeface="Albertus MT"/>
            </a:endParaRPr>
          </a:p>
          <a:p>
            <a:pPr eaLnBrk="1" hangingPunct="1">
              <a:buClr>
                <a:srgbClr val="CCCCFF"/>
              </a:buClr>
              <a:buFont typeface="Wingdings" pitchFamily="2" charset="2"/>
              <a:buChar char="Ø"/>
            </a:pPr>
            <a:r>
              <a:rPr lang="hr-HR" smtClean="0">
                <a:latin typeface="Albertus MT"/>
              </a:rPr>
              <a:t>stalni</a:t>
            </a:r>
            <a:r>
              <a:rPr lang="hr-HR" smtClean="0">
                <a:solidFill>
                  <a:srgbClr val="FFFF00"/>
                </a:solidFill>
                <a:latin typeface="Albertus MT"/>
              </a:rPr>
              <a:t> </a:t>
            </a:r>
            <a:r>
              <a:rPr lang="hr-HR" smtClean="0">
                <a:solidFill>
                  <a:srgbClr val="CC99FF"/>
                </a:solidFill>
                <a:latin typeface="Albertus MT"/>
              </a:rPr>
              <a:t>“lov na dobitak”</a:t>
            </a:r>
          </a:p>
          <a:p>
            <a:pPr eaLnBrk="1" hangingPunct="1">
              <a:buClr>
                <a:srgbClr val="CCCCFF"/>
              </a:buClr>
              <a:buFont typeface="Wingdings" pitchFamily="2" charset="2"/>
              <a:buChar char="Ø"/>
            </a:pPr>
            <a:r>
              <a:rPr lang="hr-HR" smtClean="0">
                <a:latin typeface="Albertus MT"/>
              </a:rPr>
              <a:t>sve veći gubici </a:t>
            </a:r>
            <a:r>
              <a:rPr lang="hr-HR" smtClean="0">
                <a:latin typeface="Albertus MT"/>
                <a:sym typeface="Wingdings" pitchFamily="2" charset="2"/>
              </a:rPr>
              <a:t> </a:t>
            </a:r>
            <a:r>
              <a:rPr lang="hr-HR" smtClean="0">
                <a:solidFill>
                  <a:srgbClr val="CC99FF"/>
                </a:solidFill>
                <a:latin typeface="Albertus MT"/>
                <a:sym typeface="Wingdings" pitchFamily="2" charset="2"/>
              </a:rPr>
              <a:t>dugovi</a:t>
            </a:r>
            <a:endParaRPr lang="hr-HR" smtClean="0">
              <a:solidFill>
                <a:srgbClr val="CC99FF"/>
              </a:solidFill>
              <a:latin typeface="Albertus MT"/>
            </a:endParaRPr>
          </a:p>
          <a:p>
            <a:pPr eaLnBrk="1" hangingPunct="1">
              <a:buClr>
                <a:srgbClr val="CCCCFF"/>
              </a:buClr>
              <a:buFont typeface="Wingdings" pitchFamily="2" charset="2"/>
              <a:buChar char="Ø"/>
            </a:pPr>
            <a:endParaRPr lang="hr-HR" smtClean="0">
              <a:latin typeface="Albertus MT"/>
            </a:endParaRPr>
          </a:p>
        </p:txBody>
      </p:sp>
      <p:pic>
        <p:nvPicPr>
          <p:cNvPr id="32772" name="Picture 4" descr="G:\slike kocka\gambling_by_uuryilmaz-d32c5wf.jpg"/>
          <p:cNvPicPr>
            <a:picLocks noChangeAspect="1" noChangeArrowheads="1"/>
          </p:cNvPicPr>
          <p:nvPr/>
        </p:nvPicPr>
        <p:blipFill>
          <a:blip r:embed="rId3" cstate="print"/>
          <a:srcRect/>
          <a:stretch>
            <a:fillRect/>
          </a:stretch>
        </p:blipFill>
        <p:spPr bwMode="auto">
          <a:xfrm>
            <a:off x="6143636" y="2071678"/>
            <a:ext cx="2614668" cy="328614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Font typeface="Wingdings" pitchFamily="2" charset="2"/>
              <a:buChar char="Ø"/>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posuđuju novac – odgađanje vraćanja</a:t>
            </a:r>
          </a:p>
          <a:p>
            <a:pPr marL="493713" indent="-457200" eaLnBrk="1" hangingPunct="1">
              <a:buClr>
                <a:srgbClr val="CCCCFF"/>
              </a:buClr>
              <a:buFont typeface="Wingdings" pitchFamily="2" charset="2"/>
              <a:buNone/>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kaznena djela</a:t>
            </a:r>
          </a:p>
        </p:txBody>
      </p:sp>
      <p:pic>
        <p:nvPicPr>
          <p:cNvPr id="33795" name="Picture 4" descr="https://encrypted-tbn1.gstatic.com/images?q=tbn:ANd9GcRdAYWwwHDI5J_GiTu4rAiR4Yq9oUUDnbOHodv9FyJDZDRVnIVb"/>
          <p:cNvPicPr>
            <a:picLocks noChangeAspect="1" noChangeArrowheads="1"/>
          </p:cNvPicPr>
          <p:nvPr/>
        </p:nvPicPr>
        <p:blipFill>
          <a:blip r:embed="rId3" cstate="print"/>
          <a:srcRect/>
          <a:stretch>
            <a:fillRect/>
          </a:stretch>
        </p:blipFill>
        <p:spPr bwMode="auto">
          <a:xfrm>
            <a:off x="4786314" y="3071810"/>
            <a:ext cx="2943605" cy="2786082"/>
          </a:xfrm>
          <a:prstGeom prst="ellipse">
            <a:avLst/>
          </a:prstGeom>
          <a:ln>
            <a:noFill/>
          </a:ln>
          <a:effectLst>
            <a:softEdge rad="112500"/>
          </a:effectLst>
        </p:spPr>
      </p:pic>
      <p:sp>
        <p:nvSpPr>
          <p:cNvPr id="123907" name="TextBox 3"/>
          <p:cNvSpPr txBox="1">
            <a:spLocks noChangeArrowheads="1"/>
          </p:cNvSpPr>
          <p:nvPr/>
        </p:nvSpPr>
        <p:spPr bwMode="auto">
          <a:xfrm>
            <a:off x="571500" y="500063"/>
            <a:ext cx="8072438" cy="708025"/>
          </a:xfrm>
          <a:prstGeom prst="rect">
            <a:avLst/>
          </a:prstGeom>
          <a:noFill/>
          <a:ln w="9525">
            <a:noFill/>
            <a:miter lim="800000"/>
            <a:headEnd/>
            <a:tailEnd/>
          </a:ln>
        </p:spPr>
        <p:txBody>
          <a:bodyPr>
            <a:spAutoFit/>
          </a:bodyPr>
          <a:lstStyle/>
          <a:p>
            <a:r>
              <a:rPr lang="hr-HR" sz="4000" b="1">
                <a:solidFill>
                  <a:srgbClr val="CC99FF"/>
                </a:solidFill>
                <a:latin typeface="Albertus MT Lt"/>
              </a:rPr>
              <a:t>Kako kockari dolaze do novca?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Font typeface="Wingdings" pitchFamily="2" charset="2"/>
              <a:buChar char="Ø"/>
            </a:pPr>
            <a:r>
              <a:rPr lang="hr-HR" smtClean="0">
                <a:latin typeface="Albertus MT"/>
              </a:rPr>
              <a:t>Laganje</a:t>
            </a:r>
          </a:p>
          <a:p>
            <a:pPr marL="493713" indent="-457200" eaLnBrk="1" hangingPunct="1">
              <a:buClr>
                <a:srgbClr val="CCCCFF"/>
              </a:buClr>
              <a:buFont typeface="Wingdings" pitchFamily="2" charset="2"/>
              <a:buChar char="Ø"/>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Za gubitke se krive drugi</a:t>
            </a:r>
          </a:p>
          <a:p>
            <a:pPr marL="493713" indent="-457200" eaLnBrk="1" hangingPunct="1">
              <a:buClr>
                <a:srgbClr val="CCCCFF"/>
              </a:buClr>
              <a:buFont typeface="Wingdings 2" pitchFamily="18" charset="2"/>
              <a:buNone/>
            </a:pPr>
            <a:r>
              <a:rPr lang="hr-HR" smtClean="0">
                <a:latin typeface="Albertus MT"/>
              </a:rPr>
              <a:t>    ili okolnosti</a:t>
            </a:r>
          </a:p>
          <a:p>
            <a:pPr marL="493713" indent="-457200" eaLnBrk="1" hangingPunct="1">
              <a:buClr>
                <a:srgbClr val="CCCCFF"/>
              </a:buClr>
              <a:buFont typeface="Wingdings 2" pitchFamily="18" charset="2"/>
              <a:buNone/>
            </a:pPr>
            <a:endParaRPr lang="hr-HR" smtClean="0">
              <a:latin typeface="Albertus MT"/>
            </a:endParaRPr>
          </a:p>
          <a:p>
            <a:pPr marL="493713" indent="-457200" eaLnBrk="1" hangingPunct="1">
              <a:buClr>
                <a:srgbClr val="CCCCFF"/>
              </a:buClr>
              <a:buFont typeface="Wingdings" pitchFamily="2" charset="2"/>
              <a:buChar char="Ø"/>
            </a:pPr>
            <a:r>
              <a:rPr lang="hr-HR" smtClean="0">
                <a:latin typeface="Albertus MT"/>
              </a:rPr>
              <a:t>Uvjerenje o pozitivnom ishodu</a:t>
            </a:r>
          </a:p>
        </p:txBody>
      </p:sp>
      <p:pic>
        <p:nvPicPr>
          <p:cNvPr id="32772" name="Picture 4" descr="G:\slike kocka\gambling_by_uuryilmaz-d32c5wf.jpg"/>
          <p:cNvPicPr>
            <a:picLocks noChangeAspect="1" noChangeArrowheads="1"/>
          </p:cNvPicPr>
          <p:nvPr/>
        </p:nvPicPr>
        <p:blipFill>
          <a:blip r:embed="rId3" cstate="print"/>
          <a:srcRect/>
          <a:stretch>
            <a:fillRect/>
          </a:stretch>
        </p:blipFill>
        <p:spPr bwMode="auto">
          <a:xfrm>
            <a:off x="5643570" y="285728"/>
            <a:ext cx="3041560" cy="35719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28750"/>
            <a:ext cx="8229600" cy="5214938"/>
          </a:xfrm>
        </p:spPr>
        <p:txBody>
          <a:bodyPr/>
          <a:lstStyle/>
          <a:p>
            <a:pPr marL="493713" indent="-457200" eaLnBrk="1" hangingPunct="1">
              <a:buClr>
                <a:srgbClr val="CCCCFF"/>
              </a:buClr>
              <a:buSzPct val="90000"/>
              <a:buFont typeface="Wingdings" pitchFamily="2" charset="2"/>
              <a:buChar char="Ø"/>
            </a:pPr>
            <a:r>
              <a:rPr lang="hr-HR" sz="3100" smtClean="0">
                <a:latin typeface="Albertus MT"/>
              </a:rPr>
              <a:t>kockanje i klađenje ih u potpunosti zaokuplja</a:t>
            </a:r>
          </a:p>
          <a:p>
            <a:pPr marL="493713" indent="-457200" eaLnBrk="1" hangingPunct="1">
              <a:buClr>
                <a:srgbClr val="CCCCFF"/>
              </a:buClr>
              <a:buSzPct val="90000"/>
              <a:buFont typeface="Wingdings" pitchFamily="2" charset="2"/>
              <a:buChar char="Ø"/>
            </a:pPr>
            <a:r>
              <a:rPr lang="hr-HR" sz="3100" smtClean="0">
                <a:latin typeface="Albertus MT"/>
              </a:rPr>
              <a:t>udaljavaju se od bliskih osoba</a:t>
            </a:r>
            <a:endParaRPr lang="hr-HR" sz="3100" smtClean="0">
              <a:solidFill>
                <a:srgbClr val="FFFF00"/>
              </a:solidFill>
              <a:latin typeface="Albertus MT"/>
            </a:endParaRPr>
          </a:p>
          <a:p>
            <a:pPr marL="493713" indent="-457200" eaLnBrk="1" hangingPunct="1">
              <a:buClr>
                <a:srgbClr val="CCCCFF"/>
              </a:buClr>
              <a:buSzPct val="90000"/>
              <a:buFont typeface="Wingdings" pitchFamily="2" charset="2"/>
              <a:buChar char="Ø"/>
            </a:pPr>
            <a:r>
              <a:rPr lang="hr-HR" sz="3100" smtClean="0">
                <a:latin typeface="Albertus MT"/>
              </a:rPr>
              <a:t>zanemarivanje obaveza i zdravlja</a:t>
            </a:r>
          </a:p>
          <a:p>
            <a:pPr marL="493713" indent="-457200" eaLnBrk="1" hangingPunct="1">
              <a:buClr>
                <a:srgbClr val="CCCCFF"/>
              </a:buClr>
              <a:buSzPct val="90000"/>
              <a:buFont typeface="Wingdings" pitchFamily="2" charset="2"/>
              <a:buChar char="Ø"/>
            </a:pPr>
            <a:r>
              <a:rPr lang="hr-HR" sz="3100" smtClean="0">
                <a:latin typeface="Albertus MT"/>
              </a:rPr>
              <a:t>neobjašnjivi izostanci</a:t>
            </a:r>
          </a:p>
          <a:p>
            <a:pPr marL="493713" indent="-457200" eaLnBrk="1" hangingPunct="1">
              <a:buClr>
                <a:srgbClr val="CCCCFF"/>
              </a:buClr>
              <a:buSzPct val="90000"/>
              <a:buFont typeface="Wingdings" pitchFamily="2" charset="2"/>
              <a:buChar char="Ø"/>
            </a:pPr>
            <a:r>
              <a:rPr lang="hr-HR" sz="3100" smtClean="0">
                <a:latin typeface="Albertus MT"/>
              </a:rPr>
              <a:t>tajanstvenost</a:t>
            </a:r>
          </a:p>
          <a:p>
            <a:pPr marL="493713" indent="-457200" eaLnBrk="1" hangingPunct="1">
              <a:buClr>
                <a:srgbClr val="CCCCFF"/>
              </a:buClr>
              <a:buSzPct val="90000"/>
              <a:buFont typeface="Wingdings" pitchFamily="2" charset="2"/>
              <a:buChar char="Ø"/>
            </a:pPr>
            <a:r>
              <a:rPr lang="hr-HR" sz="3100" smtClean="0">
                <a:latin typeface="Albertus MT"/>
              </a:rPr>
              <a:t>uznemirenost</a:t>
            </a:r>
          </a:p>
          <a:p>
            <a:pPr marL="493713" indent="-457200" eaLnBrk="1" hangingPunct="1">
              <a:buClr>
                <a:srgbClr val="CCCCFF"/>
              </a:buClr>
              <a:buSzPct val="90000"/>
              <a:buFont typeface="Wingdings" pitchFamily="2" charset="2"/>
              <a:buChar char="Ø"/>
            </a:pPr>
            <a:r>
              <a:rPr lang="hr-HR" sz="3100" smtClean="0">
                <a:latin typeface="Albertus MT"/>
              </a:rPr>
              <a:t>promjene raspoloženja</a:t>
            </a:r>
          </a:p>
          <a:p>
            <a:pPr marL="493713" indent="-457200" eaLnBrk="1" hangingPunct="1">
              <a:buClr>
                <a:srgbClr val="CCCCFF"/>
              </a:buClr>
              <a:buSzPct val="90000"/>
              <a:buFont typeface="Wingdings" pitchFamily="2" charset="2"/>
              <a:buChar char="Ø"/>
            </a:pPr>
            <a:endParaRPr lang="hr-HR" sz="3100" smtClean="0">
              <a:latin typeface="Albertus MT"/>
            </a:endParaRPr>
          </a:p>
        </p:txBody>
      </p:sp>
      <p:pic>
        <p:nvPicPr>
          <p:cNvPr id="33795" name="Picture 4" descr="https://encrypted-tbn1.gstatic.com/images?q=tbn:ANd9GcRdAYWwwHDI5J_GiTu4rAiR4Yq9oUUDnbOHodv9FyJDZDRVnIVb"/>
          <p:cNvPicPr>
            <a:picLocks noChangeAspect="1" noChangeArrowheads="1"/>
          </p:cNvPicPr>
          <p:nvPr/>
        </p:nvPicPr>
        <p:blipFill>
          <a:blip r:embed="rId3" cstate="print"/>
          <a:srcRect/>
          <a:stretch>
            <a:fillRect/>
          </a:stretch>
        </p:blipFill>
        <p:spPr bwMode="auto">
          <a:xfrm>
            <a:off x="5429256" y="3429000"/>
            <a:ext cx="2786082" cy="26369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457200" y="1571625"/>
            <a:ext cx="8543925" cy="4929188"/>
          </a:xfrm>
        </p:spPr>
        <p:txBody>
          <a:bodyPr/>
          <a:lstStyle/>
          <a:p>
            <a:pPr eaLnBrk="1" hangingPunct="1">
              <a:lnSpc>
                <a:spcPct val="90000"/>
              </a:lnSpc>
              <a:buClr>
                <a:srgbClr val="CCCCFF"/>
              </a:buClr>
              <a:buFont typeface="Wingdings" pitchFamily="2" charset="2"/>
              <a:buChar char="Ø"/>
            </a:pPr>
            <a:r>
              <a:rPr lang="hr-HR" dirty="0" smtClean="0">
                <a:latin typeface="Albertus MT"/>
              </a:rPr>
              <a:t>Kod drugih ovisnosti tijelo šalje signale</a:t>
            </a:r>
          </a:p>
          <a:p>
            <a:pPr eaLnBrk="1" hangingPunct="1">
              <a:lnSpc>
                <a:spcPct val="90000"/>
              </a:lnSpc>
              <a:buClr>
                <a:srgbClr val="CCCCFF"/>
              </a:buClr>
              <a:buFont typeface="Wingdings" pitchFamily="2" charset="2"/>
              <a:buChar char="Ø"/>
            </a:pPr>
            <a:endParaRPr lang="hr-HR" dirty="0" smtClean="0">
              <a:latin typeface="Albertus MT"/>
            </a:endParaRPr>
          </a:p>
          <a:p>
            <a:pPr eaLnBrk="1" hangingPunct="1">
              <a:lnSpc>
                <a:spcPct val="90000"/>
              </a:lnSpc>
              <a:buClr>
                <a:srgbClr val="CCCCFF"/>
              </a:buClr>
              <a:buFont typeface="Wingdings" pitchFamily="2" charset="2"/>
              <a:buChar char="Ø"/>
            </a:pPr>
            <a:r>
              <a:rPr lang="hr-HR" dirty="0" smtClean="0">
                <a:latin typeface="Albertus MT"/>
              </a:rPr>
              <a:t>Prilikom kockanja i klađenja </a:t>
            </a:r>
            <a:r>
              <a:rPr lang="hr-HR" b="1" dirty="0" smtClean="0">
                <a:latin typeface="Albertus MT"/>
              </a:rPr>
              <a:t>nema tjelesnih signala</a:t>
            </a:r>
            <a:endParaRPr lang="hr-HR" dirty="0" smtClean="0">
              <a:latin typeface="Albertus MT"/>
            </a:endParaRPr>
          </a:p>
          <a:p>
            <a:pPr eaLnBrk="1" hangingPunct="1">
              <a:lnSpc>
                <a:spcPct val="90000"/>
              </a:lnSpc>
              <a:buClr>
                <a:srgbClr val="CCCCFF"/>
              </a:buClr>
              <a:buFont typeface="Wingdings 2" pitchFamily="18" charset="2"/>
              <a:buNone/>
            </a:pPr>
            <a:endParaRPr lang="hr-HR" b="1" u="sng" dirty="0" smtClean="0">
              <a:latin typeface="Albertus MT"/>
            </a:endParaRPr>
          </a:p>
          <a:p>
            <a:pPr algn="ctr" eaLnBrk="1" hangingPunct="1">
              <a:lnSpc>
                <a:spcPct val="90000"/>
              </a:lnSpc>
              <a:buClr>
                <a:srgbClr val="CCCCFF"/>
              </a:buClr>
              <a:buFont typeface="Wingdings" pitchFamily="2" charset="2"/>
              <a:buNone/>
            </a:pPr>
            <a:r>
              <a:rPr lang="hr-HR" b="1" dirty="0" smtClean="0">
                <a:latin typeface="Albertus MT"/>
              </a:rPr>
              <a:t>Važno je </a:t>
            </a:r>
            <a:r>
              <a:rPr lang="hr-HR" b="1" dirty="0" smtClean="0">
                <a:solidFill>
                  <a:srgbClr val="CC99FF"/>
                </a:solidFill>
                <a:latin typeface="Albertus MT"/>
              </a:rPr>
              <a:t>osvijestiti </a:t>
            </a:r>
            <a:r>
              <a:rPr lang="hr-HR" b="1" dirty="0" smtClean="0">
                <a:latin typeface="Albertus MT"/>
              </a:rPr>
              <a:t>sve što radimo!</a:t>
            </a:r>
            <a:endParaRPr lang="en-US" b="1" dirty="0" smtClean="0">
              <a:latin typeface="Albertus MT"/>
            </a:endParaRPr>
          </a:p>
        </p:txBody>
      </p:sp>
      <p:pic>
        <p:nvPicPr>
          <p:cNvPr id="43011" name="Picture 4" descr="https://encrypted-tbn2.gstatic.com/images?q=tbn:ANd9GcTFE-9e2HTUhduYDa-fl_jJwOoUba4EAByTrhpiw9ds-nt8cjwboA"/>
          <p:cNvPicPr>
            <a:picLocks noChangeAspect="1" noChangeArrowheads="1"/>
          </p:cNvPicPr>
          <p:nvPr/>
        </p:nvPicPr>
        <p:blipFill>
          <a:blip r:embed="rId3" cstate="print"/>
          <a:srcRect/>
          <a:stretch>
            <a:fillRect/>
          </a:stretch>
        </p:blipFill>
        <p:spPr bwMode="auto">
          <a:xfrm>
            <a:off x="2857488" y="4429132"/>
            <a:ext cx="2928958" cy="205464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88"/>
            <a:ext cx="8229600" cy="5214937"/>
          </a:xfrm>
        </p:spPr>
        <p:txBody>
          <a:bodyPr/>
          <a:lstStyle/>
          <a:p>
            <a:pPr eaLnBrk="1" hangingPunct="1">
              <a:lnSpc>
                <a:spcPct val="90000"/>
              </a:lnSpc>
              <a:buClr>
                <a:srgbClr val="CCCCFF"/>
              </a:buClr>
              <a:buFont typeface="Wingdings" pitchFamily="2" charset="2"/>
              <a:buChar char="Ø"/>
            </a:pPr>
            <a:r>
              <a:rPr lang="hr-HR" sz="2400" smtClean="0">
                <a:latin typeface="Albertus MT"/>
              </a:rPr>
              <a:t>uzimanje droge, alkoholizam, kockanje, klađenje i sl. imaju </a:t>
            </a:r>
            <a:r>
              <a:rPr lang="hr-HR" sz="2400" b="1" smtClean="0">
                <a:solidFill>
                  <a:srgbClr val="CC99FF"/>
                </a:solidFill>
                <a:latin typeface="Albertus MT"/>
              </a:rPr>
              <a:t>identičnu pozadinu</a:t>
            </a:r>
          </a:p>
          <a:p>
            <a:pPr eaLnBrk="1" hangingPunct="1">
              <a:lnSpc>
                <a:spcPct val="90000"/>
              </a:lnSpc>
              <a:buClr>
                <a:srgbClr val="CCCCFF"/>
              </a:buClr>
              <a:buFont typeface="Wingdings" pitchFamily="2" charset="2"/>
              <a:buChar char="Ø"/>
            </a:pPr>
            <a:endParaRPr lang="hr-HR" sz="2400" smtClean="0">
              <a:latin typeface="Albertus MT"/>
            </a:endParaRPr>
          </a:p>
          <a:p>
            <a:pPr eaLnBrk="1" hangingPunct="1">
              <a:lnSpc>
                <a:spcPct val="90000"/>
              </a:lnSpc>
              <a:buClr>
                <a:srgbClr val="CCCCFF"/>
              </a:buClr>
              <a:buFont typeface="Wingdings" pitchFamily="2" charset="2"/>
              <a:buChar char="Ø"/>
            </a:pPr>
            <a:r>
              <a:rPr lang="hr-HR" sz="2400" smtClean="0">
                <a:latin typeface="Albertus MT"/>
              </a:rPr>
              <a:t>lučenja većih količina </a:t>
            </a:r>
            <a:r>
              <a:rPr lang="hr-HR" sz="2400" b="1" smtClean="0">
                <a:solidFill>
                  <a:srgbClr val="CC99FF"/>
                </a:solidFill>
                <a:latin typeface="Albertus MT"/>
              </a:rPr>
              <a:t>dopamina</a:t>
            </a:r>
            <a:r>
              <a:rPr lang="hr-HR" sz="2400" b="1" smtClean="0">
                <a:solidFill>
                  <a:srgbClr val="FFFF00"/>
                </a:solidFill>
                <a:latin typeface="Albertus MT"/>
              </a:rPr>
              <a:t> </a:t>
            </a:r>
            <a:r>
              <a:rPr lang="hr-HR" sz="2400" smtClean="0">
                <a:latin typeface="Albertus MT"/>
              </a:rPr>
              <a:t>- zadovoljstvo</a:t>
            </a:r>
          </a:p>
          <a:p>
            <a:pPr eaLnBrk="1" hangingPunct="1">
              <a:lnSpc>
                <a:spcPct val="90000"/>
              </a:lnSpc>
              <a:buClr>
                <a:srgbClr val="CCCCFF"/>
              </a:buClr>
              <a:buFont typeface="Wingdings" pitchFamily="2" charset="2"/>
              <a:buChar char="Ø"/>
            </a:pPr>
            <a:endParaRPr lang="hr-HR" sz="2400" smtClean="0">
              <a:latin typeface="Albertus MT"/>
            </a:endParaRPr>
          </a:p>
          <a:p>
            <a:pPr eaLnBrk="1" hangingPunct="1">
              <a:lnSpc>
                <a:spcPct val="90000"/>
              </a:lnSpc>
              <a:buClr>
                <a:srgbClr val="CCCCFF"/>
              </a:buClr>
              <a:buFont typeface="Wingdings" pitchFamily="2" charset="2"/>
              <a:buChar char="Ø"/>
            </a:pPr>
            <a:r>
              <a:rPr lang="hr-HR" sz="2400" smtClean="0">
                <a:latin typeface="Albertus MT"/>
              </a:rPr>
              <a:t>ovisnik ima </a:t>
            </a:r>
            <a:r>
              <a:rPr lang="hr-HR" sz="2400" b="1" smtClean="0">
                <a:solidFill>
                  <a:srgbClr val="CC99FF"/>
                </a:solidFill>
                <a:latin typeface="Albertus MT"/>
              </a:rPr>
              <a:t>potrebu</a:t>
            </a:r>
            <a:r>
              <a:rPr lang="hr-HR" sz="2400" smtClean="0">
                <a:latin typeface="Albertus MT"/>
              </a:rPr>
              <a:t> za jakim podražajima i nisku toleranciju na neugodu koju izaziva apstinencija</a:t>
            </a:r>
          </a:p>
        </p:txBody>
      </p:sp>
      <p:pic>
        <p:nvPicPr>
          <p:cNvPr id="39940" name="Picture 5" descr="https://encrypted-tbn1.google.com/images?q=tbn:ANd9GcTWsCGwfl7lyGWiu-os1E4BlJ_gkTrqw2gTN7eJ2amMStsu57yTGg"/>
          <p:cNvPicPr>
            <a:picLocks noChangeAspect="1" noChangeArrowheads="1"/>
          </p:cNvPicPr>
          <p:nvPr/>
        </p:nvPicPr>
        <p:blipFill>
          <a:blip r:embed="rId3" cstate="print"/>
          <a:srcRect/>
          <a:stretch>
            <a:fillRect/>
          </a:stretch>
        </p:blipFill>
        <p:spPr bwMode="auto">
          <a:xfrm>
            <a:off x="4500562" y="4000504"/>
            <a:ext cx="3321226" cy="250033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0034" y="500042"/>
            <a:ext cx="8186737" cy="857250"/>
          </a:xfrm>
        </p:spPr>
        <p:txBody>
          <a:bodyPr/>
          <a:lstStyle/>
          <a:p>
            <a:pPr marL="54864" algn="l" eaLnBrk="1" fontAlgn="auto" hangingPunct="1">
              <a:spcAft>
                <a:spcPts val="0"/>
              </a:spcAft>
              <a:defRPr/>
            </a:pPr>
            <a:r>
              <a:rPr lang="hr-HR" sz="4400" b="1" dirty="0" smtClean="0">
                <a:solidFill>
                  <a:srgbClr val="CC99FF"/>
                </a:solidFill>
                <a:latin typeface="Albertus MT" pitchFamily="34" charset="0"/>
              </a:rPr>
              <a:t>Kockanje ne dolazi samo</a:t>
            </a:r>
          </a:p>
        </p:txBody>
      </p:sp>
      <p:sp>
        <p:nvSpPr>
          <p:cNvPr id="3" name="Content Placeholder 2"/>
          <p:cNvSpPr>
            <a:spLocks noGrp="1"/>
          </p:cNvSpPr>
          <p:nvPr>
            <p:ph idx="1"/>
          </p:nvPr>
        </p:nvSpPr>
        <p:spPr>
          <a:xfrm>
            <a:off x="395288" y="1714500"/>
            <a:ext cx="8569325" cy="4929188"/>
          </a:xfrm>
        </p:spPr>
        <p:txBody>
          <a:bodyPr/>
          <a:lstStyle/>
          <a:p>
            <a:pPr eaLnBrk="1" hangingPunct="1">
              <a:buClr>
                <a:srgbClr val="00B050"/>
              </a:buClr>
              <a:buFont typeface="Wingdings 2" pitchFamily="18" charset="2"/>
              <a:buNone/>
            </a:pPr>
            <a:r>
              <a:rPr lang="hr-HR" sz="2400" smtClean="0">
                <a:latin typeface="Albertus MT"/>
              </a:rPr>
              <a:t>Kockari svih uzrasta izrazito su </a:t>
            </a:r>
            <a:r>
              <a:rPr lang="hr-HR" sz="2400" b="1" smtClean="0">
                <a:solidFill>
                  <a:srgbClr val="CC99FF"/>
                </a:solidFill>
                <a:latin typeface="Albertus MT"/>
              </a:rPr>
              <a:t>rizične osobe </a:t>
            </a:r>
          </a:p>
          <a:p>
            <a:pPr eaLnBrk="1" hangingPunct="1">
              <a:buClr>
                <a:srgbClr val="00B050"/>
              </a:buClr>
              <a:buFont typeface="Wingdings 2" pitchFamily="18" charset="2"/>
              <a:buNone/>
            </a:pPr>
            <a:endParaRPr lang="hr-HR" sz="10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00B050"/>
              </a:buClr>
              <a:buFont typeface="Wingdings 2" pitchFamily="18" charset="2"/>
              <a:buNone/>
            </a:pPr>
            <a:endParaRPr lang="hr-HR" sz="600" b="1" u="sng" smtClean="0">
              <a:latin typeface="Albertus MT"/>
            </a:endParaRPr>
          </a:p>
          <a:p>
            <a:pPr eaLnBrk="1" hangingPunct="1">
              <a:buClr>
                <a:srgbClr val="CCCCFF"/>
              </a:buClr>
              <a:buFont typeface="Wingdings" pitchFamily="2" charset="2"/>
              <a:buChar char="Ø"/>
            </a:pPr>
            <a:r>
              <a:rPr lang="hr-HR" sz="2400" b="1" smtClean="0">
                <a:latin typeface="Albertus MT"/>
              </a:rPr>
              <a:t>ostale ovisnosti</a:t>
            </a:r>
          </a:p>
          <a:p>
            <a:pPr eaLnBrk="1" hangingPunct="1">
              <a:buClr>
                <a:srgbClr val="CCCCFF"/>
              </a:buClr>
              <a:buFont typeface="Wingdings" pitchFamily="2" charset="2"/>
              <a:buChar char="Ø"/>
            </a:pPr>
            <a:endParaRPr lang="hr-HR" sz="600" b="1" u="sng" smtClean="0">
              <a:latin typeface="Albertus MT"/>
            </a:endParaRPr>
          </a:p>
          <a:p>
            <a:pPr eaLnBrk="1" hangingPunct="1">
              <a:buClr>
                <a:srgbClr val="CCCCFF"/>
              </a:buClr>
              <a:buFont typeface="Wingdings" pitchFamily="2" charset="2"/>
              <a:buChar char="Ø"/>
            </a:pPr>
            <a:endParaRPr lang="hr-HR" sz="600" smtClean="0">
              <a:latin typeface="Albertus MT"/>
            </a:endParaRPr>
          </a:p>
          <a:p>
            <a:pPr eaLnBrk="1" hangingPunct="1">
              <a:buClr>
                <a:srgbClr val="CCCCFF"/>
              </a:buClr>
              <a:buFont typeface="Wingdings" pitchFamily="2" charset="2"/>
              <a:buChar char="Ø"/>
            </a:pPr>
            <a:endParaRPr lang="hr-HR" sz="600" smtClean="0">
              <a:latin typeface="Albertus MT"/>
            </a:endParaRPr>
          </a:p>
          <a:p>
            <a:pPr eaLnBrk="1" hangingPunct="1">
              <a:buClr>
                <a:srgbClr val="CCCCFF"/>
              </a:buClr>
              <a:buFont typeface="Wingdings" pitchFamily="2" charset="2"/>
              <a:buChar char="Ø"/>
            </a:pPr>
            <a:r>
              <a:rPr lang="hr-HR" sz="2400" b="1" smtClean="0">
                <a:latin typeface="Albertus MT"/>
              </a:rPr>
              <a:t>anksiozni poremećaji</a:t>
            </a:r>
          </a:p>
          <a:p>
            <a:pPr eaLnBrk="1" hangingPunct="1">
              <a:buClr>
                <a:srgbClr val="CCCCFF"/>
              </a:buClr>
              <a:buFont typeface="Wingdings" pitchFamily="2" charset="2"/>
              <a:buChar char="Ø"/>
            </a:pPr>
            <a:endParaRPr lang="hr-HR" sz="600"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depresija</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pokušaj suicida</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hiperaktivni poremećaj i poremećaj pažnje </a:t>
            </a:r>
          </a:p>
          <a:p>
            <a:pPr eaLnBrk="1" hangingPunct="1">
              <a:lnSpc>
                <a:spcPct val="80000"/>
              </a:lnSpc>
              <a:buClr>
                <a:srgbClr val="CCCCFF"/>
              </a:buClr>
              <a:buFont typeface="Wingdings" pitchFamily="2" charset="2"/>
              <a:buChar char="Ø"/>
            </a:pPr>
            <a:endParaRPr lang="hr-HR" sz="600" b="1" u="sng"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poremećaji osobnosti </a:t>
            </a:r>
          </a:p>
          <a:p>
            <a:pPr eaLnBrk="1" hangingPunct="1">
              <a:lnSpc>
                <a:spcPct val="80000"/>
              </a:lnSpc>
              <a:buClr>
                <a:srgbClr val="CCCCFF"/>
              </a:buClr>
              <a:buFont typeface="Wingdings" pitchFamily="2" charset="2"/>
              <a:buChar char="Ø"/>
            </a:pPr>
            <a:endParaRPr lang="hr-HR" sz="600" b="1" smtClean="0">
              <a:latin typeface="Albertus MT"/>
            </a:endParaRPr>
          </a:p>
          <a:p>
            <a:pPr eaLnBrk="1" hangingPunct="1">
              <a:lnSpc>
                <a:spcPct val="80000"/>
              </a:lnSpc>
              <a:buClr>
                <a:srgbClr val="CCCCFF"/>
              </a:buClr>
              <a:buFont typeface="Wingdings" pitchFamily="2" charset="2"/>
              <a:buChar char="Ø"/>
            </a:pPr>
            <a:r>
              <a:rPr lang="hr-HR" sz="2400" b="1" smtClean="0">
                <a:latin typeface="Albertus MT"/>
              </a:rPr>
              <a:t>antisocijalni poremećaj</a:t>
            </a:r>
          </a:p>
        </p:txBody>
      </p:sp>
      <p:pic>
        <p:nvPicPr>
          <p:cNvPr id="38916" name="Picture 5" descr="G:\slike kocka\b_w_addiction_by_claryana-d35ip6d.jpg"/>
          <p:cNvPicPr>
            <a:picLocks noChangeAspect="1" noChangeArrowheads="1"/>
          </p:cNvPicPr>
          <p:nvPr/>
        </p:nvPicPr>
        <p:blipFill>
          <a:blip r:embed="rId3" cstate="print"/>
          <a:srcRect/>
          <a:stretch>
            <a:fillRect/>
          </a:stretch>
        </p:blipFill>
        <p:spPr bwMode="auto">
          <a:xfrm>
            <a:off x="5810250" y="2000240"/>
            <a:ext cx="3333750" cy="250031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53988" y="466725"/>
            <a:ext cx="8643937" cy="890573"/>
          </a:xfrm>
        </p:spPr>
        <p:txBody>
          <a:bodyPr/>
          <a:lstStyle/>
          <a:p>
            <a:pPr marL="54864" algn="l" eaLnBrk="1" fontAlgn="auto" hangingPunct="1">
              <a:spcAft>
                <a:spcPts val="0"/>
              </a:spcAft>
              <a:defRPr/>
            </a:pPr>
            <a:r>
              <a:rPr lang="hr-HR" sz="3800" b="1" dirty="0" smtClean="0">
                <a:solidFill>
                  <a:srgbClr val="CC99FF"/>
                </a:solidFill>
                <a:latin typeface="Albertus MT" pitchFamily="34" charset="0"/>
              </a:rPr>
              <a:t>  Kako pomoći?</a:t>
            </a:r>
            <a:endParaRPr lang="hr-HR" sz="3800" dirty="0" smtClean="0">
              <a:solidFill>
                <a:schemeClr val="tx2">
                  <a:tint val="100000"/>
                  <a:shade val="90000"/>
                  <a:satMod val="250000"/>
                  <a:alpha val="100000"/>
                </a:schemeClr>
              </a:solidFill>
              <a:latin typeface="Albertus MT" pitchFamily="34" charset="0"/>
            </a:endParaRPr>
          </a:p>
        </p:txBody>
      </p:sp>
      <p:sp>
        <p:nvSpPr>
          <p:cNvPr id="3" name="Content Placeholder 2"/>
          <p:cNvSpPr>
            <a:spLocks noGrp="1"/>
          </p:cNvSpPr>
          <p:nvPr>
            <p:ph idx="1"/>
          </p:nvPr>
        </p:nvSpPr>
        <p:spPr>
          <a:xfrm>
            <a:off x="457200" y="1785938"/>
            <a:ext cx="8401050" cy="4340225"/>
          </a:xfrm>
        </p:spPr>
        <p:txBody>
          <a:bodyPr/>
          <a:lstStyle/>
          <a:p>
            <a:pPr eaLnBrk="1" hangingPunct="1">
              <a:buClr>
                <a:srgbClr val="CCCCFF"/>
              </a:buClr>
              <a:buFont typeface="Wingdings" pitchFamily="2" charset="2"/>
              <a:buChar char="Ø"/>
            </a:pPr>
            <a:endParaRPr lang="hr-HR" dirty="0" smtClean="0">
              <a:latin typeface="Albertus MT"/>
            </a:endParaRPr>
          </a:p>
          <a:p>
            <a:pPr eaLnBrk="1" hangingPunct="1">
              <a:buClr>
                <a:srgbClr val="CCCCFF"/>
              </a:buClr>
              <a:buFont typeface="Wingdings" pitchFamily="2" charset="2"/>
              <a:buChar char="Ø"/>
            </a:pPr>
            <a:r>
              <a:rPr lang="hr-HR" dirty="0" smtClean="0">
                <a:latin typeface="Albertus MT"/>
              </a:rPr>
              <a:t>potakni ga da potraži pomoć</a:t>
            </a:r>
          </a:p>
          <a:p>
            <a:pPr eaLnBrk="1" hangingPunct="1">
              <a:buClr>
                <a:srgbClr val="CCCCFF"/>
              </a:buClr>
              <a:buFont typeface="Wingdings" pitchFamily="2" charset="2"/>
              <a:buChar char="Ø"/>
            </a:pPr>
            <a:r>
              <a:rPr lang="hr-HR" dirty="0">
                <a:latin typeface="Albertus MT"/>
              </a:rPr>
              <a:t>d</a:t>
            </a:r>
            <a:r>
              <a:rPr lang="hr-HR" dirty="0" smtClean="0">
                <a:latin typeface="Albertus MT"/>
              </a:rPr>
              <a:t>ruži se s njim izvan kladionice…</a:t>
            </a:r>
          </a:p>
          <a:p>
            <a:pPr eaLnBrk="1" hangingPunct="1">
              <a:buClr>
                <a:srgbClr val="CCCCFF"/>
              </a:buClr>
              <a:buFont typeface="Wingdings" pitchFamily="2" charset="2"/>
              <a:buChar char="Ø"/>
            </a:pPr>
            <a:r>
              <a:rPr lang="hr-HR" dirty="0">
                <a:latin typeface="Albertus MT"/>
              </a:rPr>
              <a:t>d</a:t>
            </a:r>
            <a:r>
              <a:rPr lang="hr-HR" dirty="0" smtClean="0">
                <a:latin typeface="Albertus MT"/>
              </a:rPr>
              <a:t>oznajte što više o tom problemu</a:t>
            </a:r>
          </a:p>
          <a:p>
            <a:pPr eaLnBrk="1" hangingPunct="1">
              <a:buClr>
                <a:srgbClr val="CCCCFF"/>
              </a:buClr>
              <a:buFont typeface="Wingdings 2" pitchFamily="18" charset="2"/>
              <a:buNone/>
            </a:pPr>
            <a:endParaRPr lang="hr-HR" dirty="0" smtClean="0">
              <a:latin typeface="Albertus MT"/>
            </a:endParaRPr>
          </a:p>
          <a:p>
            <a:pPr marL="742950" lvl="1" indent="-285750" eaLnBrk="1" hangingPunct="1">
              <a:buClr>
                <a:srgbClr val="CCCCFF"/>
              </a:buClr>
              <a:buFont typeface="Wingdings" pitchFamily="2" charset="2"/>
              <a:buNone/>
            </a:pPr>
            <a:r>
              <a:rPr lang="hr-HR" sz="3200" b="1" dirty="0" smtClean="0">
                <a:solidFill>
                  <a:srgbClr val="CC99FF"/>
                </a:solidFill>
                <a:latin typeface="Albertus MT"/>
              </a:rPr>
              <a:t>Budi uz njega/nju!</a:t>
            </a:r>
          </a:p>
          <a:p>
            <a:pPr eaLnBrk="1" hangingPunct="1"/>
            <a:endParaRPr lang="hr-HR" dirty="0" smtClean="0"/>
          </a:p>
        </p:txBody>
      </p:sp>
      <p:pic>
        <p:nvPicPr>
          <p:cNvPr id="44036" name="Picture 4" descr="G:\slike kocka\shapeimage_2-1.jpg"/>
          <p:cNvPicPr>
            <a:picLocks noChangeAspect="1" noChangeArrowheads="1"/>
          </p:cNvPicPr>
          <p:nvPr/>
        </p:nvPicPr>
        <p:blipFill>
          <a:blip r:embed="rId3" cstate="print"/>
          <a:srcRect/>
          <a:stretch>
            <a:fillRect/>
          </a:stretch>
        </p:blipFill>
        <p:spPr bwMode="auto">
          <a:xfrm>
            <a:off x="4857752" y="3832228"/>
            <a:ext cx="3929065" cy="263683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95288" y="765175"/>
            <a:ext cx="8229600" cy="4530725"/>
          </a:xfrm>
        </p:spPr>
        <p:txBody>
          <a:bodyPr>
            <a:normAutofit/>
          </a:bodyPr>
          <a:lstStyle/>
          <a:p>
            <a:pPr eaLnBrk="1" hangingPunct="1">
              <a:buFont typeface="Wingdings" pitchFamily="2" charset="2"/>
              <a:buNone/>
              <a:defRPr/>
            </a:pPr>
            <a:endParaRPr lang="hr-HR" smtClean="0"/>
          </a:p>
          <a:p>
            <a:pPr algn="ctr" eaLnBrk="1" hangingPunct="1">
              <a:buFont typeface="Wingdings" pitchFamily="2" charset="2"/>
              <a:buNone/>
              <a:defRPr/>
            </a:pPr>
            <a:endParaRPr lang="hr-HR" sz="4000" smtClean="0">
              <a:solidFill>
                <a:schemeClr val="tx2"/>
              </a:solidFill>
              <a:latin typeface="Franklin Gothic Book" pitchFamily="34" charset="0"/>
            </a:endParaRPr>
          </a:p>
          <a:p>
            <a:pPr algn="ctr" eaLnBrk="1" hangingPunct="1">
              <a:buFont typeface="Wingdings" pitchFamily="2" charset="2"/>
              <a:buNone/>
              <a:defRPr/>
            </a:pPr>
            <a:r>
              <a:rPr lang="hr-HR" sz="4800" b="1" smtClean="0">
                <a:solidFill>
                  <a:srgbClr val="CC99FF"/>
                </a:solidFill>
                <a:effectLst>
                  <a:outerShdw blurRad="38100" dist="38100" dir="2700000" algn="tl">
                    <a:srgbClr val="FFFFFF"/>
                  </a:outerShdw>
                </a:effectLst>
                <a:latin typeface="Albertus MT"/>
              </a:rPr>
              <a:t>HVALA NA PAŽNJI!</a:t>
            </a:r>
          </a:p>
          <a:p>
            <a:pPr algn="ctr" eaLnBrk="1" hangingPunct="1">
              <a:buFont typeface="Wingdings" pitchFamily="2" charset="2"/>
              <a:buNone/>
              <a:defRPr/>
            </a:pPr>
            <a:endParaRPr lang="hr-HR" sz="4800" b="1" smtClean="0">
              <a:effectLst>
                <a:outerShdw blurRad="38100" dist="38100" dir="2700000" algn="tl">
                  <a:srgbClr val="1F497D"/>
                </a:outerShdw>
              </a:effectLst>
              <a:latin typeface="Albertus MT"/>
            </a:endParaRPr>
          </a:p>
          <a:p>
            <a:pPr eaLnBrk="1" hangingPunct="1">
              <a:buFont typeface="Wingdings" pitchFamily="2" charset="2"/>
              <a:buNone/>
              <a:defRPr/>
            </a:pPr>
            <a:endParaRPr lang="hr-HR" sz="40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557338"/>
            <a:ext cx="8229600" cy="5157787"/>
          </a:xfrm>
        </p:spPr>
        <p:txBody>
          <a:bodyPr/>
          <a:lstStyle/>
          <a:p>
            <a:pPr eaLnBrk="1" hangingPunct="1">
              <a:buClr>
                <a:srgbClr val="CCCCFF"/>
              </a:buClr>
              <a:buFont typeface="Wingdings" pitchFamily="2" charset="2"/>
              <a:buChar char="Ø"/>
            </a:pPr>
            <a:endParaRPr lang="hr-HR" sz="2800" smtClean="0">
              <a:latin typeface="Albertus MT Lt"/>
            </a:endParaRPr>
          </a:p>
          <a:p>
            <a:pPr eaLnBrk="1" hangingPunct="1">
              <a:buClr>
                <a:srgbClr val="CCCCFF"/>
              </a:buClr>
              <a:buFont typeface="Wingdings" pitchFamily="2" charset="2"/>
              <a:buChar char="Ø"/>
            </a:pPr>
            <a:endParaRPr lang="hr-HR" sz="2800" smtClean="0">
              <a:latin typeface="Albertus MT Lt"/>
            </a:endParaRPr>
          </a:p>
          <a:p>
            <a:pPr eaLnBrk="1" hangingPunct="1">
              <a:buClr>
                <a:srgbClr val="CCCCFF"/>
              </a:buClr>
              <a:buFont typeface="Wingdings" pitchFamily="2" charset="2"/>
              <a:buChar char="Ø"/>
            </a:pPr>
            <a:r>
              <a:rPr lang="hr-HR" sz="2800" smtClean="0">
                <a:latin typeface="Albertus MT Lt"/>
              </a:rPr>
              <a:t>pojava aparata - sve dostupnije:</a:t>
            </a:r>
            <a:r>
              <a:rPr lang="hr-HR" sz="2400" smtClean="0">
                <a:latin typeface="Albertus MT Lt"/>
              </a:rPr>
              <a:t> </a:t>
            </a:r>
          </a:p>
          <a:p>
            <a:pPr eaLnBrk="1" hangingPunct="1">
              <a:buClr>
                <a:srgbClr val="CCCCFF"/>
              </a:buClr>
              <a:buFont typeface="Wingdings" pitchFamily="2" charset="2"/>
              <a:buChar char="Ø"/>
            </a:pPr>
            <a:endParaRPr lang="hr-HR" sz="2400" smtClean="0">
              <a:latin typeface="Albertus MT Lt"/>
            </a:endParaRP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više osoba</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Sve više kladionica i kockarnica</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Misli se da su igre na automatima bezopasne</a:t>
            </a:r>
          </a:p>
          <a:p>
            <a:pPr marL="1143000" lvl="2" indent="-228600" eaLnBrk="1" hangingPunct="1">
              <a:buClr>
                <a:srgbClr val="CC99FF"/>
              </a:buClr>
              <a:buFont typeface="Wingdings" pitchFamily="2" charset="2"/>
              <a:buChar char="ü"/>
            </a:pPr>
            <a:r>
              <a:rPr lang="hr-HR" sz="2400" b="1" smtClean="0">
                <a:solidFill>
                  <a:srgbClr val="CC99FF"/>
                </a:solidFill>
                <a:latin typeface="Albertus MT Lt"/>
              </a:rPr>
              <a:t>Mogu izazvati probleme</a:t>
            </a:r>
            <a:endParaRPr lang="hr-HR" sz="2100" smtClean="0">
              <a:latin typeface="Albertus MT Lt"/>
            </a:endParaRPr>
          </a:p>
        </p:txBody>
      </p:sp>
      <p:sp>
        <p:nvSpPr>
          <p:cNvPr id="68610" name="Text Box 4"/>
          <p:cNvSpPr txBox="1">
            <a:spLocks noChangeArrowheads="1"/>
          </p:cNvSpPr>
          <p:nvPr/>
        </p:nvSpPr>
        <p:spPr bwMode="auto">
          <a:xfrm>
            <a:off x="179388" y="333375"/>
            <a:ext cx="8345487" cy="1341438"/>
          </a:xfrm>
          <a:prstGeom prst="rect">
            <a:avLst/>
          </a:prstGeom>
          <a:noFill/>
          <a:ln w="9525">
            <a:noFill/>
            <a:miter lim="800000"/>
            <a:headEnd/>
            <a:tailEnd/>
          </a:ln>
        </p:spPr>
        <p:txBody>
          <a:bodyPr>
            <a:spAutoFit/>
          </a:bodyPr>
          <a:lstStyle/>
          <a:p>
            <a:pPr>
              <a:buClr>
                <a:srgbClr val="CCCCFF"/>
              </a:buClr>
              <a:buSzPct val="70000"/>
              <a:buFont typeface="Wingdings" pitchFamily="2" charset="2"/>
              <a:buNone/>
            </a:pPr>
            <a:r>
              <a:rPr lang="hr-HR" sz="3200" b="1">
                <a:solidFill>
                  <a:srgbClr val="CC99FF"/>
                </a:solidFill>
              </a:rPr>
              <a:t>Kockanje/klađenje postoji </a:t>
            </a:r>
          </a:p>
          <a:p>
            <a:pPr>
              <a:buClr>
                <a:srgbClr val="CCCCFF"/>
              </a:buClr>
              <a:buSzPct val="70000"/>
              <a:buFont typeface="Wingdings" pitchFamily="2" charset="2"/>
              <a:buNone/>
            </a:pPr>
            <a:r>
              <a:rPr lang="hr-HR" sz="3200" b="1">
                <a:solidFill>
                  <a:srgbClr val="CC99FF"/>
                </a:solidFill>
              </a:rPr>
              <a:t>od kad postoje ljudi!</a:t>
            </a:r>
          </a:p>
          <a:p>
            <a:endParaRPr lang="hr-HR"/>
          </a:p>
        </p:txBody>
      </p:sp>
      <p:pic>
        <p:nvPicPr>
          <p:cNvPr id="14340" name="Picture 4" descr="G:\slike kocka\8686556454db693fac475f750f58d07e.jpg"/>
          <p:cNvPicPr>
            <a:picLocks noChangeAspect="1" noChangeArrowheads="1"/>
          </p:cNvPicPr>
          <p:nvPr/>
        </p:nvPicPr>
        <p:blipFill>
          <a:blip r:embed="rId3" cstate="print"/>
          <a:srcRect/>
          <a:stretch>
            <a:fillRect/>
          </a:stretch>
        </p:blipFill>
        <p:spPr bwMode="auto">
          <a:xfrm>
            <a:off x="6072198" y="1000108"/>
            <a:ext cx="2481422" cy="14311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28625" y="193211"/>
            <a:ext cx="8229600" cy="1143000"/>
          </a:xfrm>
        </p:spPr>
        <p:txBody>
          <a:bodyPr/>
          <a:lstStyle/>
          <a:p>
            <a:pPr marL="54864" algn="l" eaLnBrk="1" fontAlgn="auto" hangingPunct="1">
              <a:spcAft>
                <a:spcPts val="0"/>
              </a:spcAft>
              <a:defRPr/>
            </a:pPr>
            <a:r>
              <a:rPr lang="hr-HR" b="1" dirty="0" smtClean="0">
                <a:solidFill>
                  <a:srgbClr val="CC99FF"/>
                </a:solidFill>
                <a:latin typeface="Albertus MT" pitchFamily="34" charset="0"/>
              </a:rPr>
              <a:t>Razmislite...</a:t>
            </a:r>
            <a:endParaRPr lang="en-US" b="1" dirty="0" smtClean="0">
              <a:solidFill>
                <a:srgbClr val="CC99FF"/>
              </a:solidFill>
              <a:latin typeface="Albertus MT" pitchFamily="34" charset="0"/>
            </a:endParaRPr>
          </a:p>
        </p:txBody>
      </p:sp>
      <p:sp>
        <p:nvSpPr>
          <p:cNvPr id="15363" name="Rectangle 3"/>
          <p:cNvSpPr>
            <a:spLocks noGrp="1"/>
          </p:cNvSpPr>
          <p:nvPr>
            <p:ph idx="1"/>
          </p:nvPr>
        </p:nvSpPr>
        <p:spPr>
          <a:xfrm>
            <a:off x="457200" y="2332038"/>
            <a:ext cx="8686800" cy="4525962"/>
          </a:xfrm>
        </p:spPr>
        <p:txBody>
          <a:bodyPr/>
          <a:lstStyle/>
          <a:p>
            <a:pPr eaLnBrk="1" hangingPunct="1">
              <a:buClr>
                <a:srgbClr val="CCCCFF"/>
              </a:buClr>
              <a:buFont typeface="Wingdings" pitchFamily="2" charset="2"/>
              <a:buChar char="Ø"/>
              <a:defRPr/>
            </a:pPr>
            <a:r>
              <a:rPr lang="hr-HR" dirty="0" smtClean="0">
                <a:latin typeface="Albertus MT"/>
              </a:rPr>
              <a:t>Koliko vas misli da je igranje na automatima, kartanje za novac ili klađenje na sportske ishode </a:t>
            </a:r>
            <a:r>
              <a:rPr lang="hr-HR" b="1" dirty="0" smtClean="0">
                <a:solidFill>
                  <a:srgbClr val="CC99FF"/>
                </a:solidFill>
                <a:effectLst>
                  <a:outerShdw blurRad="38100" dist="38100" dir="2700000" algn="tl">
                    <a:srgbClr val="FFFFFF"/>
                  </a:outerShdw>
                </a:effectLst>
                <a:latin typeface="Albertus MT"/>
              </a:rPr>
              <a:t>bezopasno</a:t>
            </a:r>
            <a:r>
              <a:rPr lang="hr-HR" dirty="0" smtClean="0">
                <a:effectLst>
                  <a:outerShdw blurRad="38100" dist="38100" dir="2700000" algn="tl">
                    <a:srgbClr val="FFFFFF"/>
                  </a:outerShdw>
                </a:effectLst>
                <a:latin typeface="Albertus MT"/>
              </a:rPr>
              <a:t>?</a:t>
            </a:r>
            <a:endParaRPr lang="en-US" dirty="0" smtClean="0">
              <a:effectLst>
                <a:outerShdw blurRad="38100" dist="38100" dir="2700000" algn="tl">
                  <a:srgbClr val="FFFFFF"/>
                </a:outerShdw>
              </a:effectLst>
              <a:latin typeface="Albertus MT"/>
            </a:endParaRPr>
          </a:p>
        </p:txBody>
      </p:sp>
      <p:pic>
        <p:nvPicPr>
          <p:cNvPr id="15364" name="Picture 4" descr="G:\slike kocka\Addictions_5_-_Gambling.jpg"/>
          <p:cNvPicPr>
            <a:picLocks noChangeAspect="1" noChangeArrowheads="1"/>
          </p:cNvPicPr>
          <p:nvPr/>
        </p:nvPicPr>
        <p:blipFill>
          <a:blip r:embed="rId3" cstate="print"/>
          <a:srcRect/>
          <a:stretch>
            <a:fillRect/>
          </a:stretch>
        </p:blipFill>
        <p:spPr bwMode="auto">
          <a:xfrm>
            <a:off x="5000628" y="3786190"/>
            <a:ext cx="3735387" cy="2714625"/>
          </a:xfrm>
          <a:prstGeom prst="rect">
            <a:avLst/>
          </a:prstGeom>
          <a:ln>
            <a:noFill/>
          </a:ln>
          <a:effectLst>
            <a:softEdge rad="112500"/>
          </a:effectLst>
        </p:spPr>
      </p:pic>
      <p:sp>
        <p:nvSpPr>
          <p:cNvPr id="70660" name="AutoShape 6"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11188"/>
            <a:ext cx="1438275" cy="1266826"/>
          </a:xfrm>
          <a:prstGeom prst="rect">
            <a:avLst/>
          </a:prstGeom>
          <a:noFill/>
          <a:ln w="9525">
            <a:noFill/>
            <a:miter lim="800000"/>
            <a:headEnd/>
            <a:tailEnd/>
          </a:ln>
        </p:spPr>
        <p:txBody>
          <a:bodyPr/>
          <a:lstStyle/>
          <a:p>
            <a:endParaRPr lang="hr-HR"/>
          </a:p>
        </p:txBody>
      </p:sp>
      <p:sp>
        <p:nvSpPr>
          <p:cNvPr id="70661" name="AutoShape 8" descr="data:image/jpeg;base64,/9j/4AAQSkZJRgABAQAAAQABAAD/2wBDAAkGBwgHBgkIBwgKCgkLDRYPDQwMDRsUFRAWIB0iIiAdHx8kKDQsJCYxJx8fLT0tMTU3Ojo6Iys/RD84QzQ5Ojf/2wBDAQoKCg0MDRoPDxo3JR8lNzc3Nzc3Nzc3Nzc3Nzc3Nzc3Nzc3Nzc3Nzc3Nzc3Nzc3Nzc3Nzc3Nzc3Nzc3Nzc3Nzf/wAARCACXAKwDASIAAhEBAxEB/8QAHAAAAgIDAQEAAAAAAAAAAAAABQYDBAACBwEI/8QAOhAAAQQBAgQEBAMHBAIDAAAAAQACAwQRBSEGEjFBEyJRYSMycYEUkaEHFTNCUrHBJGLR4RZDU/Dx/8QAGQEAAwEBAQAAAAAAAAAAAAAAAQIDAAQF/8QAIBEAAgIDAQEBAQEBAAAAAAAAAAECEQMSITFBBFETFP/aAAwDAQACEQMRAD8AAyQh4JVVzC09ERALHYcFIa4lb5eq95TRCgW0d0Roylr2qs+u+M7hSwtIIIRtNGG/TJw5mCeytWXeUpfoTFhG6KyWBJFsd1JroSCOxyzcpKM1Z/KDnolG5MWP5gehRGhqDHN5eZacbRkOlafzjdFxNkdeyTq9seUk9NuqMxWwWjdcc4dHTLkkvnG6tMk+H9kBks5kGPXYK82cNiyT2W1NZU1STMgXlU7KrZk55shTRPDWrpS4KS2ZQwZyrfD0JtTOtP8Akj2b7lLd+eSezFVrnMsr+Vo/ynyjAyjQjgZsGDv3K58zpUMulfUXhoO+wQCUF5Lj1RK4/wAWUj+UFRNgJ3IU48QWDHQn0UEkSMPh9lA+H1CdSAB3QqMxDKJSsA6BQGLdVQotTUebYj9FW/DywO6Zamt1VrugUMlPbBYtYQMytFaZg4yq8umvhd8p5UYNQsfzRjB7hXq4ZIAyZo+6O7RqF2KFw3A+y9mc6FvMPl7pkl0wN3aNj6Kjb088jiG8wx0CeORP0FClqE2clD614xuxn9VZ16F9F5a8ENI2JSzJZ5ZNiuiLT4KOtfVXs6OBCPUtbjc0B5IP1XO61ouaN0Tr2iO6SWNGTH6O/FI8FsjfzV42w5gDTn6FIEE5Lskpi0mYyR4J3HVI4JBsMA5OVrZsCGEknAx1XgOEB1y0ZZYaUT8Pmdy5B6DuUyRmHuDYDaty6pMNgSyDPp3P3TZct+Xw2nc9TnogenujpUY4owGtawNaAsie6aXDjkZy52VxzW0rY6CkEfinm/lVksAGyhjla1oDeyyS02MbkFSdthNpGgDJVKVwJIC1ksmQ9VqXADLjhVjCgWROZlaeEt3zNHRQmcZ6qqTAbNYpREHDcKVjFYjjUpMJQko827FXNdzHAFu6YGRLd1djhu3f1S7GoG1h5cP/ACXlmu3ctACuPr8nRVZX8rSTsB1RRhW4koQXKUlewMF3yP7tPquJaqyahffWnHmadiOhHYrtutTl4ce3Zcp4uibZnDuj2jYrqipKPPReWVNPny0ItDNuN0P4A0Wxr+vw6bHzCPd8zwPkYP8APYL6DPAehPp/hX6XAGgYD2Za8e/N1yl/7I6ptdNp3hybT/iYTRpcRjfv0cERs/s2npS+JpFoTM/+GxgOA9nDY/ot3UrNONrbUD4ntPRw/wAplmhPxmpohtyiGIuPQBJlKwb2oTXXfIHFkf0B6/dEeMrrxFFp9U/6m47w246gHqfsMqB1Rmn1I68Yw1jQFVeAYUh1iRpDXHmZ036oxU1aEtAa7lPuufvtch+i1/eR9UjxWbY6YdTAGA4KL8Y6Q9c+6RK2pPGCXnHor41rA7JP8aDsOIttjGxyq8uoD1SodWc/oSo3ah6uJTrFXoLGd17PdaG6P6gld1956LX8U875Rox1ePB6EKzGOiQavFAGOZ2EbpcSRPIBe381yyxSHsbGBSHGELqapFLjDmn7q747XDLSPzUtXfQ2eTO2xlBNVm28Np+uEStTBjC4n2AQCy/nJJVscRWwFqzvhlc04jfiYknbC6Pqw5m4Qfg7hn/yLi1r7DM0aOJJcjZ7/wCVv+T9B6rqtRi2xfWPX7IeE/3DobbdqPlvXMSS56sb/K37D9crohPKMnoooW8owqev6UdY080xblrBxBc6PHmHofZePJ7S6WJGarpks3gNv1XS5+QTNz/dWpWB7C1zWvYerXDIQKXhHQBQMBoRMa1v8bOHj35uqo/s6v2LVG5XmldPFWl5YZnfzNPbP6/dNpFxco/AX3pvqHBej29TZqXgSQ2o2lrXRvPLg/7Tt+SS+OOHrmlVXX2vbPUzhzmggs9OYenuutOHsk7jjVWwxOqDlfHykSt6h2eytgyZNkkwSSOEW7w5zgqoLu+cqjrg/DahMyNxMReSz2HoqTZ9l6iyQvX6Sp+jBHdcSACr8ErndTlAqEFuxh0FWd7f6mxkj80w0NPtPAyzl+qznEFFyEF/dXoapdhb1tPfH825VvDowMN/RK5JhPI6GfRTihHjchVn2ZR0GFCbc2UEg2BBJj/9UjLD2nZ5B+qXWahM7/1uVmK1M4/wnfkrUhRnrarbiI5JnDHujNTim/EACQ4e6ToHyux8NyJV2yHGWpHFBQ61eJJrh5ZmD7K4bIkH1SlS+HK0nYZTAyRoZ16Kbil4FFfU+Yt5Y2lz3HDQOpPouhcIaIzQ9JjgAHjyHxJ3f1PIH9un2XOIdVira5Wkk80UL+Z35f46rq+l6jVvwtlqTNkafTsuT9Tlql8GhQRaMBUdcvS6dpc9qvWfYmYPLGxpOT6nHYdSrocg17TL8+v1L8WpPhqxN5ZKzcgO7+uDk46+i4YpX0oBavDeq63CyxxDqthrJBzfg4RyhoPY9unbH3TRp1CrplVtWlEI4m746knuSe5Vs+6jJy7CaU5S98NRBftNp1JbDz8o2HqVybiW06Vsj3uJc4klOXFuoeLMKrHeSL5sd3Ln3ELiIzj0Xf8Amx6q39JyZy7WfPckz6q1wtoh1XUYoGjIO7j6BVdSBNx4HUldZ/Zvw86jpf4uWMeNPgjPUNU/09yc+BhyIeqaVVp12taAxkYAGArDdPozbhoJ7kDBU8jJpbDYYYmObH5ngnr6BEImySSNb+E5XtGXHI6KKtdCBJdNiaDyjP2QyzSAzhqd3xbfwCh9mAHPwiPsqxyUBoR5qh/pKqmqc/Km+xXG/wAN35Kk6vv8v6K6zC0Tu4P0yPpE37qvJw7p7Nmwtz7BOrq+ercqN1QHqAFzrK/6NQhT6Ixn8GLOFTdQc12DHyn3XRjQaflaXKOXTWOHnYD7EKkc9A1EH8ES3IG49FFdsfhKj5HHZrcpyt6ZG1hMRwfQnYpC1mTxtRipvY5rQ/Lw7bpvhVjl2BqDQHth55P4j/M4e5/+4XtDVrumTiWnO+Nw7A7H6hZqs7GOIz0QU2ml3VdKVroh1bQv2mgBsWr1/rLEP7hPWm69p2pxh1O1HJ/tzgj7L53ikB3BVqCV7XBwcQQdiNlzZPyQl5wdTaPo8vyFR1W62jSklz8QjlYPdcco8Va1UYGx3XuaOgkHN/dXdK16/qt6VmoTl5x5BjAH0CivxtPr4NuG5SZS5zySScklLOvt8rvomaQBsXukzi26IazmR7zPPKxo7krqtRViei/wnojte4kAx8CN+XnHou91ascbGxsbhrQGgegCVf2baB+6NGZJIPjzjmJ9k8wM9l5uWVsqkZDUjySGgE9duqnjp8jnuznmO3sFNE3AUjjgKSYSjM0tBAQ+d5GVfsvAyhFqUbqsQMgmsYVZ1kZ6KKxKN91SdMM9VdIU6AKpd1OFu2rG3cgk+6l8VvqtHzNx1XJ0c0e0NGwAQ+y7AKszzt9UJv2mhrt1SMG2BsGanMGg74+6Q+J70MrcP2ez5XjqEwazdOHb+q5/rsznB5JXoYsaXpOTFnUdSm8RwLub39UV0vhniG/TOoxaTbdVAyHNZu73DepH0CscDcKS8Sa8100ZNOE8z9vm9Au/WRDo+nF5GGxAANb1J7AJcv6XB1EyjaPnITvgkMb2lpb1BGCPqiNay1+xXXNQ0nQuJGH96Um/i+XJeB4czfuOo+uUn6l+zC/UDpdGtstx9RDKOSQD0z0d+iaP6YPkuAcWCK8fiAYROnCat+GbsTglD6le3RseBfrywSD+WRhCZDE2WjzAeZu4VXJPwBfuSYiJyub3JzqGuvs9YKR5WejpD/wmTXtVMWmlrD8Z/kaPUoHHVFWoyLq7HM8+rj1KnVugnSOE+K6tqCKtYcI52NDcE9cDsnerNG8DDgfuvnQvcyTmacEHII7Jr4f4ut1eWKZ/M0dMlSy/m27EKkduaRjZazOwEp6ZxRFYaC5+CfUoy3Uo5gMPBXE8UovpRM8tvO+EBuzEZRieVrs4KEW2tdlNFMDAtmx1VB9nzFELcOc7IZJB5iqpyAdBOoD1UT9Qz3S7+JK0faOFljBYbnvjB3QPUNQByM/qqNm45xLW9VUc1zt3dV0QgkBsq3ZHSZJQKTT5L9hsTGklzsYR2dmdk08FaIx04tTNGGnyp8k1GNmSsY+CeHYdF0pjQwCR27jjutrbRqurcmxrVDuP65P+kZtWPCrhkQ87vK1VmU4mxAYId1LmnBK8zZtuTKAfVq4muU44x8fxQeYdQwdfsjL4cDYY2XmnUmCeScZJA5Q4nJV58fdCUvhkgNcqxWI/DswxzM/pkaCP+kFtaJXbBKKeY3BpwwnLT/wmey3CA6pKY4yAdyq4W/gJHF9RklZxCIbbHM8InlY71V2SQSjAVnjOJtiTncMSMPleOoQOg95Ia45XU56PotWST1zuQq7eZh3G6Ya9UzNwASSFFZ0tw35SF0RyIRohoXpI8YJTHR1uRgGXn80riu6N2CCpWvMeM9EWoyMnQ/Qa0Hjd2fupnXmvCRY7Lm4wdlbivuHdReL+DWM00wKqOe3KGC9zDqvDZyeqGhrCxcR3UD3PkPK3OO6siIvKsR18KaYxSirYHTdbSRhjDlEhEGjJxsqFkGR3K3uqKQpWoUzZtDI8oO6f9O5K8LWtwAAlfTYxFs3r3RsTZaACoZm5cGXAm2bxJvFd2+UKd0+2x3Qls2AFPA/xJGj3XO4jWMNNgbAB91I8bLyE/DCx5wx30UfoQXceBlKusynlc7sjt2XJISzrT/gPPou7DGhGxO1lgna4jdBqNUibGO6Og+K0hb0qmJgcfomzq4gj6E9Kq8rAQETdRbKzduSt9Pgw1oReCDGx7rnhkdDNChf0XGS1qBWaboshzdl1N1MPbuEv6tpQwfKrwzfBXE53KHV3b5MZ6Edlr4voUXv1DGCC3Le4S7Za+sSc5jz19F0qYKLgsEd1t+LPqhplBC18VbZGo62yIAKZkYWLFyWMQWX4GAqYbynPcrFiqvDFmB3KdlcbIcLFiVoxuJTlEtMdzSArFilLwyGiH+GFrOcQvPssWLlXo4rWn7pd1p3+nk+ixYvTxokxWoO5pCPdHqcIJCxYkzhiMVKIYCKxRAjIWLF5/wBKFuOMFip6hXa9pz6LFidGEzWajcO6JMvxBvMCBhYsXRFsUAWmGB+WnylRCTKxYqpgP//Z"/>
          <p:cNvSpPr>
            <a:spLocks noChangeAspect="1" noChangeArrowheads="1"/>
          </p:cNvSpPr>
          <p:nvPr/>
        </p:nvSpPr>
        <p:spPr bwMode="auto">
          <a:xfrm>
            <a:off x="0" y="-611188"/>
            <a:ext cx="1438275" cy="1266826"/>
          </a:xfrm>
          <a:prstGeom prst="rect">
            <a:avLst/>
          </a:prstGeom>
          <a:noFill/>
          <a:ln w="9525">
            <a:noFill/>
            <a:miter lim="800000"/>
            <a:headEnd/>
            <a:tailEnd/>
          </a:ln>
        </p:spPr>
        <p:txBody>
          <a:bodyPr/>
          <a:lstStyle/>
          <a:p>
            <a:endParaRPr lang="hr-HR"/>
          </a:p>
        </p:txBody>
      </p:sp>
      <p:pic>
        <p:nvPicPr>
          <p:cNvPr id="15367" name="Picture 10" descr="https://encrypted-tbn3.gstatic.com/images?q=tbn:ANd9GcTd--ZLzmUNM9WofQJaa9ImkqolfohpCRajx0XEqPyZ2aXy1KNP"/>
          <p:cNvPicPr>
            <a:picLocks noChangeAspect="1" noChangeArrowheads="1"/>
          </p:cNvPicPr>
          <p:nvPr/>
        </p:nvPicPr>
        <p:blipFill>
          <a:blip r:embed="rId4" cstate="print"/>
          <a:srcRect/>
          <a:stretch>
            <a:fillRect/>
          </a:stretch>
        </p:blipFill>
        <p:spPr bwMode="auto">
          <a:xfrm>
            <a:off x="6715140" y="142852"/>
            <a:ext cx="2276475" cy="2009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idx="1"/>
          </p:nvPr>
        </p:nvSpPr>
        <p:spPr>
          <a:xfrm>
            <a:off x="323850" y="1412875"/>
            <a:ext cx="8351838" cy="4214813"/>
          </a:xfrm>
        </p:spPr>
        <p:txBody>
          <a:bodyPr/>
          <a:lstStyle/>
          <a:p>
            <a:pPr eaLnBrk="1" hangingPunct="1">
              <a:buClr>
                <a:srgbClr val="CCCCFF"/>
              </a:buClr>
              <a:buFont typeface="Wingdings" pitchFamily="2" charset="2"/>
              <a:buChar char="Ø"/>
              <a:defRPr/>
            </a:pPr>
            <a:endParaRPr lang="hr-HR" dirty="0" smtClean="0">
              <a:latin typeface="Albertus MT"/>
            </a:endParaRPr>
          </a:p>
          <a:p>
            <a:pPr eaLnBrk="1" hangingPunct="1">
              <a:buClr>
                <a:srgbClr val="CCCCFF"/>
              </a:buClr>
              <a:buFont typeface="Wingdings" pitchFamily="2" charset="2"/>
              <a:buChar char="Ø"/>
              <a:defRPr/>
            </a:pPr>
            <a:r>
              <a:rPr lang="hr-HR" dirty="0" smtClean="0">
                <a:latin typeface="Albertus MT"/>
              </a:rPr>
              <a:t>Većinom počinje kao igra</a:t>
            </a:r>
          </a:p>
          <a:p>
            <a:pPr eaLnBrk="1" hangingPunct="1">
              <a:buClr>
                <a:srgbClr val="CCCCFF"/>
              </a:buClr>
              <a:buFont typeface="Wingdings" pitchFamily="2" charset="2"/>
              <a:buNone/>
              <a:defRPr/>
            </a:pPr>
            <a:r>
              <a:rPr lang="hr-HR" b="1" dirty="0" smtClean="0">
                <a:solidFill>
                  <a:srgbClr val="FFFF00"/>
                </a:solidFill>
                <a:latin typeface="Albertus MT"/>
              </a:rPr>
              <a:t>	</a:t>
            </a:r>
            <a:endParaRPr lang="hr-HR" b="1" u="sng" dirty="0" smtClean="0">
              <a:latin typeface="Albertus MT"/>
            </a:endParaRPr>
          </a:p>
          <a:p>
            <a:pPr eaLnBrk="1" hangingPunct="1">
              <a:buClr>
                <a:srgbClr val="CCCCFF"/>
              </a:buClr>
              <a:buFont typeface="Wingdings" pitchFamily="2" charset="2"/>
              <a:buChar char="Ø"/>
              <a:defRPr/>
            </a:pPr>
            <a:r>
              <a:rPr lang="hr-HR" dirty="0" smtClean="0">
                <a:latin typeface="Albertus MT"/>
              </a:rPr>
              <a:t>Često </a:t>
            </a:r>
            <a:r>
              <a:rPr lang="hr-HR" b="1" dirty="0" smtClean="0">
                <a:solidFill>
                  <a:srgbClr val="CC99FF"/>
                </a:solidFill>
                <a:effectLst>
                  <a:outerShdw blurRad="38100" dist="38100" dir="2700000" algn="tl">
                    <a:srgbClr val="FFFFFF"/>
                  </a:outerShdw>
                </a:effectLst>
                <a:latin typeface="Albertus MT"/>
              </a:rPr>
              <a:t>dovodi do problema</a:t>
            </a:r>
          </a:p>
          <a:p>
            <a:pPr eaLnBrk="1" hangingPunct="1">
              <a:buClr>
                <a:srgbClr val="CCCCFF"/>
              </a:buClr>
              <a:buFont typeface="Wingdings" pitchFamily="2" charset="2"/>
              <a:buNone/>
              <a:defRPr/>
            </a:pPr>
            <a:endParaRPr lang="hr-HR" dirty="0" smtClean="0">
              <a:latin typeface="Albertus MT"/>
            </a:endParaRPr>
          </a:p>
          <a:p>
            <a:pPr eaLnBrk="1" hangingPunct="1">
              <a:buClr>
                <a:srgbClr val="CCCCFF"/>
              </a:buClr>
              <a:buFont typeface="Wingdings" pitchFamily="2" charset="2"/>
              <a:buChar char="Ø"/>
              <a:defRPr/>
            </a:pPr>
            <a:r>
              <a:rPr lang="hr-HR" dirty="0" smtClean="0">
                <a:latin typeface="Albertus MT"/>
              </a:rPr>
              <a:t>Čak i do </a:t>
            </a:r>
            <a:r>
              <a:rPr lang="hr-HR" b="1" dirty="0" smtClean="0">
                <a:solidFill>
                  <a:srgbClr val="CC99FF"/>
                </a:solidFill>
                <a:effectLst>
                  <a:outerShdw blurRad="38100" dist="38100" dir="2700000" algn="tl">
                    <a:srgbClr val="FFFFFF"/>
                  </a:outerShdw>
                </a:effectLst>
                <a:latin typeface="Albertus MT"/>
              </a:rPr>
              <a:t>bolesti</a:t>
            </a:r>
            <a:r>
              <a:rPr lang="hr-HR" b="1" dirty="0" smtClean="0">
                <a:solidFill>
                  <a:srgbClr val="FFFF00"/>
                </a:solidFill>
                <a:effectLst>
                  <a:outerShdw blurRad="38100" dist="38100" dir="2700000" algn="tl">
                    <a:srgbClr val="FFFFFF"/>
                  </a:outerShdw>
                </a:effectLst>
                <a:latin typeface="Albertus MT"/>
              </a:rPr>
              <a:t> </a:t>
            </a:r>
            <a:r>
              <a:rPr lang="hr-HR" dirty="0" smtClean="0">
                <a:latin typeface="Albertus MT"/>
              </a:rPr>
              <a:t>(ovisnost)</a:t>
            </a:r>
            <a:endParaRPr lang="hr-HR" b="1" dirty="0" smtClean="0">
              <a:solidFill>
                <a:srgbClr val="FFFF00"/>
              </a:solidFill>
              <a:effectLst>
                <a:outerShdw blurRad="38100" dist="38100" dir="2700000" algn="tl">
                  <a:srgbClr val="FFFFFF"/>
                </a:outerShdw>
              </a:effectLst>
              <a:latin typeface="Albertus MT"/>
            </a:endParaRPr>
          </a:p>
          <a:p>
            <a:pPr eaLnBrk="1" hangingPunct="1">
              <a:buClr>
                <a:srgbClr val="CCCCFF"/>
              </a:buClr>
              <a:buFont typeface="Wingdings 2" pitchFamily="18" charset="2"/>
              <a:buNone/>
              <a:defRPr/>
            </a:pPr>
            <a:r>
              <a:rPr lang="hr-HR" b="1" dirty="0" smtClean="0">
                <a:solidFill>
                  <a:srgbClr val="FFFF00"/>
                </a:solidFill>
                <a:effectLst>
                  <a:outerShdw blurRad="38100" dist="38100" dir="2700000" algn="tl">
                    <a:srgbClr val="FFFFFF"/>
                  </a:outerShdw>
                </a:effectLst>
                <a:latin typeface="Albertus MT"/>
              </a:rPr>
              <a:t>   </a:t>
            </a:r>
            <a:endParaRPr lang="en-US" dirty="0" smtClean="0">
              <a:latin typeface="Albertus MT"/>
            </a:endParaRPr>
          </a:p>
        </p:txBody>
      </p:sp>
      <p:pic>
        <p:nvPicPr>
          <p:cNvPr id="16387" name="Picture 3" descr="G:\slike kocka\Beginning_An_Addiction_by_shocked_emotions.jpg"/>
          <p:cNvPicPr>
            <a:picLocks noChangeAspect="1" noChangeArrowheads="1"/>
          </p:cNvPicPr>
          <p:nvPr/>
        </p:nvPicPr>
        <p:blipFill>
          <a:blip r:embed="rId3" cstate="print"/>
          <a:srcRect/>
          <a:stretch>
            <a:fillRect/>
          </a:stretch>
        </p:blipFill>
        <p:spPr bwMode="auto">
          <a:xfrm>
            <a:off x="5584286" y="141638"/>
            <a:ext cx="3417928" cy="252297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4294967295"/>
          </p:nvPr>
        </p:nvSpPr>
        <p:spPr>
          <a:xfrm>
            <a:off x="395288" y="2060575"/>
            <a:ext cx="7467600" cy="5357813"/>
          </a:xfrm>
        </p:spPr>
        <p:txBody>
          <a:bodyPr/>
          <a:lstStyle/>
          <a:p>
            <a:pPr marL="609600" indent="-609600" eaLnBrk="1" hangingPunct="1">
              <a:buClr>
                <a:schemeClr val="tx1"/>
              </a:buClr>
              <a:buSzTx/>
              <a:buFont typeface="Wingdings 2" pitchFamily="18" charset="2"/>
              <a:buNone/>
            </a:pPr>
            <a:endParaRPr lang="hr-HR" sz="2400" b="1" smtClean="0">
              <a:latin typeface="Georgia" pitchFamily="18" charset="0"/>
            </a:endParaRPr>
          </a:p>
          <a:p>
            <a:pPr marL="609600" indent="-609600" eaLnBrk="1" hangingPunct="1">
              <a:buClr>
                <a:schemeClr val="tx1"/>
              </a:buClr>
              <a:buSzTx/>
              <a:buFont typeface="Wingdings 2" pitchFamily="18" charset="2"/>
              <a:buNone/>
            </a:pPr>
            <a:r>
              <a:rPr lang="hr-HR" sz="2400" b="1" smtClean="0">
                <a:latin typeface="Georgia" pitchFamily="18" charset="0"/>
              </a:rPr>
              <a:t>	Kockanje/klađenje dozvoljeno je svim ljudima bez obzira na dob jer je način na koji se osoba zabavlja njezina osobna stvar. </a:t>
            </a:r>
          </a:p>
          <a:p>
            <a:pPr marL="2190750" lvl="4" indent="-361950" eaLnBrk="1" hangingPunct="1">
              <a:buClr>
                <a:srgbClr val="CC99FF"/>
              </a:buClr>
              <a:buSzTx/>
              <a:buFont typeface="Wingdings" pitchFamily="2" charset="2"/>
              <a:buChar char="ü"/>
            </a:pPr>
            <a:r>
              <a:rPr lang="hr-HR" sz="2800" b="1" smtClean="0">
                <a:solidFill>
                  <a:srgbClr val="CC99FF"/>
                </a:solidFill>
                <a:latin typeface="Georgia" pitchFamily="18" charset="0"/>
              </a:rPr>
              <a:t>NETOČNO!</a:t>
            </a:r>
          </a:p>
        </p:txBody>
      </p:sp>
      <p:pic>
        <p:nvPicPr>
          <p:cNvPr id="4100" name="Picture 5" descr="http://t2.gstatic.com/images?q=tbn:ANd9GcSkGTZAbtMtkzThi04arynRfUdIv3mSyPGNWn4MZnyoQe-2oQ38"/>
          <p:cNvPicPr>
            <a:picLocks noChangeAspect="1" noChangeArrowheads="1"/>
          </p:cNvPicPr>
          <p:nvPr/>
        </p:nvPicPr>
        <p:blipFill>
          <a:blip r:embed="rId3" cstate="print"/>
          <a:srcRect/>
          <a:stretch>
            <a:fillRect/>
          </a:stretch>
        </p:blipFill>
        <p:spPr bwMode="auto">
          <a:xfrm>
            <a:off x="6737367" y="122237"/>
            <a:ext cx="2231999" cy="1434857"/>
          </a:xfrm>
          <a:prstGeom prst="rect">
            <a:avLst/>
          </a:prstGeom>
          <a:ln>
            <a:noFill/>
          </a:ln>
          <a:effectLst>
            <a:softEdge rad="112500"/>
          </a:effectLst>
        </p:spPr>
      </p:pic>
      <p:sp>
        <p:nvSpPr>
          <p:cNvPr id="74755" name="Rectangle 2"/>
          <p:cNvSpPr>
            <a:spLocks noChangeArrowheads="1"/>
          </p:cNvSpPr>
          <p:nvPr/>
        </p:nvSpPr>
        <p:spPr bwMode="auto">
          <a:xfrm>
            <a:off x="250825" y="188913"/>
            <a:ext cx="6697663" cy="1139825"/>
          </a:xfrm>
          <a:prstGeom prst="rect">
            <a:avLst/>
          </a:prstGeom>
          <a:noFill/>
          <a:ln w="9525">
            <a:noFill/>
            <a:miter lim="800000"/>
            <a:headEnd/>
            <a:tailEnd/>
          </a:ln>
        </p:spPr>
        <p:txBody>
          <a:bodyPr anchor="b"/>
          <a:lstStyle/>
          <a:p>
            <a:pPr marL="53975"/>
            <a:r>
              <a:rPr lang="hr-HR" sz="4600" b="1">
                <a:solidFill>
                  <a:srgbClr val="CC99FF"/>
                </a:solidFill>
                <a:latin typeface="Georgia" pitchFamily="18" charset="0"/>
              </a:rPr>
              <a:t>Točno ili netočno?</a:t>
            </a:r>
            <a:endParaRPr lang="en-US" sz="4600" b="1">
              <a:solidFill>
                <a:srgbClr val="CC99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288" y="1196975"/>
            <a:ext cx="8229600" cy="5518150"/>
          </a:xfrm>
        </p:spPr>
        <p:txBody>
          <a:bodyPr/>
          <a:lstStyle/>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endParaRPr lang="hr-HR" sz="2400" smtClean="0">
              <a:latin typeface="Albertus MT Lt"/>
            </a:endParaRPr>
          </a:p>
          <a:p>
            <a:pPr eaLnBrk="1" hangingPunct="1">
              <a:buClr>
                <a:srgbClr val="CCCCFF"/>
              </a:buClr>
              <a:buFont typeface="Wingdings" pitchFamily="2" charset="2"/>
              <a:buChar char="Ø"/>
            </a:pPr>
            <a:r>
              <a:rPr lang="hr-HR" sz="2400" smtClean="0">
                <a:latin typeface="Albertus MT Lt"/>
              </a:rPr>
              <a:t>Kockanje je </a:t>
            </a:r>
            <a:r>
              <a:rPr lang="hr-HR" sz="2400" b="1" smtClean="0">
                <a:latin typeface="Albertus MT Lt"/>
              </a:rPr>
              <a:t>sve prisutno i legalno </a:t>
            </a:r>
          </a:p>
          <a:p>
            <a:pPr eaLnBrk="1" hangingPunct="1">
              <a:buClr>
                <a:srgbClr val="CCCCFF"/>
              </a:buClr>
              <a:buFont typeface="Wingdings" pitchFamily="2" charset="2"/>
              <a:buChar char="Ø"/>
            </a:pPr>
            <a:endParaRPr lang="hr-HR" sz="2400" b="1" smtClean="0">
              <a:latin typeface="Albertus MT Lt"/>
            </a:endParaRPr>
          </a:p>
          <a:p>
            <a:pPr eaLnBrk="1" hangingPunct="1">
              <a:buClr>
                <a:srgbClr val="CCCCFF"/>
              </a:buClr>
              <a:buFont typeface="Wingdings" pitchFamily="2" charset="2"/>
              <a:buChar char="Ø"/>
            </a:pPr>
            <a:r>
              <a:rPr lang="hr-HR" sz="2400" b="1" u="sng" smtClean="0">
                <a:latin typeface="Albertus MT Lt"/>
              </a:rPr>
              <a:t>protuzakonito za maloljetnike!</a:t>
            </a:r>
          </a:p>
          <a:p>
            <a:pPr eaLnBrk="1" hangingPunct="1">
              <a:buClr>
                <a:srgbClr val="CCCCFF"/>
              </a:buClr>
              <a:buFont typeface="Wingdings" pitchFamily="2" charset="2"/>
              <a:buChar char="Ø"/>
            </a:pPr>
            <a:endParaRPr lang="hr-HR" sz="2400" b="1" smtClean="0">
              <a:latin typeface="Albertus MT Lt"/>
            </a:endParaRPr>
          </a:p>
          <a:p>
            <a:pPr eaLnBrk="1" hangingPunct="1">
              <a:buClr>
                <a:srgbClr val="CCCCFF"/>
              </a:buClr>
              <a:buFont typeface="Wingdings" pitchFamily="2" charset="2"/>
              <a:buNone/>
            </a:pPr>
            <a:endParaRPr lang="hr-HR" sz="2600" b="1" u="sng" smtClean="0">
              <a:latin typeface="Albertus MT Lt"/>
            </a:endParaRPr>
          </a:p>
        </p:txBody>
      </p:sp>
      <p:pic>
        <p:nvPicPr>
          <p:cNvPr id="76802" name="Picture 4" descr="Under-Age.jpg"/>
          <p:cNvPicPr>
            <a:picLocks noChangeAspect="1"/>
          </p:cNvPicPr>
          <p:nvPr/>
        </p:nvPicPr>
        <p:blipFill>
          <a:blip r:embed="rId3" cstate="print"/>
          <a:srcRect/>
          <a:stretch>
            <a:fillRect/>
          </a:stretch>
        </p:blipFill>
        <p:spPr bwMode="auto">
          <a:xfrm>
            <a:off x="5643563" y="2143125"/>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88921" y="776965"/>
            <a:ext cx="8401051" cy="796720"/>
          </a:xfrm>
        </p:spPr>
        <p:txBody>
          <a:bodyPr>
            <a:normAutofit fontScale="90000"/>
          </a:bodyPr>
          <a:lstStyle/>
          <a:p>
            <a:pPr marL="54864" algn="l" eaLnBrk="1" fontAlgn="auto" hangingPunct="1">
              <a:spcAft>
                <a:spcPts val="0"/>
              </a:spcAft>
              <a:defRPr/>
            </a:pPr>
            <a:r>
              <a:rPr lang="hr-HR" sz="4400" b="1" dirty="0" smtClean="0">
                <a:solidFill>
                  <a:srgbClr val="CC99FF"/>
                </a:solidFill>
                <a:latin typeface="Albertus MT" pitchFamily="34" charset="0"/>
              </a:rPr>
              <a:t>Nemoralna ponuda i dostupnost</a:t>
            </a:r>
          </a:p>
        </p:txBody>
      </p:sp>
      <p:sp>
        <p:nvSpPr>
          <p:cNvPr id="3" name="Content Placeholder 2"/>
          <p:cNvSpPr>
            <a:spLocks noGrp="1"/>
          </p:cNvSpPr>
          <p:nvPr>
            <p:ph idx="4294967295"/>
          </p:nvPr>
        </p:nvSpPr>
        <p:spPr>
          <a:xfrm>
            <a:off x="395288" y="1773238"/>
            <a:ext cx="8229600" cy="4646612"/>
          </a:xfrm>
        </p:spPr>
        <p:txBody>
          <a:bodyPr/>
          <a:lstStyle/>
          <a:p>
            <a:pPr eaLnBrk="1" hangingPunct="1">
              <a:buClr>
                <a:schemeClr val="tx1"/>
              </a:buClr>
              <a:buFont typeface="Wingdings" pitchFamily="2" charset="2"/>
              <a:buChar char="Ø"/>
            </a:pPr>
            <a:r>
              <a:rPr lang="hr-HR" sz="2600" smtClean="0">
                <a:latin typeface="Albertus MT"/>
              </a:rPr>
              <a:t>Nekontrolirana ponuda i dostupnost zabrinjavaju </a:t>
            </a:r>
          </a:p>
          <a:p>
            <a:pPr eaLnBrk="1" hangingPunct="1">
              <a:buClr>
                <a:srgbClr val="CCCCFF"/>
              </a:buClr>
              <a:buFont typeface="Wingdings" pitchFamily="2" charset="2"/>
              <a:buChar char="Ø"/>
            </a:pPr>
            <a:endParaRPr lang="hr-HR" sz="1000" smtClean="0">
              <a:latin typeface="Albertus MT"/>
            </a:endParaRPr>
          </a:p>
          <a:p>
            <a:pPr eaLnBrk="1" hangingPunct="1">
              <a:buClr>
                <a:srgbClr val="CCCCFF"/>
              </a:buClr>
              <a:buFont typeface="Wingdings" pitchFamily="2" charset="2"/>
              <a:buNone/>
            </a:pPr>
            <a:endParaRPr lang="hr-HR" sz="2600" smtClean="0">
              <a:latin typeface="Albertus MT"/>
            </a:endParaRPr>
          </a:p>
          <a:p>
            <a:pPr eaLnBrk="1" hangingPunct="1">
              <a:buClr>
                <a:srgbClr val="CCCCFF"/>
              </a:buClr>
              <a:buFont typeface="Wingdings" pitchFamily="2" charset="2"/>
              <a:buChar char="Ø"/>
            </a:pPr>
            <a:endParaRPr lang="hr-HR" sz="1000" smtClean="0">
              <a:latin typeface="Albertus MT"/>
            </a:endParaRPr>
          </a:p>
          <a:p>
            <a:pPr eaLnBrk="1" hangingPunct="1">
              <a:buClr>
                <a:srgbClr val="CCCCFF"/>
              </a:buClr>
              <a:buFont typeface="Wingdings" pitchFamily="2" charset="2"/>
              <a:buChar char="Ø"/>
            </a:pPr>
            <a:r>
              <a:rPr lang="hr-HR" sz="2600" smtClean="0">
                <a:latin typeface="Albertus MT"/>
              </a:rPr>
              <a:t>Istraživanja pokazuju na veliku prisutnost </a:t>
            </a:r>
            <a:r>
              <a:rPr lang="hr-HR" sz="2600" b="1" smtClean="0">
                <a:solidFill>
                  <a:srgbClr val="CC99FF"/>
                </a:solidFill>
                <a:latin typeface="Albertus MT"/>
              </a:rPr>
              <a:t>maloljetnih kockara</a:t>
            </a:r>
            <a:r>
              <a:rPr lang="hr-HR" sz="2600" smtClean="0">
                <a:solidFill>
                  <a:srgbClr val="CC99FF"/>
                </a:solidFill>
                <a:latin typeface="Albertus MT"/>
              </a:rPr>
              <a:t> </a:t>
            </a:r>
            <a:r>
              <a:rPr lang="hr-HR" sz="2600" smtClean="0">
                <a:latin typeface="Albertus MT"/>
              </a:rPr>
              <a:t>u RH</a:t>
            </a:r>
          </a:p>
          <a:p>
            <a:pPr eaLnBrk="1" hangingPunct="1"/>
            <a:endParaRPr lang="hr-HR" sz="2800" smtClean="0"/>
          </a:p>
        </p:txBody>
      </p:sp>
      <p:pic>
        <p:nvPicPr>
          <p:cNvPr id="40964" name="Picture 5" descr="https://encrypted-tbn2.google.com/images?q=tbn:ANd9GcRFZeaDeAXK3HVyC_mV6oHzfOwL719Rf0AGgMjMtPfybiagGRQv2g"/>
          <p:cNvPicPr>
            <a:picLocks noChangeAspect="1" noChangeArrowheads="1"/>
          </p:cNvPicPr>
          <p:nvPr/>
        </p:nvPicPr>
        <p:blipFill>
          <a:blip r:embed="rId3" cstate="print"/>
          <a:srcRect/>
          <a:stretch>
            <a:fillRect/>
          </a:stretch>
        </p:blipFill>
        <p:spPr bwMode="auto">
          <a:xfrm>
            <a:off x="4929190" y="3714752"/>
            <a:ext cx="3542084" cy="23574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5personal chef">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BoxedArt_PersonalChef</Template>
  <TotalTime>3306</TotalTime>
  <Words>3947</Words>
  <Application>Microsoft Office PowerPoint</Application>
  <PresentationFormat>On-screen Show (4:3)</PresentationFormat>
  <Paragraphs>589</Paragraphs>
  <Slides>38</Slides>
  <Notes>37</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05personal chef</vt:lpstr>
      <vt:lpstr>Custom Design</vt:lpstr>
      <vt:lpstr>1_Custom Design</vt:lpstr>
      <vt:lpstr>2_Custom Design</vt:lpstr>
      <vt:lpstr>Foundry</vt:lpstr>
      <vt:lpstr>Slide 1</vt:lpstr>
      <vt:lpstr>Slide 2</vt:lpstr>
      <vt:lpstr>Što je kockanje/klađenje?</vt:lpstr>
      <vt:lpstr>Slide 4</vt:lpstr>
      <vt:lpstr>Razmislite...</vt:lpstr>
      <vt:lpstr>Slide 6</vt:lpstr>
      <vt:lpstr>Slide 7</vt:lpstr>
      <vt:lpstr>Slide 8</vt:lpstr>
      <vt:lpstr>Nemoralna ponuda i dostupnost</vt:lpstr>
      <vt:lpstr>Slide 10</vt:lpstr>
      <vt:lpstr>Razmislite...</vt:lpstr>
      <vt:lpstr>Slide 12</vt:lpstr>
      <vt:lpstr>Razlozi</vt:lpstr>
      <vt:lpstr> Pomisao o dobitku</vt:lpstr>
      <vt:lpstr>Slide 15</vt:lpstr>
      <vt:lpstr>Slide 16</vt:lpstr>
      <vt:lpstr>Slide 17</vt:lpstr>
      <vt:lpstr>Slide 18</vt:lpstr>
      <vt:lpstr>Osnovni princip vjerojatnosti:</vt:lpstr>
      <vt:lpstr>Slide 20</vt:lpstr>
      <vt:lpstr>Razmislite...</vt:lpstr>
      <vt:lpstr>Negativne posljedice kockanja/klađenja</vt:lpstr>
      <vt:lpstr>Razmislite...</vt:lpstr>
      <vt:lpstr>Slide 24</vt:lpstr>
      <vt:lpstr>Slide 25</vt:lpstr>
      <vt:lpstr>Kockanje kao bolest</vt:lpstr>
      <vt:lpstr>Slide 27</vt:lpstr>
      <vt:lpstr>Slide 28</vt:lpstr>
      <vt:lpstr>Slide 29</vt:lpstr>
      <vt:lpstr> Karakteristična ponašanja:</vt:lpstr>
      <vt:lpstr>Slide 31</vt:lpstr>
      <vt:lpstr>Slide 32</vt:lpstr>
      <vt:lpstr>Slide 33</vt:lpstr>
      <vt:lpstr>Slide 34</vt:lpstr>
      <vt:lpstr>Slide 35</vt:lpstr>
      <vt:lpstr>Kockanje ne dolazi samo</vt:lpstr>
      <vt:lpstr>  Kako pomoći?</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ISKUSTVA GRUPE PATOLOŠKIH KOCKARA PRI NZZJZ PGŽ</dc:title>
  <dc:creator>KALVARIJA</dc:creator>
  <cp:lastModifiedBy>zbudimilic</cp:lastModifiedBy>
  <cp:revision>290</cp:revision>
  <cp:lastPrinted>2014-02-04T09:40:46Z</cp:lastPrinted>
  <dcterms:created xsi:type="dcterms:W3CDTF">2009-11-09T13:29:06Z</dcterms:created>
  <dcterms:modified xsi:type="dcterms:W3CDTF">2014-02-27T08:46:19Z</dcterms:modified>
</cp:coreProperties>
</file>