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3AC87-8A57-4E32-AFEB-4C0E4E3890A0}" type="datetimeFigureOut">
              <a:rPr lang="hr-HR" smtClean="0"/>
              <a:pPr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/>
            </a:r>
            <a:br>
              <a:rPr lang="hr-HR" dirty="0"/>
            </a:br>
            <a:r>
              <a:rPr lang="hr-HR" dirty="0"/>
              <a:t>OPSEG  TROKUTA, KVADRATA I PRAVOKUTNIKA</a:t>
            </a:r>
            <a:br>
              <a:rPr lang="hr-HR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4. razred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76056" y="609329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Marina Janečić, OŠ S. S. Kranjčević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500" dirty="0"/>
              <a:t>GEOMETRIJSKI LIKOVI, VRHOVI I STRANICE</a:t>
            </a:r>
            <a:br>
              <a:rPr lang="hr-HR" sz="3500" dirty="0"/>
            </a:br>
            <a:endParaRPr lang="hr-HR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32" y="5517232"/>
            <a:ext cx="8517632" cy="1112987"/>
          </a:xfrm>
        </p:spPr>
        <p:txBody>
          <a:bodyPr>
            <a:normAutofit/>
          </a:bodyPr>
          <a:lstStyle/>
          <a:p>
            <a:r>
              <a:rPr lang="hr-HR" sz="3000" dirty="0"/>
              <a:t>Svaki lik omeđen je </a:t>
            </a:r>
            <a:r>
              <a:rPr lang="hr-HR" sz="3000" b="1" dirty="0"/>
              <a:t>stranicama</a:t>
            </a:r>
          </a:p>
          <a:p>
            <a:r>
              <a:rPr lang="hr-HR" sz="3000" b="1" dirty="0"/>
              <a:t>Stranice</a:t>
            </a:r>
            <a:r>
              <a:rPr lang="hr-HR" sz="3000" dirty="0"/>
              <a:t> likova su </a:t>
            </a:r>
            <a:r>
              <a:rPr lang="hr-HR" sz="3000" b="1" dirty="0"/>
              <a:t>dužine</a:t>
            </a:r>
            <a:endParaRPr lang="hr-HR" sz="3000" dirty="0"/>
          </a:p>
          <a:p>
            <a:endParaRPr lang="hr-HR" sz="3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69981" y="1988840"/>
            <a:ext cx="2354219" cy="10316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893069" y="1988840"/>
            <a:ext cx="2551139" cy="990476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308304" y="1772816"/>
            <a:ext cx="1296144" cy="12432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1052736"/>
            <a:ext cx="568863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Imenuj geometrijske likove na slici.	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39552" y="3573016"/>
            <a:ext cx="2088232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PRAVOKUTNIK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427984" y="3573016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TROKUT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164288" y="3645024"/>
            <a:ext cx="151216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KVADRAT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24272" y="2924944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A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491880" y="2852936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E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876256" y="2945789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H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0184" y="2996952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B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236568" y="2996952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F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460432" y="2924944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I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8176" y="1649645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C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563888" y="1628800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G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52400" y="1649645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D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8388424" y="1412776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J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6876256" y="1412776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K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251520" y="4437112"/>
            <a:ext cx="851763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Vrhovi geometrijskih likova su </a:t>
            </a: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točke</a:t>
            </a:r>
            <a:r>
              <a:rPr kumimoji="0" lang="hr-H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označavaju se </a:t>
            </a: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velikim slovima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9552" y="1988840"/>
            <a:ext cx="2376264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9" name="Rectangle 28"/>
          <p:cNvSpPr/>
          <p:nvPr/>
        </p:nvSpPr>
        <p:spPr>
          <a:xfrm>
            <a:off x="7308304" y="1772816"/>
            <a:ext cx="1296144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1" name="Right Triangle 30"/>
          <p:cNvSpPr/>
          <p:nvPr/>
        </p:nvSpPr>
        <p:spPr>
          <a:xfrm>
            <a:off x="3851920" y="1916832"/>
            <a:ext cx="2664296" cy="1080120"/>
          </a:xfrm>
          <a:prstGeom prst="rtTriangl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026" grpId="0" animBg="1"/>
      <p:bldP spid="1027" grpId="0" animBg="1"/>
      <p:bldP spid="1028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 animBg="1"/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MJERENJE DULJINE DUŽINE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676671"/>
          </a:xfrm>
        </p:spPr>
        <p:txBody>
          <a:bodyPr>
            <a:normAutofit/>
          </a:bodyPr>
          <a:lstStyle/>
          <a:p>
            <a:r>
              <a:rPr lang="hr-HR" sz="3000" dirty="0"/>
              <a:t>Jediničnom dužinom od </a:t>
            </a:r>
            <a:r>
              <a:rPr lang="hr-HR" sz="3000" b="1" dirty="0"/>
              <a:t>1 cm </a:t>
            </a:r>
            <a:r>
              <a:rPr lang="hr-HR" sz="3000" dirty="0"/>
              <a:t>izmjerimo ove dužine</a:t>
            </a:r>
          </a:p>
          <a:p>
            <a:endParaRPr lang="hr-HR" sz="3000" dirty="0"/>
          </a:p>
          <a:p>
            <a:endParaRPr lang="hr-HR" sz="3000" dirty="0"/>
          </a:p>
          <a:p>
            <a:endParaRPr lang="hr-HR" sz="3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67544" y="3284984"/>
            <a:ext cx="23042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347864" y="3284984"/>
            <a:ext cx="15841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64088" y="3284984"/>
            <a:ext cx="31683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323528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627784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203848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788024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5220072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8388424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51520" y="3356992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2555776" y="3356992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3203848" y="3356992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716016" y="3356992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5220072" y="3356992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8388424" y="342900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1187624" y="4149080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5cm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707904" y="4149080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000" b="1" dirty="0">
                <a:solidFill>
                  <a:schemeClr val="accent2"/>
                </a:solidFill>
              </a:rPr>
              <a:t>3</a:t>
            </a: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cm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6660232" y="4149080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7cm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95536" y="5013176"/>
            <a:ext cx="8568952" cy="15841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hr-HR" sz="2800" dirty="0"/>
              <a:t> Mjerenjem dužina saznali smo njihove duljine</a:t>
            </a:r>
          </a:p>
          <a:p>
            <a:pPr>
              <a:buFont typeface="Arial" pitchFamily="34" charset="0"/>
              <a:buChar char="•"/>
            </a:pPr>
            <a:r>
              <a:rPr lang="hr-HR" sz="2800" dirty="0"/>
              <a:t> Zbrajanjem ćemo saznati ukupnu duljinu svih triju dužina</a:t>
            </a:r>
          </a:p>
          <a:p>
            <a:pPr>
              <a:buFont typeface="Arial" pitchFamily="34" charset="0"/>
              <a:buChar char="•"/>
            </a:pPr>
            <a:r>
              <a:rPr lang="hr-HR" sz="2800" dirty="0"/>
              <a:t> 5 cm + 3 cm + 7 cm = 15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hr-HR" dirty="0"/>
              <a:t>OPSEG TROKUTA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12169"/>
            <a:ext cx="8568952" cy="1540767"/>
          </a:xfrm>
        </p:spPr>
        <p:txBody>
          <a:bodyPr>
            <a:normAutofit/>
          </a:bodyPr>
          <a:lstStyle/>
          <a:p>
            <a:r>
              <a:rPr lang="hr-HR" sz="2700" dirty="0"/>
              <a:t>Zbrajanjem duljina stranica trokuta saznat ćemo ukupnu duljinu svih triju stranica trokuta tj. </a:t>
            </a:r>
            <a:r>
              <a:rPr lang="hr-HR" sz="2700" b="1" dirty="0"/>
              <a:t>OPSEG TROKUTA</a:t>
            </a:r>
            <a:endParaRPr lang="hr-HR" sz="2700" dirty="0"/>
          </a:p>
          <a:p>
            <a:r>
              <a:rPr lang="hr-HR" sz="2800" dirty="0"/>
              <a:t>Opseg kraće pišemo </a:t>
            </a:r>
            <a:r>
              <a:rPr lang="hr-HR" sz="2800" b="1" dirty="0"/>
              <a:t>malim slovom o</a:t>
            </a:r>
            <a:endParaRPr lang="hr-HR" sz="2800" dirty="0"/>
          </a:p>
          <a:p>
            <a:endParaRPr lang="hr-HR" sz="2800" dirty="0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539552" y="3717032"/>
            <a:ext cx="2880320" cy="1800200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39952" y="5229200"/>
            <a:ext cx="500404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800" b="1" dirty="0"/>
              <a:t>o = a + b + c</a:t>
            </a:r>
            <a:endParaRPr lang="hr-HR" sz="2800" dirty="0"/>
          </a:p>
          <a:p>
            <a:r>
              <a:rPr lang="hr-HR" sz="2800" dirty="0"/>
              <a:t>o =  4 cm + 5 cm + 6 cm</a:t>
            </a:r>
          </a:p>
          <a:p>
            <a:r>
              <a:rPr lang="hr-HR" sz="2800" dirty="0"/>
              <a:t>o =  15 cm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157529" y="2924944"/>
          <a:ext cx="4446919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4" imgW="2413000" imgH="1206500" progId="Equation.3">
                  <p:embed/>
                </p:oleObj>
              </mc:Choice>
              <mc:Fallback>
                <p:oleObj name="Equation" r:id="rId4" imgW="2413000" imgH="12065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529" y="2924944"/>
                        <a:ext cx="4446919" cy="2232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179512" y="5661247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131840" y="5589240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3284984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72008" y="4365104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835696" y="4005064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619672" y="5589240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539552" y="3717032"/>
            <a:ext cx="2880320" cy="1800200"/>
          </a:xfrm>
          <a:prstGeom prst="rtTriangle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051" grpId="0" animBg="1"/>
      <p:bldP spid="6" grpId="1" build="allAtOnce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4427984" y="1628800"/>
            <a:ext cx="4716016" cy="522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9" name="Rectangle 28"/>
          <p:cNvSpPr/>
          <p:nvPr/>
        </p:nvSpPr>
        <p:spPr>
          <a:xfrm>
            <a:off x="0" y="1628800"/>
            <a:ext cx="4427984" cy="5229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hr-HR" dirty="0"/>
              <a:t>OPSEG KVADRATA I PRAVOKUTNIKA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820472" cy="576064"/>
          </a:xfrm>
        </p:spPr>
        <p:txBody>
          <a:bodyPr>
            <a:normAutofit/>
          </a:bodyPr>
          <a:lstStyle/>
          <a:p>
            <a:r>
              <a:rPr lang="hr-HR" sz="2400" dirty="0"/>
              <a:t>Opseg pravokutnika i kvadrata je zbroj duljina njihovih stranica.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043608" y="2117535"/>
            <a:ext cx="1512168" cy="13834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544616" y="2132856"/>
            <a:ext cx="2664296" cy="13971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1520" y="4005064"/>
            <a:ext cx="3816424" cy="2736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hr-HR" sz="2000" dirty="0"/>
              <a:t>Kvadrat ima </a:t>
            </a:r>
            <a:r>
              <a:rPr lang="hr-HR" sz="2000" b="1" dirty="0"/>
              <a:t>četiri jednako duge stranice</a:t>
            </a:r>
            <a:r>
              <a:rPr lang="hr-HR" sz="2000" dirty="0"/>
              <a:t>.</a:t>
            </a:r>
          </a:p>
          <a:p>
            <a:r>
              <a:rPr lang="hr-HR" sz="2000" dirty="0"/>
              <a:t>o = a + a + a + a ili kraće  o =  4 ∙ a</a:t>
            </a:r>
          </a:p>
          <a:p>
            <a:r>
              <a:rPr lang="hr-HR" sz="2000" dirty="0"/>
              <a:t>                                                                       </a:t>
            </a:r>
          </a:p>
          <a:p>
            <a:r>
              <a:rPr lang="hr-HR" sz="2000" b="1" dirty="0"/>
              <a:t>primjer:</a:t>
            </a:r>
          </a:p>
          <a:p>
            <a:r>
              <a:rPr lang="hr-HR" sz="2000" dirty="0"/>
              <a:t>a = 3 cm</a:t>
            </a:r>
          </a:p>
          <a:p>
            <a:r>
              <a:rPr lang="hr-HR" sz="2000" dirty="0"/>
              <a:t>o = 3 cm + 3 cm + 3 cm + 3 cm</a:t>
            </a:r>
          </a:p>
          <a:p>
            <a:r>
              <a:rPr lang="hr-HR" sz="2000" dirty="0"/>
              <a:t>o = 12 cm	</a:t>
            </a:r>
          </a:p>
          <a:p>
            <a:endParaRPr lang="hr-HR" sz="2000" dirty="0"/>
          </a:p>
          <a:p>
            <a:r>
              <a:rPr lang="hr-HR" sz="2000" b="1" dirty="0"/>
              <a:t>kraće:      </a:t>
            </a:r>
            <a:r>
              <a:rPr lang="hr-HR" sz="2000" dirty="0"/>
              <a:t>o = 4 ∙ 3 cm</a:t>
            </a:r>
          </a:p>
          <a:p>
            <a:r>
              <a:rPr lang="hr-HR" sz="2000" dirty="0"/>
              <a:t>                 o = 12 cm </a:t>
            </a:r>
            <a:endParaRPr kumimoji="0" lang="hr-H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11560" y="2564904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475656" y="3429000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2411760" y="2564904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1547664" y="1700808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6624736" y="1700808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552728" y="3501008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8064896" y="2636912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5077072" y="2636912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572000" y="3933056"/>
            <a:ext cx="4392488" cy="2736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hr-HR" sz="2000" dirty="0"/>
              <a:t>Pravokutnik ima </a:t>
            </a:r>
            <a:r>
              <a:rPr lang="hr-HR" sz="2000" b="1" dirty="0"/>
              <a:t>po dvije jednako duge stranice</a:t>
            </a:r>
            <a:r>
              <a:rPr lang="hr-HR" sz="2000" dirty="0"/>
              <a:t>.</a:t>
            </a:r>
          </a:p>
          <a:p>
            <a:r>
              <a:rPr lang="hr-HR" sz="2000" dirty="0"/>
              <a:t>o = a + a +b + b  ili kraće o = 2 ∙ a + 2 ∙ b</a:t>
            </a:r>
          </a:p>
          <a:p>
            <a:endParaRPr lang="hr-HR" sz="2000" dirty="0"/>
          </a:p>
          <a:p>
            <a:r>
              <a:rPr lang="hr-HR" sz="2000" b="1" dirty="0"/>
              <a:t> primjer: </a:t>
            </a:r>
            <a:r>
              <a:rPr lang="hr-HR" sz="2000" dirty="0"/>
              <a:t>a = 2 cm, b = 4 cm</a:t>
            </a:r>
          </a:p>
          <a:p>
            <a:r>
              <a:rPr lang="hr-HR" sz="2000" dirty="0"/>
              <a:t>                 o = 2 cm + 2 cm + 4 cm + 4 cm</a:t>
            </a:r>
          </a:p>
          <a:p>
            <a:r>
              <a:rPr lang="hr-HR" sz="2000" dirty="0"/>
              <a:t>                 o = 12 cm</a:t>
            </a:r>
          </a:p>
          <a:p>
            <a:r>
              <a:rPr lang="hr-HR" sz="2000" b="1" dirty="0"/>
              <a:t>kraće :     </a:t>
            </a:r>
            <a:r>
              <a:rPr lang="hr-HR" sz="2000" dirty="0"/>
              <a:t>o = 2 ∙ 2 cm + 2 ∙ 4 cm</a:t>
            </a:r>
          </a:p>
          <a:p>
            <a:r>
              <a:rPr lang="hr-HR" sz="2000" dirty="0"/>
              <a:t>                 o = 4 cm + 8 cm</a:t>
            </a:r>
          </a:p>
          <a:p>
            <a:r>
              <a:rPr lang="hr-HR" sz="2000" dirty="0"/>
              <a:t>	o = 12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2" grpId="0"/>
      <p:bldP spid="3" grpId="0" build="p"/>
      <p:bldP spid="17411" grpId="0" animBg="1"/>
      <p:bldP spid="17412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653136"/>
            <a:ext cx="9144000" cy="158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0" y="2708920"/>
            <a:ext cx="9144000" cy="1800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hr-HR" dirty="0"/>
              <a:t>PONOVIMO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256584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Stranice geometrijskih likova su dužine.</a:t>
            </a:r>
          </a:p>
          <a:p>
            <a:r>
              <a:rPr lang="hr-HR" dirty="0"/>
              <a:t>Zbrajanjem duljina stranica dobivamo opseg.</a:t>
            </a:r>
          </a:p>
          <a:p>
            <a:endParaRPr lang="hr-HR" dirty="0"/>
          </a:p>
          <a:p>
            <a:r>
              <a:rPr lang="hr-HR" dirty="0"/>
              <a:t>a + a + a = OPSEG JEDNAKOSTRANIČNOG TROKUTA</a:t>
            </a:r>
          </a:p>
          <a:p>
            <a:r>
              <a:rPr lang="hr-HR" dirty="0"/>
              <a:t>a + b + b = OPSEG JEDNAKOKRAČNOG TROKUTA</a:t>
            </a:r>
          </a:p>
          <a:p>
            <a:r>
              <a:rPr lang="hr-HR" dirty="0"/>
              <a:t>a + b + c = OPSEG RAZNOSTRANIČNOG TROKUTA</a:t>
            </a:r>
          </a:p>
          <a:p>
            <a:endParaRPr lang="hr-HR" dirty="0"/>
          </a:p>
          <a:p>
            <a:r>
              <a:rPr lang="hr-HR" dirty="0"/>
              <a:t>a + a + a + a ili 4 ∙ a = OPSEG KVADRATA</a:t>
            </a:r>
          </a:p>
          <a:p>
            <a:r>
              <a:rPr lang="hr-HR" dirty="0"/>
              <a:t>a + a + b + b ili 2 ∙ a + 2 ∙ b = OPSEG PRAVOKUTNIKA	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383</Words>
  <Application>Microsoft Office PowerPoint</Application>
  <PresentationFormat>Prikaz na zaslonu (4:3)</PresentationFormat>
  <Paragraphs>94</Paragraphs>
  <Slides>6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 Theme</vt:lpstr>
      <vt:lpstr>Equation</vt:lpstr>
      <vt:lpstr> OPSEG  TROKUTA, KVADRATA I PRAVOKUTNIKA </vt:lpstr>
      <vt:lpstr>GEOMETRIJSKI LIKOVI, VRHOVI I STRANICE </vt:lpstr>
      <vt:lpstr>MJERENJE DULJINE DUŽINE</vt:lpstr>
      <vt:lpstr>OPSEG TROKUTA</vt:lpstr>
      <vt:lpstr>OPSEG KVADRATA I PRAVOKUTNIKA</vt:lpstr>
      <vt:lpstr>PONOVIMO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TheRWA</dc:creator>
  <cp:lastModifiedBy>Nastavnici</cp:lastModifiedBy>
  <cp:revision>81</cp:revision>
  <dcterms:created xsi:type="dcterms:W3CDTF">2014-07-15T17:12:41Z</dcterms:created>
  <dcterms:modified xsi:type="dcterms:W3CDTF">2020-05-11T19:44:36Z</dcterms:modified>
</cp:coreProperties>
</file>