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89" r:id="rId3"/>
    <p:sldId id="257" r:id="rId4"/>
    <p:sldId id="258" r:id="rId5"/>
    <p:sldId id="290" r:id="rId6"/>
    <p:sldId id="292" r:id="rId7"/>
    <p:sldId id="285" r:id="rId8"/>
    <p:sldId id="259" r:id="rId9"/>
    <p:sldId id="277" r:id="rId10"/>
    <p:sldId id="260" r:id="rId11"/>
    <p:sldId id="293" r:id="rId12"/>
    <p:sldId id="294" r:id="rId13"/>
    <p:sldId id="295" r:id="rId14"/>
    <p:sldId id="296" r:id="rId15"/>
    <p:sldId id="264" r:id="rId16"/>
    <p:sldId id="287" r:id="rId17"/>
    <p:sldId id="288" r:id="rId18"/>
    <p:sldId id="282" r:id="rId19"/>
    <p:sldId id="284" r:id="rId20"/>
    <p:sldId id="274" r:id="rId21"/>
    <p:sldId id="29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men Guć" initials="KG" lastIdx="1" clrIdx="0">
    <p:extLst>
      <p:ext uri="{19B8F6BF-5375-455C-9EA6-DF929625EA0E}">
        <p15:presenceInfo xmlns:p15="http://schemas.microsoft.com/office/powerpoint/2012/main" userId="S::karmen.guc@skole.hr::6b091ec2-e0c7-4a25-b7da-512428b6e5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4:34:35.505" idx="1">
    <p:pos x="7265" y="30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AA61A-4816-4625-8213-1CE499657ACF}" type="datetimeFigureOut">
              <a:rPr lang="hr-HR" smtClean="0"/>
              <a:t>20.4.2021.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B220E-3E51-446C-82E5-36847130C2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898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B220E-3E51-446C-82E5-36847130C2B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36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1558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06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567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921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55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56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89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4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47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0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84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2D07E9-17B2-461E-B69C-D99CB7425A37}" type="datetimeFigureOut">
              <a:rPr lang="sr-Latn-CS" smtClean="0"/>
              <a:t>20.4.2021.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F6E0E2-F6CE-4E2D-80A0-F4C7E10F66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52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WwBxqrZEsdk&amp;ab_channel=BosniaHercegovinaAudio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travelquandary.com/1-day-in-spli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nDME0GwoIx4&amp;t=40s&amp;ab_channel=PovijestfilozofijeTVkalend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51EEE16-9F63-49FF-B11C-052DC0290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85" y="1871445"/>
            <a:ext cx="6306430" cy="3115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29208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800" b="1" i="1" dirty="0"/>
              <a:t>JUDITA</a:t>
            </a:r>
            <a:r>
              <a:rPr lang="hr-HR" sz="4800" b="1" dirty="0"/>
              <a:t> </a:t>
            </a:r>
            <a:br>
              <a:rPr lang="hr-HR" sz="4800" b="1" dirty="0"/>
            </a:br>
            <a:r>
              <a:rPr lang="hr-HR" sz="4800" b="1" dirty="0"/>
              <a:t>najpoznatije Marulićevo djelo</a:t>
            </a:r>
          </a:p>
        </p:txBody>
      </p:sp>
      <p:pic>
        <p:nvPicPr>
          <p:cNvPr id="6" name="Content Placeholder 5" descr="judita-illustrat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472" y="1700808"/>
            <a:ext cx="9289032" cy="46517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D934D2E2-A518-4E3B-B35D-00A84B3A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14198"/>
          </a:xfrm>
        </p:spPr>
        <p:txBody>
          <a:bodyPr>
            <a:normAutofit fontScale="90000"/>
          </a:bodyPr>
          <a:lstStyle/>
          <a:p>
            <a:r>
              <a:rPr lang="hr-HR" dirty="0"/>
              <a:t>Povijesni kontekst nastanka </a:t>
            </a:r>
            <a:r>
              <a:rPr lang="hr-HR" i="1" dirty="0"/>
              <a:t>Judite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A1487F45-6448-4B43-A15A-32BF95EA6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9" t="4477" r="4519" b="6424"/>
          <a:stretch/>
        </p:blipFill>
        <p:spPr>
          <a:xfrm>
            <a:off x="1343472" y="1556792"/>
            <a:ext cx="9505056" cy="4298574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CEFC48F0-88B3-4F01-A84E-90A8B4710BB2}"/>
              </a:ext>
            </a:extLst>
          </p:cNvPr>
          <p:cNvSpPr txBox="1"/>
          <p:nvPr/>
        </p:nvSpPr>
        <p:spPr>
          <a:xfrm>
            <a:off x="1327981" y="5892240"/>
            <a:ext cx="28462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/>
              <a:t>Split i okolica u XVI. st. (G. </a:t>
            </a:r>
            <a:r>
              <a:rPr lang="hr-HR" dirty="0" err="1"/>
              <a:t>Camotio</a:t>
            </a:r>
            <a:r>
              <a:rPr lang="hr-HR" dirty="0"/>
              <a:t>)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02012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5FE086F-7692-41ED-97AA-3A7342131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4" r="-1" b="-1"/>
          <a:stretch/>
        </p:blipFill>
        <p:spPr>
          <a:xfrm>
            <a:off x="6096000" y="340110"/>
            <a:ext cx="5804105" cy="30070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BB34B14-E7FD-4831-9F7B-03683C9EF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0" r="5915" b="-2"/>
          <a:stretch/>
        </p:blipFill>
        <p:spPr>
          <a:xfrm>
            <a:off x="6120950" y="3498659"/>
            <a:ext cx="5797883" cy="30192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9A8E52D-CF02-493D-8154-CD4FB78A2E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6" r="-2" b="3897"/>
          <a:stretch/>
        </p:blipFill>
        <p:spPr>
          <a:xfrm>
            <a:off x="198739" y="3507535"/>
            <a:ext cx="5804105" cy="30192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9BDB1A-D598-47F2-97EC-143DAE2570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47" r="2" b="2"/>
          <a:stretch/>
        </p:blipFill>
        <p:spPr>
          <a:xfrm>
            <a:off x="198739" y="327910"/>
            <a:ext cx="5797883" cy="3019231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D6ADC0FD-B0D4-41B7-86A3-725B908AF15B}"/>
              </a:ext>
            </a:extLst>
          </p:cNvPr>
          <p:cNvSpPr txBox="1"/>
          <p:nvPr/>
        </p:nvSpPr>
        <p:spPr>
          <a:xfrm>
            <a:off x="198739" y="6569272"/>
            <a:ext cx="2545205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000" b="1" dirty="0"/>
              <a:t>Slike preuzete s: </a:t>
            </a:r>
            <a:r>
              <a:rPr lang="hr-HR" sz="1000" dirty="0"/>
              <a:t>https://rb.gy/ctzhjs</a:t>
            </a:r>
            <a:endParaRPr lang="hr-HR" sz="1000" i="1" dirty="0"/>
          </a:p>
        </p:txBody>
      </p:sp>
    </p:spTree>
    <p:extLst>
      <p:ext uri="{BB962C8B-B14F-4D97-AF65-F5344CB8AC3E}">
        <p14:creationId xmlns:p14="http://schemas.microsoft.com/office/powerpoint/2010/main" val="14669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21E062D-5C40-41D6-A9BB-DED0BEAE2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r="245" b="-3"/>
          <a:stretch/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19FFB4C9-D862-42CF-A951-EDCE1025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540" y="1604772"/>
            <a:ext cx="6280826" cy="3648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i="1" dirty="0"/>
              <a:t>Judita</a:t>
            </a:r>
            <a:r>
              <a:rPr lang="hr-HR" sz="2800" dirty="0"/>
              <a:t> nastaje u doba stogodišnjeg hrvatsko-turskog rata kada Splitu i okolici prijeti opasnost</a:t>
            </a:r>
          </a:p>
          <a:p>
            <a:pPr marL="0" indent="0">
              <a:lnSpc>
                <a:spcPct val="90000"/>
              </a:lnSpc>
              <a:buNone/>
            </a:pPr>
            <a:endParaRPr lang="hr-HR" sz="2800" dirty="0"/>
          </a:p>
          <a:p>
            <a:pPr>
              <a:lnSpc>
                <a:spcPct val="90000"/>
              </a:lnSpc>
            </a:pPr>
            <a:r>
              <a:rPr lang="hr-HR" sz="2800" dirty="0"/>
              <a:t>Vjeruje se da je Marulić </a:t>
            </a:r>
            <a:r>
              <a:rPr lang="hr-HR" sz="2800" i="1" dirty="0"/>
              <a:t>Juditom</a:t>
            </a:r>
            <a:r>
              <a:rPr lang="hr-HR" sz="2800" dirty="0"/>
              <a:t> želio ohrabriti svoj narod pred turskom najezdom</a:t>
            </a:r>
            <a:endParaRPr lang="en-US" sz="28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08E5A4C-F998-4915-B959-23B00A5E5036}"/>
              </a:ext>
            </a:extLst>
          </p:cNvPr>
          <p:cNvSpPr txBox="1"/>
          <p:nvPr/>
        </p:nvSpPr>
        <p:spPr>
          <a:xfrm>
            <a:off x="3719736" y="6211669"/>
            <a:ext cx="28462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/>
              <a:t>Naslovnica </a:t>
            </a:r>
            <a:r>
              <a:rPr lang="hr-HR" i="1" dirty="0"/>
              <a:t>Judite</a:t>
            </a:r>
          </a:p>
        </p:txBody>
      </p:sp>
    </p:spTree>
    <p:extLst>
      <p:ext uri="{BB962C8B-B14F-4D97-AF65-F5344CB8AC3E}">
        <p14:creationId xmlns:p14="http://schemas.microsoft.com/office/powerpoint/2010/main" val="3903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EFC088-E7D5-473C-91C3-DD9FC2FA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je Judita?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0DC9E4-8081-40B1-9BFB-AD62D0DD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4824"/>
            <a:ext cx="10058400" cy="4370582"/>
          </a:xfrm>
        </p:spPr>
        <p:txBody>
          <a:bodyPr>
            <a:normAutofit/>
          </a:bodyPr>
          <a:lstStyle/>
          <a:p>
            <a:r>
              <a:rPr lang="hr-HR" sz="2400" dirty="0"/>
              <a:t>junakinja starozavjetne </a:t>
            </a:r>
            <a:r>
              <a:rPr lang="hr-HR" sz="2400" b="1" i="1" dirty="0">
                <a:solidFill>
                  <a:schemeClr val="tx2"/>
                </a:solidFill>
              </a:rPr>
              <a:t>Knjige o Juditi</a:t>
            </a:r>
          </a:p>
          <a:p>
            <a:r>
              <a:rPr lang="hr-HR" sz="2400" dirty="0"/>
              <a:t>biblijska je Judita bila nadahnuće mnogim umjetnicima, pa tako i Maruliću</a:t>
            </a:r>
          </a:p>
          <a:p>
            <a:r>
              <a:rPr lang="hr-HR" sz="2400" dirty="0"/>
              <a:t>Juditinu gradu </a:t>
            </a:r>
            <a:r>
              <a:rPr lang="hr-HR" sz="2400" dirty="0" err="1"/>
              <a:t>Betuliji</a:t>
            </a:r>
            <a:r>
              <a:rPr lang="hr-HR" sz="2400" dirty="0"/>
              <a:t> prijetila je opasnost od asirske vojske koju je predvodio ozloglašeni vojskovođa </a:t>
            </a:r>
            <a:r>
              <a:rPr lang="hr-HR" sz="2400" dirty="0" err="1"/>
              <a:t>Holoferno</a:t>
            </a:r>
            <a:r>
              <a:rPr lang="hr-HR" sz="2400" dirty="0"/>
              <a:t>, podanik kralja </a:t>
            </a:r>
            <a:r>
              <a:rPr lang="hr-HR" sz="2400" dirty="0" err="1"/>
              <a:t>Nabukodonosora</a:t>
            </a:r>
            <a:endParaRPr lang="hr-HR" sz="2400" dirty="0"/>
          </a:p>
          <a:p>
            <a:r>
              <a:rPr lang="hr-HR" sz="2400" dirty="0"/>
              <a:t>Judita je, svojom ljepotom, hrabro namamila </a:t>
            </a:r>
            <a:r>
              <a:rPr lang="hr-HR" sz="2400" dirty="0" err="1"/>
              <a:t>Holoferna</a:t>
            </a:r>
            <a:r>
              <a:rPr lang="hr-HR" sz="2400" dirty="0"/>
              <a:t> i odrubila mu glavu</a:t>
            </a:r>
          </a:p>
          <a:p>
            <a:r>
              <a:rPr lang="hr-HR" sz="2400" dirty="0"/>
              <a:t>tim činom oslobodila je svoj narod od propasti</a:t>
            </a:r>
          </a:p>
          <a:p>
            <a:endParaRPr lang="hr-HR" sz="2400" dirty="0"/>
          </a:p>
          <a:p>
            <a:endParaRPr lang="hr-HR" sz="2400" i="1" dirty="0"/>
          </a:p>
          <a:p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18664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357166"/>
            <a:ext cx="8229600" cy="57388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sz="2800" dirty="0"/>
              <a:t>Libro parvo </a:t>
            </a:r>
          </a:p>
          <a:p>
            <a:pPr algn="ctr">
              <a:buNone/>
            </a:pPr>
            <a:endParaRPr lang="hr-HR" sz="2800" dirty="0"/>
          </a:p>
          <a:p>
            <a:pPr algn="ctr">
              <a:buNone/>
            </a:pPr>
            <a:r>
              <a:rPr lang="hr-HR" sz="2800" i="1" dirty="0"/>
              <a:t>Dike ter hvaljen'ja presvetoj Juditi, </a:t>
            </a:r>
          </a:p>
          <a:p>
            <a:pPr algn="ctr">
              <a:buNone/>
            </a:pPr>
            <a:r>
              <a:rPr lang="hr-HR" sz="2800" i="1" dirty="0"/>
              <a:t>	smina nje stvoren'ja hoću govoriti; </a:t>
            </a:r>
          </a:p>
          <a:p>
            <a:pPr algn="ctr">
              <a:buNone/>
            </a:pPr>
            <a:r>
              <a:rPr lang="hr-HR" sz="2800" i="1" dirty="0"/>
              <a:t>	zato ću moliti, Bože, tvoju svitlost,</a:t>
            </a:r>
          </a:p>
          <a:p>
            <a:pPr algn="ctr">
              <a:buNone/>
            </a:pPr>
            <a:r>
              <a:rPr lang="hr-HR" sz="2800" i="1" dirty="0"/>
              <a:t>	ne hti mi kratiti u tom punu milost. </a:t>
            </a:r>
          </a:p>
          <a:p>
            <a:pPr algn="ctr">
              <a:buNone/>
            </a:pPr>
            <a:endParaRPr lang="hr-HR" sz="2800" i="1" dirty="0"/>
          </a:p>
          <a:p>
            <a:pPr algn="ctr">
              <a:buNone/>
            </a:pPr>
            <a:r>
              <a:rPr lang="hr-HR" sz="2800" i="1" dirty="0"/>
              <a:t>	 Ti s' on ki da kripost svakomu dilu nje</a:t>
            </a:r>
          </a:p>
          <a:p>
            <a:pPr algn="ctr">
              <a:buNone/>
            </a:pPr>
            <a:r>
              <a:rPr lang="hr-HR" sz="2800" i="1" dirty="0"/>
              <a:t>	 i nje kipu lipost s počten'jem čistinje </a:t>
            </a:r>
          </a:p>
          <a:p>
            <a:pPr algn="ctr">
              <a:buNone/>
            </a:pPr>
            <a:r>
              <a:rPr lang="hr-HR" sz="2800" i="1" dirty="0"/>
              <a:t>	 ti poni sad mene tako jur napravi,</a:t>
            </a:r>
          </a:p>
          <a:p>
            <a:pPr algn="ctr">
              <a:buNone/>
            </a:pPr>
            <a:r>
              <a:rPr lang="hr-HR" sz="2800" i="1" dirty="0"/>
              <a:t>	 jazik da pomene ča misal pripravi.</a:t>
            </a:r>
          </a:p>
          <a:p>
            <a:pPr algn="ctr">
              <a:buNone/>
            </a:pPr>
            <a:endParaRPr lang="hr-HR" i="1" dirty="0"/>
          </a:p>
        </p:txBody>
      </p:sp>
      <p:pic>
        <p:nvPicPr>
          <p:cNvPr id="5" name="Grafika 4" descr="Sound Medium with solid fill">
            <a:hlinkClick r:id="rId2"/>
            <a:extLst>
              <a:ext uri="{FF2B5EF4-FFF2-40B4-BE49-F238E27FC236}">
                <a16:creationId xmlns:a16="http://schemas.microsoft.com/office/drawing/2014/main" id="{449E504F-6FE9-4DBA-9592-893973602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112" y="4818856"/>
            <a:ext cx="914400" cy="91440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B4CD1B4C-9A88-4EB5-A3D8-384D99CC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22" y="1683477"/>
            <a:ext cx="2235486" cy="31353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hr-HR" sz="3600" spc="-100" dirty="0">
                <a:solidFill>
                  <a:schemeClr val="tx2"/>
                </a:solidFill>
              </a:rPr>
              <a:t>Poslušaj i prati.</a:t>
            </a:r>
            <a:endParaRPr lang="en-US" sz="3600" spc="-100" dirty="0">
              <a:solidFill>
                <a:schemeClr val="tx2"/>
              </a:solidFill>
            </a:endParaRPr>
          </a:p>
        </p:txBody>
      </p:sp>
      <p:sp>
        <p:nvSpPr>
          <p:cNvPr id="7" name="Strelica: zakrivljeno udesno 6">
            <a:extLst>
              <a:ext uri="{FF2B5EF4-FFF2-40B4-BE49-F238E27FC236}">
                <a16:creationId xmlns:a16="http://schemas.microsoft.com/office/drawing/2014/main" id="{96D206C8-A5B6-4D0B-B64B-E4E6417D7119}"/>
              </a:ext>
            </a:extLst>
          </p:cNvPr>
          <p:cNvSpPr/>
          <p:nvPr/>
        </p:nvSpPr>
        <p:spPr>
          <a:xfrm rot="20110815">
            <a:off x="342769" y="3945020"/>
            <a:ext cx="637764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352" y="559583"/>
            <a:ext cx="8229600" cy="5738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2800" dirty="0"/>
              <a:t>Prvo pjevanje</a:t>
            </a:r>
          </a:p>
          <a:p>
            <a:pPr algn="ctr">
              <a:buNone/>
            </a:pPr>
            <a:endParaRPr lang="hr-HR" sz="2800" i="1" dirty="0"/>
          </a:p>
          <a:p>
            <a:pPr marL="0" indent="0" algn="ctr" fontAlgn="base">
              <a:buNone/>
            </a:pPr>
            <a:r>
              <a:rPr lang="hr-HR" sz="2400" b="0" i="1" dirty="0">
                <a:solidFill>
                  <a:srgbClr val="000000"/>
                </a:solidFill>
                <a:effectLst/>
              </a:rPr>
              <a:t>Dike i pohvale  presvetoj Juditi,  </a:t>
            </a:r>
          </a:p>
          <a:p>
            <a:pPr marL="0" indent="0" algn="ctr" fontAlgn="base">
              <a:buNone/>
            </a:pPr>
            <a:r>
              <a:rPr lang="hr-HR" sz="2400" b="0" i="1" dirty="0">
                <a:solidFill>
                  <a:srgbClr val="000000"/>
                </a:solidFill>
                <a:effectLst/>
              </a:rPr>
              <a:t>njena hrabra djela hoću izreći; </a:t>
            </a:r>
          </a:p>
          <a:p>
            <a:pPr marL="0" indent="0" algn="ctr" fontAlgn="base">
              <a:buNone/>
            </a:pPr>
            <a:r>
              <a:rPr lang="hr-HR" sz="2400" b="0" i="1" dirty="0">
                <a:solidFill>
                  <a:srgbClr val="000000"/>
                </a:solidFill>
                <a:effectLst/>
              </a:rPr>
              <a:t> zato ću moliti, Bože, tvoju svjetlost,  </a:t>
            </a:r>
          </a:p>
          <a:p>
            <a:pPr marL="0" indent="0" algn="ctr" fontAlgn="base">
              <a:buNone/>
            </a:pPr>
            <a:r>
              <a:rPr lang="hr-HR" sz="2400" b="0" i="1" dirty="0">
                <a:solidFill>
                  <a:srgbClr val="000000"/>
                </a:solidFill>
                <a:effectLst/>
              </a:rPr>
              <a:t>nemoj mi uskratiti u tom punu milost.</a:t>
            </a:r>
          </a:p>
          <a:p>
            <a:pPr marL="0" indent="0" algn="ctr" fontAlgn="base">
              <a:buNone/>
            </a:pPr>
            <a:endParaRPr lang="hr-HR" sz="2400" b="0" i="1" dirty="0">
              <a:solidFill>
                <a:srgbClr val="000000"/>
              </a:solidFill>
              <a:effectLst/>
            </a:endParaRPr>
          </a:p>
          <a:p>
            <a:pPr marL="0" indent="0" algn="ctr" fontAlgn="base">
              <a:buNone/>
            </a:pPr>
            <a:r>
              <a:rPr lang="hr-HR" sz="2400" b="0" i="1" dirty="0">
                <a:solidFill>
                  <a:srgbClr val="000000"/>
                </a:solidFill>
                <a:effectLst/>
              </a:rPr>
              <a:t> Ti si onaj koji dade snagu svakom njenom djelu</a:t>
            </a:r>
          </a:p>
          <a:p>
            <a:pPr marL="0" indent="0" algn="ctr" fontAlgn="base">
              <a:buNone/>
            </a:pPr>
            <a:r>
              <a:rPr lang="hr-HR" sz="2400" b="0" i="1" dirty="0">
                <a:solidFill>
                  <a:srgbClr val="000000"/>
                </a:solidFill>
                <a:effectLst/>
              </a:rPr>
              <a:t>i njenom tijelu ljepotu uz čisto poštenje;</a:t>
            </a:r>
          </a:p>
          <a:p>
            <a:pPr marL="0" indent="0" algn="ctr" fontAlgn="base">
              <a:buNone/>
            </a:pPr>
            <a:r>
              <a:rPr lang="hr-HR" sz="2400" b="0" i="1" dirty="0">
                <a:solidFill>
                  <a:srgbClr val="000000"/>
                </a:solidFill>
                <a:effectLst/>
              </a:rPr>
              <a:t>ti, dakle, sad i meni tako pomozi,</a:t>
            </a:r>
          </a:p>
          <a:p>
            <a:pPr marL="0" indent="0" algn="ctr" fontAlgn="base">
              <a:buNone/>
            </a:pPr>
            <a:r>
              <a:rPr lang="hr-HR" sz="2400" b="0" i="1" dirty="0">
                <a:solidFill>
                  <a:srgbClr val="000000"/>
                </a:solidFill>
                <a:effectLst/>
              </a:rPr>
              <a:t>da jezik izrekne ono što misao pripravi. </a:t>
            </a:r>
          </a:p>
          <a:p>
            <a:endParaRPr lang="hr-HR" sz="2800" i="1" dirty="0"/>
          </a:p>
          <a:p>
            <a:pPr algn="ctr">
              <a:buNone/>
            </a:pPr>
            <a:endParaRPr lang="hr-HR" sz="2800" i="1" dirty="0"/>
          </a:p>
          <a:p>
            <a:pPr algn="ctr">
              <a:buNone/>
            </a:pPr>
            <a:endParaRPr lang="hr-HR" i="1" dirty="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A84E630F-4293-4F7A-97B8-B3D9CFD5BBCA}"/>
              </a:ext>
            </a:extLst>
          </p:cNvPr>
          <p:cNvSpPr txBox="1">
            <a:spLocks/>
          </p:cNvSpPr>
          <p:nvPr/>
        </p:nvSpPr>
        <p:spPr>
          <a:xfrm>
            <a:off x="8184232" y="559583"/>
            <a:ext cx="3528392" cy="5832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>
                <a:solidFill>
                  <a:schemeClr val="tx2"/>
                </a:solidFill>
              </a:rPr>
              <a:t>RAZMISLI</a:t>
            </a:r>
          </a:p>
          <a:p>
            <a:r>
              <a:rPr lang="hr-HR" sz="2400" b="1" dirty="0"/>
              <a:t>Komu se obraća Marulić? Što ga moli?</a:t>
            </a:r>
          </a:p>
          <a:p>
            <a:pPr fontAlgn="base"/>
            <a:r>
              <a:rPr lang="hr-HR" sz="2400" b="1" dirty="0">
                <a:solidFill>
                  <a:srgbClr val="181818"/>
                </a:solidFill>
                <a:latin typeface="Raleway"/>
              </a:rPr>
              <a:t>U prvim dvama stihovima prvoga pjevanja izražen je pjesnikov odnos prema Juditi. Kako pjesnik doživljava nju i njezina djela? </a:t>
            </a:r>
            <a:endParaRPr lang="hr-HR" sz="2400" b="1" dirty="0">
              <a:solidFill>
                <a:srgbClr val="F81C1C"/>
              </a:solidFill>
              <a:latin typeface="Raleway"/>
            </a:endParaRPr>
          </a:p>
          <a:p>
            <a:r>
              <a:rPr lang="pl-PL" sz="2400" b="1" dirty="0">
                <a:solidFill>
                  <a:srgbClr val="181818"/>
                </a:solidFill>
                <a:latin typeface="Raleway"/>
              </a:rPr>
              <a:t>Što je Bog učinio za Juditu, a što Marulić želi za sebe? 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0515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31" name="Rectangle 73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3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75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DCBF928-F01B-4F58-9ACC-A7631AD05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5407" y="803063"/>
            <a:ext cx="7121185" cy="52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E4582E03-9658-4935-BD56-3A0628C2D8E9}"/>
              </a:ext>
            </a:extLst>
          </p:cNvPr>
          <p:cNvSpPr txBox="1"/>
          <p:nvPr/>
        </p:nvSpPr>
        <p:spPr>
          <a:xfrm>
            <a:off x="2631869" y="6219774"/>
            <a:ext cx="69282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 err="1"/>
              <a:t>Caravaggio</a:t>
            </a:r>
            <a:r>
              <a:rPr lang="hr-HR" dirty="0"/>
              <a:t>, </a:t>
            </a:r>
            <a:r>
              <a:rPr lang="hr-HR" i="1" dirty="0"/>
              <a:t>Judita odrubljuje glavu </a:t>
            </a:r>
            <a:r>
              <a:rPr lang="hr-HR" i="1" dirty="0" err="1"/>
              <a:t>Holoferu</a:t>
            </a:r>
            <a:r>
              <a:rPr lang="hr-HR" dirty="0"/>
              <a:t>, ulje na platnu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909785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1406DA32-1FE2-475E-89B4-4DDFA96355D3}"/>
              </a:ext>
            </a:extLst>
          </p:cNvPr>
          <p:cNvSpPr txBox="1"/>
          <p:nvPr/>
        </p:nvSpPr>
        <p:spPr>
          <a:xfrm>
            <a:off x="2893352" y="593722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DVORSTRUKO RIMOVANI DVANAESTERAC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9FD6085-80ED-40D4-BB52-21EB11B18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52" y="2048793"/>
            <a:ext cx="8287907" cy="359142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B4301CE-34C4-40B6-BA02-8C948095F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37" y="2048793"/>
            <a:ext cx="8221222" cy="337232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FC205D0-307D-43F9-AEAD-BAA92C94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Uoči rimu…</a:t>
            </a:r>
          </a:p>
        </p:txBody>
      </p:sp>
      <p:sp>
        <p:nvSpPr>
          <p:cNvPr id="8" name="Strelica: zakrivljeno udesno 7">
            <a:extLst>
              <a:ext uri="{FF2B5EF4-FFF2-40B4-BE49-F238E27FC236}">
                <a16:creationId xmlns:a16="http://schemas.microsoft.com/office/drawing/2014/main" id="{643A58B2-FC3E-4877-AFB8-99A217559380}"/>
              </a:ext>
            </a:extLst>
          </p:cNvPr>
          <p:cNvSpPr/>
          <p:nvPr/>
        </p:nvSpPr>
        <p:spPr>
          <a:xfrm rot="20110815">
            <a:off x="1828749" y="5397164"/>
            <a:ext cx="637764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139CFD-03AA-46EE-A02D-9D1EFF8E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DJELU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BC8694-E6AF-474A-8A0B-AD9DD3D78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napisano </a:t>
            </a:r>
            <a:r>
              <a:rPr lang="hr-HR" sz="2800" b="1" dirty="0">
                <a:solidFill>
                  <a:schemeClr val="tx2"/>
                </a:solidFill>
              </a:rPr>
              <a:t>22. travnja 1501., </a:t>
            </a:r>
            <a:r>
              <a:rPr lang="hr-HR" sz="2800" dirty="0"/>
              <a:t>a tiskano </a:t>
            </a:r>
            <a:r>
              <a:rPr lang="hr-HR" sz="2800" b="1" dirty="0">
                <a:solidFill>
                  <a:schemeClr val="tx2"/>
                </a:solidFill>
              </a:rPr>
              <a:t>1521. </a:t>
            </a:r>
            <a:r>
              <a:rPr lang="hr-HR" sz="2800" dirty="0"/>
              <a:t>godine u Veneciji</a:t>
            </a:r>
          </a:p>
          <a:p>
            <a:r>
              <a:rPr lang="hr-HR" sz="2800" dirty="0"/>
              <a:t>vrsta djela – </a:t>
            </a:r>
            <a:r>
              <a:rPr lang="hr-HR" sz="2800" b="1" dirty="0">
                <a:solidFill>
                  <a:schemeClr val="tx2"/>
                </a:solidFill>
              </a:rPr>
              <a:t>ep</a:t>
            </a:r>
            <a:r>
              <a:rPr lang="hr-HR" sz="2800" dirty="0"/>
              <a:t> (6 pjevanja): opširno epsko djelo pisano u stihovima. Teme epova su važni povijesni događaji i osobe.</a:t>
            </a:r>
          </a:p>
          <a:p>
            <a:pPr marL="0" indent="0">
              <a:buNone/>
            </a:pPr>
            <a:r>
              <a:rPr lang="hr-HR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Judita </a:t>
            </a:r>
            <a:r>
              <a:rPr lang="hr-HR" sz="2800" b="1" i="1" dirty="0"/>
              <a:t>je </a:t>
            </a:r>
            <a:r>
              <a:rPr lang="hr-HR" sz="2800" b="1" i="1" u="sng" dirty="0"/>
              <a:t>prvo</a:t>
            </a:r>
            <a:r>
              <a:rPr lang="hr-HR" sz="2800" b="1" i="1" dirty="0"/>
              <a:t> književno (umjetnički oblikovano) djelo napisano</a:t>
            </a:r>
            <a:r>
              <a:rPr lang="hr-HR" sz="2800" dirty="0"/>
              <a:t> </a:t>
            </a:r>
            <a:r>
              <a:rPr lang="hr-HR" sz="2800" b="1" i="1" dirty="0">
                <a:solidFill>
                  <a:schemeClr val="tx2"/>
                </a:solidFill>
              </a:rPr>
              <a:t>hrvatskim jezikom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Grafika 3" descr="Scribble with solid fill">
            <a:extLst>
              <a:ext uri="{FF2B5EF4-FFF2-40B4-BE49-F238E27FC236}">
                <a16:creationId xmlns:a16="http://schemas.microsoft.com/office/drawing/2014/main" id="{D25900B1-7B57-40EC-AC50-DFCA453F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0496" y="8229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628F97-2F5A-491C-ABBC-EB0D267C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Razmislite…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42F0B8-2BC0-49F9-880D-80C32C60D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3600" dirty="0"/>
          </a:p>
          <a:p>
            <a:endParaRPr lang="hr-HR" sz="3600" dirty="0"/>
          </a:p>
          <a:p>
            <a:r>
              <a:rPr lang="hr-HR" sz="3600" dirty="0"/>
              <a:t>Što znate o Marku Maruliću?</a:t>
            </a:r>
          </a:p>
        </p:txBody>
      </p:sp>
    </p:spTree>
    <p:extLst>
      <p:ext uri="{BB962C8B-B14F-4D97-AF65-F5344CB8AC3E}">
        <p14:creationId xmlns:p14="http://schemas.microsoft.com/office/powerpoint/2010/main" val="23550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8098C0-F781-4F13-80E5-F75926B7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072" y="2515766"/>
            <a:ext cx="3456384" cy="1826468"/>
          </a:xfrm>
        </p:spPr>
        <p:txBody>
          <a:bodyPr>
            <a:noAutofit/>
          </a:bodyPr>
          <a:lstStyle/>
          <a:p>
            <a:r>
              <a:rPr lang="hr-HR" sz="6000" i="1" dirty="0"/>
              <a:t>Dan hrvatske knjige </a:t>
            </a:r>
          </a:p>
        </p:txBody>
      </p:sp>
      <p:pic>
        <p:nvPicPr>
          <p:cNvPr id="7170" name="Picture 2" descr="DAN HRVATSKE KNJIGE - Školska knjiga - tu za vas">
            <a:extLst>
              <a:ext uri="{FF2B5EF4-FFF2-40B4-BE49-F238E27FC236}">
                <a16:creationId xmlns:a16="http://schemas.microsoft.com/office/drawing/2014/main" id="{EA47FA83-D842-4952-8FB4-F84687B5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7667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07D733-ED96-4231-9B6F-666990F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Godina Marka Marulića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FF55ECF-410E-4D32-AC84-8AE6526E2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2014194"/>
            <a:ext cx="10058400" cy="229880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B4784B5-FEA7-49B0-8B3A-2BE9F1BB55AE}"/>
              </a:ext>
            </a:extLst>
          </p:cNvPr>
          <p:cNvSpPr txBox="1"/>
          <p:nvPr/>
        </p:nvSpPr>
        <p:spPr>
          <a:xfrm>
            <a:off x="983432" y="4659141"/>
            <a:ext cx="10503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Godina Marka Marulića obilježavat će se od 22. travnja 2021. do 22. travnja 2022. godine.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22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ulic_500k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6" y="476672"/>
            <a:ext cx="10873208" cy="532093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FDB05E7-46EC-4CF9-B59C-6C4303F83723}"/>
              </a:ext>
            </a:extLst>
          </p:cNvPr>
          <p:cNvSpPr txBox="1"/>
          <p:nvPr/>
        </p:nvSpPr>
        <p:spPr>
          <a:xfrm>
            <a:off x="6384032" y="587727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MARULIĆEV LIK NA NOVČANICI OD 500 KUNA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F9A2BAF-0F59-46A1-ADAE-18D87454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1026" name="Picture 2" descr="How To Spend 1 Day In Split, Croatia | The Travel Quandary">
            <a:extLst>
              <a:ext uri="{FF2B5EF4-FFF2-40B4-BE49-F238E27FC236}">
                <a16:creationId xmlns:a16="http://schemas.microsoft.com/office/drawing/2014/main" id="{5CD98472-6802-44F8-89EC-0E178FB5F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r="12364" b="1"/>
          <a:stretch/>
        </p:blipFill>
        <p:spPr bwMode="auto">
          <a:xfrm>
            <a:off x="-17934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6AA1C54-099A-4935-B689-0BC18322B9B4}"/>
              </a:ext>
            </a:extLst>
          </p:cNvPr>
          <p:cNvSpPr txBox="1"/>
          <p:nvPr/>
        </p:nvSpPr>
        <p:spPr>
          <a:xfrm>
            <a:off x="551384" y="5677299"/>
            <a:ext cx="3096344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Marulićev kip na splitskom Voćnom trgu (Trgu braće Radić).</a:t>
            </a:r>
          </a:p>
          <a:p>
            <a:r>
              <a:rPr lang="hr-HR" sz="900" dirty="0"/>
              <a:t>Preuzeto s </a:t>
            </a:r>
            <a:r>
              <a:rPr lang="hr-HR" sz="900" dirty="0">
                <a:hlinkClick r:id="rId3"/>
              </a:rPr>
              <a:t>The </a:t>
            </a:r>
            <a:r>
              <a:rPr lang="hr-HR" sz="900" dirty="0" err="1">
                <a:hlinkClick r:id="rId3"/>
              </a:rPr>
              <a:t>Travel</a:t>
            </a:r>
            <a:r>
              <a:rPr lang="hr-HR" sz="900" dirty="0">
                <a:hlinkClick r:id="rId3"/>
              </a:rPr>
              <a:t> </a:t>
            </a:r>
            <a:r>
              <a:rPr lang="hr-HR" sz="900" dirty="0" err="1">
                <a:hlinkClick r:id="rId3"/>
              </a:rPr>
              <a:t>Quandry</a:t>
            </a:r>
            <a:endParaRPr lang="hr-HR" sz="900" dirty="0"/>
          </a:p>
        </p:txBody>
      </p:sp>
      <p:pic>
        <p:nvPicPr>
          <p:cNvPr id="12" name="Grafika 11" descr="Marker with solid fill">
            <a:extLst>
              <a:ext uri="{FF2B5EF4-FFF2-40B4-BE49-F238E27FC236}">
                <a16:creationId xmlns:a16="http://schemas.microsoft.com/office/drawing/2014/main" id="{87DB3EC7-C7D0-48B0-8D3B-66E875046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546" y="494116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uit Square (Voćni Trg) photo spot, Split">
            <a:extLst>
              <a:ext uri="{FF2B5EF4-FFF2-40B4-BE49-F238E27FC236}">
                <a16:creationId xmlns:a16="http://schemas.microsoft.com/office/drawing/2014/main" id="{16149380-0261-4F47-9E2B-A37105514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r="4237" b="1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RVATSKA BAŠTINA – Marko Marulić – Croativ.net">
            <a:extLst>
              <a:ext uri="{FF2B5EF4-FFF2-40B4-BE49-F238E27FC236}">
                <a16:creationId xmlns:a16="http://schemas.microsoft.com/office/drawing/2014/main" id="{0B562E25-8505-41D1-A20C-192810C0E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8150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 descr="marko-marulic-statue.jpg">
            <a:extLst>
              <a:ext uri="{FF2B5EF4-FFF2-40B4-BE49-F238E27FC236}">
                <a16:creationId xmlns:a16="http://schemas.microsoft.com/office/drawing/2014/main" id="{DF3FAD4E-1CDB-4B1E-BAD6-0CE4D76198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97" r="3" b="32773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0B40D89-6225-4C4D-9543-CBB4B162A851}"/>
              </a:ext>
            </a:extLst>
          </p:cNvPr>
          <p:cNvSpPr txBox="1"/>
          <p:nvPr/>
        </p:nvSpPr>
        <p:spPr>
          <a:xfrm>
            <a:off x="335360" y="5877272"/>
            <a:ext cx="30963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Kip je djelo poznatog kipara Ivana Meštrovića.</a:t>
            </a:r>
          </a:p>
        </p:txBody>
      </p:sp>
    </p:spTree>
    <p:extLst>
      <p:ext uri="{BB962C8B-B14F-4D97-AF65-F5344CB8AC3E}">
        <p14:creationId xmlns:p14="http://schemas.microsoft.com/office/powerpoint/2010/main" val="25735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rulic_kuca.jpg">
            <a:extLst>
              <a:ext uri="{FF2B5EF4-FFF2-40B4-BE49-F238E27FC236}">
                <a16:creationId xmlns:a16="http://schemas.microsoft.com/office/drawing/2014/main" id="{DDC93CF9-3DD0-4B1E-A315-55CAC290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1" b="80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fika 7" descr="Marker with solid fill">
            <a:extLst>
              <a:ext uri="{FF2B5EF4-FFF2-40B4-BE49-F238E27FC236}">
                <a16:creationId xmlns:a16="http://schemas.microsoft.com/office/drawing/2014/main" id="{D2675E0C-4DBF-4590-8898-60AA238AC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546" y="4941168"/>
            <a:ext cx="914400" cy="9144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A5F41B5-491A-444F-9393-2A4F2E881DFA}"/>
              </a:ext>
            </a:extLst>
          </p:cNvPr>
          <p:cNvSpPr txBox="1"/>
          <p:nvPr/>
        </p:nvSpPr>
        <p:spPr>
          <a:xfrm>
            <a:off x="551384" y="5677299"/>
            <a:ext cx="30963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Marulićeva rodna kuća u </a:t>
            </a:r>
            <a:r>
              <a:rPr lang="hr-HR" dirty="0" err="1"/>
              <a:t>Papalićevoj</a:t>
            </a:r>
            <a:r>
              <a:rPr lang="hr-HR" dirty="0"/>
              <a:t> ulici (u blizini </a:t>
            </a:r>
            <a:r>
              <a:rPr lang="hr-HR" dirty="0" err="1"/>
              <a:t>Muezja</a:t>
            </a:r>
            <a:r>
              <a:rPr lang="hr-HR" dirty="0"/>
              <a:t> grada Splita). 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9586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8A681B6-C98A-4D7F-9909-63C374D7F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6921645-A847-4076-A874-CFBEF05D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87E2693-C177-414F-876F-B876A5264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85CBAFF-E8C0-44C2-9827-9B1C0397B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08874B3-F120-4D1B-A2FC-7804E6DE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5068568" cy="31353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hr-HR" sz="3600" spc="-100" dirty="0">
                <a:solidFill>
                  <a:schemeClr val="tx2"/>
                </a:solidFill>
              </a:rPr>
              <a:t>Saznaj više o Marulićevu životu na poveznici.</a:t>
            </a:r>
            <a:br>
              <a:rPr lang="hr-HR" sz="3600" spc="-1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hr-HR" sz="3600" spc="-1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r-HR" sz="3600" spc="-1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3600" spc="-100" dirty="0" err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arulićev</a:t>
            </a:r>
            <a:r>
              <a:rPr lang="en-US" sz="3600" spc="-1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600" spc="-100" dirty="0" err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život</a:t>
            </a:r>
            <a:r>
              <a:rPr lang="en-US" sz="3600" spc="-1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3600" spc="-100" dirty="0">
              <a:solidFill>
                <a:schemeClr val="tx2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1F1DE27-CF00-44E4-8E7C-33D3D7655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31977CF-C50B-4A56-B3CE-AFC0558E8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759FEA35-CBAA-4788-991C-9BEDD8147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FCA0F60-3A11-4E78-AB69-4A2A20ABD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2D295F6-5125-44AF-A486-BA7380B06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Rezervirano mjesto slike 4">
            <a:extLst>
              <a:ext uri="{FF2B5EF4-FFF2-40B4-BE49-F238E27FC236}">
                <a16:creationId xmlns:a16="http://schemas.microsoft.com/office/drawing/2014/main" id="{4A51F535-7872-4CFA-B746-6833EE72C7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5249" r="23892" b="-3"/>
          <a:stretch/>
        </p:blipFill>
        <p:spPr>
          <a:xfrm>
            <a:off x="8199519" y="640080"/>
            <a:ext cx="3357629" cy="5588101"/>
          </a:xfrm>
          <a:prstGeom prst="rect">
            <a:avLst/>
          </a:prstGeom>
        </p:spPr>
      </p:pic>
      <p:pic>
        <p:nvPicPr>
          <p:cNvPr id="111" name="Rezervirano mjesto slike 4">
            <a:extLst>
              <a:ext uri="{FF2B5EF4-FFF2-40B4-BE49-F238E27FC236}">
                <a16:creationId xmlns:a16="http://schemas.microsoft.com/office/drawing/2014/main" id="{B8AA22D5-85AA-4A94-A901-3C358D942F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9" r="23892" b="-3"/>
          <a:stretch/>
        </p:blipFill>
        <p:spPr>
          <a:xfrm>
            <a:off x="8191034" y="640855"/>
            <a:ext cx="3357629" cy="5588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113" name="TekstniOkvir 112">
            <a:extLst>
              <a:ext uri="{FF2B5EF4-FFF2-40B4-BE49-F238E27FC236}">
                <a16:creationId xmlns:a16="http://schemas.microsoft.com/office/drawing/2014/main" id="{3F375EF0-EF12-4E6F-833B-BC52E0BC8F07}"/>
              </a:ext>
            </a:extLst>
          </p:cNvPr>
          <p:cNvSpPr txBox="1"/>
          <p:nvPr/>
        </p:nvSpPr>
        <p:spPr>
          <a:xfrm>
            <a:off x="8251931" y="5944254"/>
            <a:ext cx="30963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Emanuel Vidović, </a:t>
            </a:r>
            <a:r>
              <a:rPr lang="hr-HR" i="1" dirty="0"/>
              <a:t>Marko Marulić</a:t>
            </a:r>
          </a:p>
        </p:txBody>
      </p:sp>
      <p:sp>
        <p:nvSpPr>
          <p:cNvPr id="4" name="Strelica: zakrivljeno udesno 3">
            <a:extLst>
              <a:ext uri="{FF2B5EF4-FFF2-40B4-BE49-F238E27FC236}">
                <a16:creationId xmlns:a16="http://schemas.microsoft.com/office/drawing/2014/main" id="{6D2507EF-F6AA-4C1C-9554-793C30BC0C64}"/>
              </a:ext>
            </a:extLst>
          </p:cNvPr>
          <p:cNvSpPr/>
          <p:nvPr/>
        </p:nvSpPr>
        <p:spPr>
          <a:xfrm rot="20110815">
            <a:off x="1100007" y="3127552"/>
            <a:ext cx="675904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3712" y="713222"/>
            <a:ext cx="7758829" cy="1035622"/>
          </a:xfrm>
        </p:spPr>
        <p:txBody>
          <a:bodyPr>
            <a:noAutofit/>
          </a:bodyPr>
          <a:lstStyle/>
          <a:p>
            <a:r>
              <a:rPr lang="hr-H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Marko Marulić Splićanin</a:t>
            </a:r>
            <a:br>
              <a:rPr lang="hr-H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(1450. – 1524.)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3712" y="2081426"/>
            <a:ext cx="7848872" cy="4154781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 plemićke obitelji, bavio se bilježničkim poslovima</a:t>
            </a:r>
          </a:p>
          <a:p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pokopan u crkvi sv. Frane</a:t>
            </a:r>
          </a:p>
          <a:p>
            <a:r>
              <a:rPr lang="hr-HR" sz="2400" b="1" dirty="0">
                <a:solidFill>
                  <a:schemeClr val="tx2"/>
                </a:solidFill>
              </a:rPr>
              <a:t>OTAC HRVATSKE KNJIŽEVNOSTI</a:t>
            </a:r>
          </a:p>
          <a:p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pisao brojna djela na latinskom, talijanskom i </a:t>
            </a:r>
            <a:r>
              <a:rPr lang="hr-HR" sz="2400" b="1" dirty="0">
                <a:solidFill>
                  <a:schemeClr val="tx2"/>
                </a:solidFill>
              </a:rPr>
              <a:t>hrvatskom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jeziku</a:t>
            </a:r>
          </a:p>
          <a:p>
            <a:r>
              <a:rPr lang="hr-H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začinjavac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hr-HR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glagola začinjati, započeti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književnosti na hrvatskom jeziku; prije njega samo su liturgijske knjige bile na hrvatskom jeziku</a:t>
            </a:r>
          </a:p>
          <a:p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Slika na kojoj se prikazuje kopča za kosu&#10;&#10;Opis je automatski generiran">
            <a:extLst>
              <a:ext uri="{FF2B5EF4-FFF2-40B4-BE49-F238E27FC236}">
                <a16:creationId xmlns:a16="http://schemas.microsoft.com/office/drawing/2014/main" id="{5F2D749A-687D-4D32-B7C6-61F822F08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" y="1341294"/>
            <a:ext cx="3129862" cy="4417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 descr="Scribble with solid fill">
            <a:extLst>
              <a:ext uri="{FF2B5EF4-FFF2-40B4-BE49-F238E27FC236}">
                <a16:creationId xmlns:a16="http://schemas.microsoft.com/office/drawing/2014/main" id="{2688C52D-544F-42F4-A8E8-D089A5C35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3487" y="1459633"/>
            <a:ext cx="914400" cy="9144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E1A2D11-38BC-4979-80FE-29D8775B930E}"/>
              </a:ext>
            </a:extLst>
          </p:cNvPr>
          <p:cNvSpPr txBox="1"/>
          <p:nvPr/>
        </p:nvSpPr>
        <p:spPr>
          <a:xfrm>
            <a:off x="180763" y="5626114"/>
            <a:ext cx="28462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/>
              <a:t>Vasko</a:t>
            </a:r>
            <a:r>
              <a:rPr lang="hr-HR" dirty="0"/>
              <a:t> Lipovac, </a:t>
            </a:r>
            <a:r>
              <a:rPr lang="hr-HR" i="1" dirty="0"/>
              <a:t>Marko Marulić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B9CAAD25-111F-40BF-8A72-82FFAAA3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Pročitaj predgovor </a:t>
            </a:r>
            <a:r>
              <a:rPr lang="hr-HR" i="1" dirty="0"/>
              <a:t>Judite</a:t>
            </a:r>
            <a:r>
              <a:rPr lang="hr-HR" dirty="0"/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23E96F1-0C6E-478D-B463-AE7E96E796C1}"/>
              </a:ext>
            </a:extLst>
          </p:cNvPr>
          <p:cNvSpPr txBox="1"/>
          <p:nvPr/>
        </p:nvSpPr>
        <p:spPr>
          <a:xfrm>
            <a:off x="1066800" y="2996952"/>
            <a:ext cx="711743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3200" dirty="0" err="1"/>
              <a:t>Tuj</a:t>
            </a:r>
            <a:r>
              <a:rPr lang="hr-HR" sz="3200" dirty="0"/>
              <a:t> historiju </a:t>
            </a:r>
            <a:r>
              <a:rPr lang="hr-HR" sz="3200" dirty="0" err="1"/>
              <a:t>čtući</a:t>
            </a:r>
            <a:r>
              <a:rPr lang="hr-HR" sz="3200" dirty="0"/>
              <a:t>, </a:t>
            </a:r>
            <a:r>
              <a:rPr lang="hr-HR" sz="3200" dirty="0" err="1"/>
              <a:t>ulize</a:t>
            </a:r>
            <a:r>
              <a:rPr lang="hr-HR" sz="3200" dirty="0"/>
              <a:t> mi u pamet</a:t>
            </a:r>
          </a:p>
          <a:p>
            <a:pPr marL="0" indent="0">
              <a:buNone/>
            </a:pPr>
            <a:r>
              <a:rPr lang="hr-HR" sz="3200" dirty="0"/>
              <a:t>da ju </a:t>
            </a:r>
            <a:r>
              <a:rPr lang="hr-HR" sz="3200" dirty="0" err="1"/>
              <a:t>stumačim</a:t>
            </a:r>
            <a:r>
              <a:rPr lang="hr-HR" sz="3200" dirty="0"/>
              <a:t> našim </a:t>
            </a:r>
            <a:r>
              <a:rPr lang="hr-HR" sz="3200" dirty="0" err="1"/>
              <a:t>jazikom</a:t>
            </a:r>
            <a:r>
              <a:rPr lang="hr-HR" sz="3200" dirty="0"/>
              <a:t>,</a:t>
            </a:r>
          </a:p>
          <a:p>
            <a:pPr marL="0" indent="0">
              <a:buNone/>
            </a:pPr>
            <a:r>
              <a:rPr lang="hr-HR" sz="3200" dirty="0"/>
              <a:t>neka ju budu </a:t>
            </a:r>
            <a:r>
              <a:rPr lang="hr-HR" sz="3200" dirty="0" err="1"/>
              <a:t>razumiti</a:t>
            </a:r>
            <a:r>
              <a:rPr lang="hr-HR" sz="3200" dirty="0"/>
              <a:t> i oni </a:t>
            </a:r>
            <a:r>
              <a:rPr lang="hr-HR" sz="3200" dirty="0" err="1"/>
              <a:t>ki</a:t>
            </a:r>
            <a:r>
              <a:rPr lang="hr-HR" sz="3200" dirty="0"/>
              <a:t> nisu </a:t>
            </a:r>
          </a:p>
          <a:p>
            <a:pPr marL="0" indent="0">
              <a:buNone/>
            </a:pPr>
            <a:r>
              <a:rPr lang="hr-HR" sz="3200" dirty="0"/>
              <a:t>naučni knjige latinske </a:t>
            </a:r>
            <a:r>
              <a:rPr lang="hr-HR" sz="3200" dirty="0" err="1"/>
              <a:t>aliti</a:t>
            </a:r>
            <a:r>
              <a:rPr lang="hr-HR" sz="3200" dirty="0"/>
              <a:t> </a:t>
            </a:r>
            <a:r>
              <a:rPr lang="hr-HR" sz="3200" dirty="0" err="1"/>
              <a:t>djačke</a:t>
            </a:r>
            <a:endParaRPr lang="hr-HR" sz="3200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56A4B5D-0402-4AA9-8AEA-C0830D2BDAFF}"/>
              </a:ext>
            </a:extLst>
          </p:cNvPr>
          <p:cNvSpPr txBox="1"/>
          <p:nvPr/>
        </p:nvSpPr>
        <p:spPr>
          <a:xfrm>
            <a:off x="8400256" y="1772816"/>
            <a:ext cx="3168352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Razumijete li sve riječi?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Zašto se Marulićev jezik razlikuje od vašega?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Koju ideju je dobio Marulić?</a:t>
            </a:r>
          </a:p>
        </p:txBody>
      </p:sp>
    </p:spTree>
    <p:extLst>
      <p:ext uri="{BB962C8B-B14F-4D97-AF65-F5344CB8AC3E}">
        <p14:creationId xmlns:p14="http://schemas.microsoft.com/office/powerpoint/2010/main" val="22992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Sapun</Template>
  <TotalTime>422</TotalTime>
  <Words>593</Words>
  <Application>Microsoft Office PowerPoint</Application>
  <PresentationFormat>Široki zaslon</PresentationFormat>
  <Paragraphs>80</Paragraphs>
  <Slides>21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Garamond</vt:lpstr>
      <vt:lpstr>Raleway</vt:lpstr>
      <vt:lpstr>Sapun</vt:lpstr>
      <vt:lpstr>PowerPoint prezentacija</vt:lpstr>
      <vt:lpstr>Razmislite…</vt:lpstr>
      <vt:lpstr>PowerPoint prezentacija</vt:lpstr>
      <vt:lpstr>PowerPoint prezentacija</vt:lpstr>
      <vt:lpstr>PowerPoint prezentacija</vt:lpstr>
      <vt:lpstr>PowerPoint prezentacija</vt:lpstr>
      <vt:lpstr>Saznaj više o Marulićevu životu na poveznici.  Marulićev život </vt:lpstr>
      <vt:lpstr>Marko Marulić Splićanin (1450. – 1524.)</vt:lpstr>
      <vt:lpstr>Pročitaj predgovor Judite.</vt:lpstr>
      <vt:lpstr>JUDITA  najpoznatije Marulićevo djelo</vt:lpstr>
      <vt:lpstr>Povijesni kontekst nastanka Judite</vt:lpstr>
      <vt:lpstr>PowerPoint prezentacija</vt:lpstr>
      <vt:lpstr>PowerPoint prezentacija</vt:lpstr>
      <vt:lpstr>Tko je Judita?</vt:lpstr>
      <vt:lpstr>Poslušaj i prati.</vt:lpstr>
      <vt:lpstr>PowerPoint prezentacija</vt:lpstr>
      <vt:lpstr>PowerPoint prezentacija</vt:lpstr>
      <vt:lpstr>Uoči rimu…</vt:lpstr>
      <vt:lpstr>O DJELU</vt:lpstr>
      <vt:lpstr>Dan hrvatske knjige </vt:lpstr>
      <vt:lpstr>Godina Marka Marulića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Književna baština</dc:title>
  <dc:creator>Karlo</dc:creator>
  <cp:lastModifiedBy>Karmen Guć</cp:lastModifiedBy>
  <cp:revision>33</cp:revision>
  <dcterms:created xsi:type="dcterms:W3CDTF">2019-03-18T22:49:39Z</dcterms:created>
  <dcterms:modified xsi:type="dcterms:W3CDTF">2021-04-20T14:05:18Z</dcterms:modified>
</cp:coreProperties>
</file>