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5" r:id="rId22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F59B9DE-3B85-4975-B4C0-3D19F5659FDB}" type="datetimeFigureOut">
              <a:rPr lang="hr-HR" smtClean="0"/>
              <a:pPr/>
              <a:t>21.11.2013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2D7D74F-93BA-438A-943D-D3A4EE43CB7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B9DE-3B85-4975-B4C0-3D19F5659FDB}" type="datetimeFigureOut">
              <a:rPr lang="hr-HR" smtClean="0"/>
              <a:pPr/>
              <a:t>21.11.2013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D74F-93BA-438A-943D-D3A4EE43CB7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B9DE-3B85-4975-B4C0-3D19F5659FDB}" type="datetimeFigureOut">
              <a:rPr lang="hr-HR" smtClean="0"/>
              <a:pPr/>
              <a:t>21.11.2013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D74F-93BA-438A-943D-D3A4EE43CB7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B9DE-3B85-4975-B4C0-3D19F5659FDB}" type="datetimeFigureOut">
              <a:rPr lang="hr-HR" smtClean="0"/>
              <a:pPr/>
              <a:t>21.11.2013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D74F-93BA-438A-943D-D3A4EE43CB7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B9DE-3B85-4975-B4C0-3D19F5659FDB}" type="datetimeFigureOut">
              <a:rPr lang="hr-HR" smtClean="0"/>
              <a:pPr/>
              <a:t>21.11.2013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D74F-93BA-438A-943D-D3A4EE43CB7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B9DE-3B85-4975-B4C0-3D19F5659FDB}" type="datetimeFigureOut">
              <a:rPr lang="hr-HR" smtClean="0"/>
              <a:pPr/>
              <a:t>21.11.2013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D74F-93BA-438A-943D-D3A4EE43CB7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B9DE-3B85-4975-B4C0-3D19F5659FDB}" type="datetimeFigureOut">
              <a:rPr lang="hr-HR" smtClean="0"/>
              <a:pPr/>
              <a:t>21.11.2013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D74F-93BA-438A-943D-D3A4EE43CB7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B9DE-3B85-4975-B4C0-3D19F5659FDB}" type="datetimeFigureOut">
              <a:rPr lang="hr-HR" smtClean="0"/>
              <a:pPr/>
              <a:t>21.11.2013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D74F-93BA-438A-943D-D3A4EE43CB7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B9DE-3B85-4975-B4C0-3D19F5659FDB}" type="datetimeFigureOut">
              <a:rPr lang="hr-HR" smtClean="0"/>
              <a:pPr/>
              <a:t>21.11.2013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D74F-93BA-438A-943D-D3A4EE43CB7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B9DE-3B85-4975-B4C0-3D19F5659FDB}" type="datetimeFigureOut">
              <a:rPr lang="hr-HR" smtClean="0"/>
              <a:pPr/>
              <a:t>21.11.2013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D74F-93BA-438A-943D-D3A4EE43CB7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B9DE-3B85-4975-B4C0-3D19F5659FDB}" type="datetimeFigureOut">
              <a:rPr lang="hr-HR" smtClean="0"/>
              <a:pPr/>
              <a:t>21.11.2013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7D74F-93BA-438A-943D-D3A4EE43CB7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F59B9DE-3B85-4975-B4C0-3D19F5659FDB}" type="datetimeFigureOut">
              <a:rPr lang="hr-HR" smtClean="0"/>
              <a:pPr/>
              <a:t>21.11.2013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2D7D74F-93BA-438A-943D-D3A4EE43CB7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IZVORI		</a:t>
            </a:r>
            <a:br>
              <a:rPr lang="hr-HR" dirty="0" smtClean="0"/>
            </a:br>
            <a:r>
              <a:rPr lang="hr-HR" dirty="0" smtClean="0"/>
              <a:t>           ENERGIJE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6086275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SVJETLOSNA ENERGIJA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 </a:t>
            </a:r>
            <a:r>
              <a:rPr lang="hr-HR" dirty="0" smtClean="0"/>
              <a:t>Ž</a:t>
            </a:r>
            <a:r>
              <a:rPr lang="hr-HR" dirty="0" smtClean="0"/>
              <a:t>arulja sa žarnom     niti</a:t>
            </a:r>
            <a:endParaRPr lang="hr-H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3263790"/>
            <a:ext cx="3419475" cy="225764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err="1" smtClean="0"/>
              <a:t>Fluoroscentna</a:t>
            </a:r>
            <a:r>
              <a:rPr lang="hr-HR" dirty="0" smtClean="0"/>
              <a:t> cijev</a:t>
            </a:r>
            <a:endParaRPr lang="hr-HR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3293809"/>
            <a:ext cx="3419475" cy="2197606"/>
          </a:xfrm>
        </p:spPr>
      </p:pic>
    </p:spTree>
    <p:extLst>
      <p:ext uri="{BB962C8B-B14F-4D97-AF65-F5344CB8AC3E}">
        <p14:creationId xmlns="" xmlns:p14="http://schemas.microsoft.com/office/powerpoint/2010/main" val="19017735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8024" y="2564904"/>
            <a:ext cx="3372992" cy="1463040"/>
          </a:xfrm>
        </p:spPr>
        <p:txBody>
          <a:bodyPr/>
          <a:lstStyle/>
          <a:p>
            <a:r>
              <a:rPr lang="hr-HR" dirty="0" smtClean="0"/>
              <a:t>SVJETLOSNA</a:t>
            </a:r>
            <a:br>
              <a:rPr lang="hr-HR" dirty="0" smtClean="0"/>
            </a:br>
            <a:r>
              <a:rPr lang="hr-HR" dirty="0" smtClean="0"/>
              <a:t>            ENERGIJA</a:t>
            </a:r>
            <a:endParaRPr lang="hr-HR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0128" r="30128"/>
          <a:stretch>
            <a:fillRect/>
          </a:stretch>
        </p:blipFill>
        <p:spPr>
          <a:xfrm>
            <a:off x="899592" y="1916832"/>
            <a:ext cx="3600400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92D050"/>
                </a:solidFill>
              </a:rPr>
              <a:t>-njen prirodni izvor je Sunce</a:t>
            </a:r>
            <a:endParaRPr lang="hr-HR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01279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ELEKTRIČNA ENERGIJA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smtClean="0">
                <a:solidFill>
                  <a:srgbClr val="FF0000"/>
                </a:solidFill>
              </a:rPr>
              <a:t>Električna energija-</a:t>
            </a:r>
            <a:r>
              <a:rPr lang="hr-HR" dirty="0" smtClean="0">
                <a:solidFill>
                  <a:srgbClr val="92D050"/>
                </a:solidFill>
              </a:rPr>
              <a:t>njeni izvori su:baterije,</a:t>
            </a:r>
            <a:r>
              <a:rPr lang="hr-HR" u="sng" dirty="0" smtClean="0">
                <a:solidFill>
                  <a:srgbClr val="FF0000"/>
                </a:solidFill>
              </a:rPr>
              <a:t>                                         </a:t>
            </a:r>
          </a:p>
          <a:p>
            <a:pPr marL="68580" indent="0">
              <a:buNone/>
            </a:pPr>
            <a:r>
              <a:rPr lang="hr-HR" dirty="0" smtClean="0">
                <a:solidFill>
                  <a:srgbClr val="92D050"/>
                </a:solidFill>
              </a:rPr>
              <a:t>                                     </a:t>
            </a:r>
            <a:r>
              <a:rPr lang="hr-HR" dirty="0" err="1" smtClean="0">
                <a:solidFill>
                  <a:srgbClr val="92D050"/>
                </a:solidFill>
              </a:rPr>
              <a:t>akumolatori</a:t>
            </a:r>
            <a:r>
              <a:rPr lang="hr-HR" dirty="0" smtClean="0">
                <a:solidFill>
                  <a:srgbClr val="92D050"/>
                </a:solidFill>
              </a:rPr>
              <a:t>,dinamo,</a:t>
            </a:r>
          </a:p>
          <a:p>
            <a:pPr marL="68580" indent="0">
              <a:buNone/>
            </a:pPr>
            <a:r>
              <a:rPr lang="hr-HR" dirty="0">
                <a:solidFill>
                  <a:srgbClr val="92D050"/>
                </a:solidFill>
              </a:rPr>
              <a:t> </a:t>
            </a:r>
            <a:r>
              <a:rPr lang="hr-HR" dirty="0" smtClean="0">
                <a:solidFill>
                  <a:srgbClr val="92D050"/>
                </a:solidFill>
              </a:rPr>
              <a:t>                                    generatori,foto-</a:t>
            </a:r>
          </a:p>
          <a:p>
            <a:pPr marL="68580" indent="0">
              <a:buNone/>
            </a:pPr>
            <a:r>
              <a:rPr lang="hr-HR" dirty="0">
                <a:solidFill>
                  <a:srgbClr val="92D050"/>
                </a:solidFill>
              </a:rPr>
              <a:t> </a:t>
            </a:r>
            <a:r>
              <a:rPr lang="hr-HR" dirty="0" smtClean="0">
                <a:solidFill>
                  <a:srgbClr val="92D050"/>
                </a:solidFill>
              </a:rPr>
              <a:t>                                     naponske </a:t>
            </a:r>
            <a:r>
              <a:rPr lang="hr-HR" dirty="0">
                <a:solidFill>
                  <a:srgbClr val="92D050"/>
                </a:solidFill>
              </a:rPr>
              <a:t>ć</a:t>
            </a:r>
            <a:r>
              <a:rPr lang="hr-HR" dirty="0" smtClean="0">
                <a:solidFill>
                  <a:srgbClr val="92D050"/>
                </a:solidFill>
              </a:rPr>
              <a:t>elije.                                                                                                          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45603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 ELEKTRIČNA ENERGIJA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Baterije</a:t>
            </a:r>
            <a:endParaRPr lang="hr-H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637" y="3311525"/>
            <a:ext cx="2667000" cy="216217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err="1" smtClean="0"/>
              <a:t>Akumolator</a:t>
            </a:r>
            <a:endParaRPr lang="hr-HR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3110309"/>
            <a:ext cx="3419475" cy="2564606"/>
          </a:xfrm>
        </p:spPr>
      </p:pic>
    </p:spTree>
    <p:extLst>
      <p:ext uri="{BB962C8B-B14F-4D97-AF65-F5344CB8AC3E}">
        <p14:creationId xmlns="" xmlns:p14="http://schemas.microsoft.com/office/powerpoint/2010/main" val="2156585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ELEKTRIČNA ENERGIJA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Dinamo</a:t>
            </a:r>
            <a:endParaRPr lang="hr-H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068960"/>
            <a:ext cx="3528392" cy="259228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Generator</a:t>
            </a:r>
            <a:endParaRPr lang="hr-HR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125" y="2974975"/>
            <a:ext cx="2835275" cy="2835275"/>
          </a:xfrm>
        </p:spPr>
      </p:pic>
    </p:spTree>
    <p:extLst>
      <p:ext uri="{BB962C8B-B14F-4D97-AF65-F5344CB8AC3E}">
        <p14:creationId xmlns="" xmlns:p14="http://schemas.microsoft.com/office/powerpoint/2010/main" val="14517717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ELEKTRIČNA ENERGIJA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591" y="2324100"/>
            <a:ext cx="5267830" cy="3508375"/>
          </a:xfrm>
        </p:spPr>
      </p:pic>
    </p:spTree>
    <p:extLst>
      <p:ext uri="{BB962C8B-B14F-4D97-AF65-F5344CB8AC3E}">
        <p14:creationId xmlns="" xmlns:p14="http://schemas.microsoft.com/office/powerpoint/2010/main" val="26919891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KEMIJSKA ENERGIJA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smtClean="0">
                <a:solidFill>
                  <a:srgbClr val="FF0000"/>
                </a:solidFill>
              </a:rPr>
              <a:t>Kemijska energija-</a:t>
            </a:r>
            <a:r>
              <a:rPr lang="hr-HR" dirty="0" smtClean="0">
                <a:solidFill>
                  <a:srgbClr val="92D050"/>
                </a:solidFill>
              </a:rPr>
              <a:t>pri sagorijevanju goriva</a:t>
            </a:r>
          </a:p>
          <a:p>
            <a:pPr marL="68580" indent="0">
              <a:buNone/>
            </a:pPr>
            <a:r>
              <a:rPr lang="hr-HR" dirty="0" smtClean="0">
                <a:solidFill>
                  <a:srgbClr val="92D050"/>
                </a:solidFill>
              </a:rPr>
              <a:t>                                    razvija se kemijska </a:t>
            </a:r>
          </a:p>
          <a:p>
            <a:pPr marL="68580" indent="0">
              <a:buNone/>
            </a:pPr>
            <a:r>
              <a:rPr lang="hr-HR" dirty="0" smtClean="0">
                <a:solidFill>
                  <a:srgbClr val="92D050"/>
                </a:solidFill>
              </a:rPr>
              <a:t>                                    energija</a:t>
            </a:r>
            <a:endParaRPr lang="hr-HR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65286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KEMIJSKA ENERGIJA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590" y="2324100"/>
            <a:ext cx="4677833" cy="3508375"/>
          </a:xfrm>
        </p:spPr>
      </p:pic>
    </p:spTree>
    <p:extLst>
      <p:ext uri="{BB962C8B-B14F-4D97-AF65-F5344CB8AC3E}">
        <p14:creationId xmlns="" xmlns:p14="http://schemas.microsoft.com/office/powerpoint/2010/main" val="14223985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NUKLEARNA ENERGIJA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smtClean="0">
                <a:solidFill>
                  <a:srgbClr val="FF0000"/>
                </a:solidFill>
              </a:rPr>
              <a:t>Nuklearna  energija-</a:t>
            </a:r>
            <a:r>
              <a:rPr lang="hr-HR" dirty="0" smtClean="0">
                <a:solidFill>
                  <a:srgbClr val="92D050"/>
                </a:solidFill>
              </a:rPr>
              <a:t>energija koja je    </a:t>
            </a:r>
          </a:p>
          <a:p>
            <a:pPr marL="68580" indent="0">
              <a:buNone/>
            </a:pPr>
            <a:r>
              <a:rPr lang="hr-HR" dirty="0" smtClean="0">
                <a:solidFill>
                  <a:srgbClr val="92D050"/>
                </a:solidFill>
              </a:rPr>
              <a:t>                                       pohranjena u                   </a:t>
            </a:r>
            <a:endParaRPr lang="hr-HR" dirty="0">
              <a:solidFill>
                <a:srgbClr val="92D050"/>
              </a:solidFill>
            </a:endParaRPr>
          </a:p>
          <a:p>
            <a:pPr marL="68580" indent="0">
              <a:buNone/>
            </a:pPr>
            <a:r>
              <a:rPr lang="hr-HR" dirty="0" smtClean="0">
                <a:solidFill>
                  <a:srgbClr val="92D050"/>
                </a:solidFill>
              </a:rPr>
              <a:t>                                       jezgri(lat. nukleus)</a:t>
            </a:r>
            <a:endParaRPr lang="hr-HR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16020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NUKLEARNA ENERGIJA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256" y="2411412"/>
            <a:ext cx="4762500" cy="3333750"/>
          </a:xfrm>
        </p:spPr>
      </p:pic>
    </p:spTree>
    <p:extLst>
      <p:ext uri="{BB962C8B-B14F-4D97-AF65-F5344CB8AC3E}">
        <p14:creationId xmlns="" xmlns:p14="http://schemas.microsoft.com/office/powerpoint/2010/main" val="5605417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MEHANIČKA ENERGIJA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smtClean="0">
                <a:solidFill>
                  <a:srgbClr val="FF0000"/>
                </a:solidFill>
              </a:rPr>
              <a:t>Mehanička energija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-</a:t>
            </a:r>
            <a:r>
              <a:rPr lang="hr-HR" dirty="0" smtClean="0">
                <a:solidFill>
                  <a:schemeClr val="bg2">
                    <a:lumMod val="75000"/>
                  </a:schemeClr>
                </a:solidFill>
              </a:rPr>
              <a:t> zbroj</a:t>
            </a:r>
            <a:r>
              <a:rPr lang="hr-HR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>
                <a:solidFill>
                  <a:schemeClr val="bg2">
                    <a:lumMod val="75000"/>
                  </a:schemeClr>
                </a:solidFill>
              </a:rPr>
              <a:t>potencijalne</a:t>
            </a:r>
          </a:p>
          <a:p>
            <a:pPr marL="68580" indent="0">
              <a:buNone/>
            </a:pPr>
            <a:r>
              <a:rPr lang="hr-HR" dirty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hr-HR" dirty="0" smtClean="0">
                <a:solidFill>
                  <a:schemeClr val="bg2">
                    <a:lumMod val="75000"/>
                  </a:schemeClr>
                </a:solidFill>
              </a:rPr>
              <a:t>			energije i kinetičke</a:t>
            </a:r>
          </a:p>
          <a:p>
            <a:pPr marL="68580" indent="0">
              <a:buNone/>
            </a:pPr>
            <a:r>
              <a:rPr lang="hr-HR" dirty="0" smtClean="0">
                <a:solidFill>
                  <a:schemeClr val="bg2">
                    <a:lumMod val="75000"/>
                  </a:schemeClr>
                </a:solidFill>
              </a:rPr>
              <a:t>				energije.</a:t>
            </a:r>
          </a:p>
          <a:p>
            <a:pPr marL="68580" indent="0">
              <a:buNone/>
            </a:pPr>
            <a:r>
              <a:rPr lang="hr-HR" dirty="0" smtClean="0">
                <a:solidFill>
                  <a:srgbClr val="0070C0"/>
                </a:solidFill>
              </a:rPr>
              <a:t>Najvažniji izvori te energije su vjetar i voda.</a:t>
            </a:r>
            <a:endParaRPr lang="hr-H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70309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NUKLEARNA ENERGIJA</a:t>
            </a:r>
            <a:endParaRPr lang="hr-H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76872"/>
            <a:ext cx="5613400" cy="3508375"/>
          </a:xfrm>
        </p:spPr>
      </p:pic>
    </p:spTree>
    <p:extLst>
      <p:ext uri="{BB962C8B-B14F-4D97-AF65-F5344CB8AC3E}">
        <p14:creationId xmlns="" xmlns:p14="http://schemas.microsoft.com/office/powerpoint/2010/main" val="184941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Mislav           </a:t>
            </a:r>
            <a:r>
              <a:rPr lang="hr-HR" dirty="0" err="1" smtClean="0"/>
              <a:t>Jovanić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5.d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6769927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/>
              <a:t>-voda-izvor mehaničke energije</a:t>
            </a:r>
            <a:endParaRPr lang="hr-HR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289" r="19289"/>
          <a:stretch>
            <a:fillRect/>
          </a:stretch>
        </p:blipFill>
        <p:spPr>
          <a:xfrm>
            <a:off x="1043608" y="764704"/>
            <a:ext cx="3359623" cy="5468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2767949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BIOLOŠKA ENERGIJA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smtClean="0">
                <a:solidFill>
                  <a:srgbClr val="FF0000"/>
                </a:solidFill>
              </a:rPr>
              <a:t>Biološka energija-</a:t>
            </a:r>
            <a:r>
              <a:rPr lang="hr-HR" dirty="0" smtClean="0">
                <a:solidFill>
                  <a:srgbClr val="92D050"/>
                </a:solidFill>
              </a:rPr>
              <a:t>nastaje kao posljedica</a:t>
            </a:r>
          </a:p>
          <a:p>
            <a:pPr marL="68580" indent="0">
              <a:buNone/>
            </a:pPr>
            <a:r>
              <a:rPr lang="hr-HR" dirty="0">
                <a:solidFill>
                  <a:srgbClr val="FF0000"/>
                </a:solidFill>
              </a:rPr>
              <a:t>	</a:t>
            </a:r>
            <a:r>
              <a:rPr lang="hr-HR" dirty="0" smtClean="0">
                <a:solidFill>
                  <a:srgbClr val="FF0000"/>
                </a:solidFill>
              </a:rPr>
              <a:t>		   </a:t>
            </a:r>
            <a:r>
              <a:rPr lang="hr-HR" dirty="0" smtClean="0">
                <a:solidFill>
                  <a:srgbClr val="92D050"/>
                </a:solidFill>
              </a:rPr>
              <a:t>uzimanja hrane i vode</a:t>
            </a:r>
            <a:r>
              <a:rPr lang="hr-HR" dirty="0" smtClean="0">
                <a:solidFill>
                  <a:srgbClr val="FF0000"/>
                </a:solidFill>
              </a:rPr>
              <a:t>	</a:t>
            </a:r>
          </a:p>
          <a:p>
            <a:pPr marL="68580" indent="0">
              <a:buNone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                                  </a:t>
            </a:r>
            <a:r>
              <a:rPr lang="hr-HR" dirty="0" smtClean="0">
                <a:solidFill>
                  <a:srgbClr val="92D050"/>
                </a:solidFill>
              </a:rPr>
              <a:t>kod svih živih bića.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44977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Hrana je izvor biološke energije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31" y="2459037"/>
            <a:ext cx="6305550" cy="3238500"/>
          </a:xfrm>
        </p:spPr>
      </p:pic>
    </p:spTree>
    <p:extLst>
      <p:ext uri="{BB962C8B-B14F-4D97-AF65-F5344CB8AC3E}">
        <p14:creationId xmlns="" xmlns:p14="http://schemas.microsoft.com/office/powerpoint/2010/main" val="625812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TOPLINSKA ENERGIJA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smtClean="0">
                <a:solidFill>
                  <a:srgbClr val="FF0000"/>
                </a:solidFill>
              </a:rPr>
              <a:t>Toplinska energija-</a:t>
            </a:r>
            <a:r>
              <a:rPr lang="hr-HR" dirty="0" smtClean="0">
                <a:solidFill>
                  <a:srgbClr val="92D050"/>
                </a:solidFill>
              </a:rPr>
              <a:t>nastaje od sunca i od</a:t>
            </a:r>
            <a:endParaRPr lang="hr-HR" u="sng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                 </a:t>
            </a:r>
            <a:r>
              <a:rPr lang="hr-HR" dirty="0" smtClean="0">
                <a:solidFill>
                  <a:srgbClr val="92D050"/>
                </a:solidFill>
              </a:rPr>
              <a:t>                  različitog goriva.</a:t>
            </a:r>
          </a:p>
          <a:p>
            <a:pPr marL="68580" indent="0">
              <a:buNone/>
            </a:pPr>
            <a:r>
              <a:rPr lang="hr-HR" dirty="0" smtClean="0">
                <a:solidFill>
                  <a:srgbClr val="00B0F0"/>
                </a:solidFill>
              </a:rPr>
              <a:t>-Vrste goriva su:</a:t>
            </a:r>
            <a:r>
              <a:rPr lang="hr-HR" dirty="0" smtClean="0">
                <a:solidFill>
                  <a:srgbClr val="92D050"/>
                </a:solidFill>
              </a:rPr>
              <a:t>drvo</a:t>
            </a:r>
          </a:p>
          <a:p>
            <a:pPr marL="68580" indent="0">
              <a:buNone/>
            </a:pPr>
            <a:r>
              <a:rPr lang="hr-HR" dirty="0" smtClean="0">
                <a:solidFill>
                  <a:srgbClr val="00B0F0"/>
                </a:solidFill>
              </a:rPr>
              <a:t>                            </a:t>
            </a:r>
            <a:r>
              <a:rPr lang="hr-HR" dirty="0" smtClean="0">
                <a:solidFill>
                  <a:srgbClr val="92D050"/>
                </a:solidFill>
              </a:rPr>
              <a:t>ugljen</a:t>
            </a:r>
          </a:p>
          <a:p>
            <a:pPr marL="68580" indent="0">
              <a:buNone/>
            </a:pPr>
            <a:r>
              <a:rPr lang="hr-HR" dirty="0">
                <a:solidFill>
                  <a:srgbClr val="92D050"/>
                </a:solidFill>
              </a:rPr>
              <a:t> </a:t>
            </a:r>
            <a:r>
              <a:rPr lang="hr-HR" dirty="0" smtClean="0">
                <a:solidFill>
                  <a:srgbClr val="92D050"/>
                </a:solidFill>
              </a:rPr>
              <a:t>                           nafta             </a:t>
            </a:r>
            <a:r>
              <a:rPr lang="hr-HR" dirty="0" smtClean="0">
                <a:solidFill>
                  <a:srgbClr val="FF0000"/>
                </a:solidFill>
              </a:rPr>
              <a:t>fosilna goriva</a:t>
            </a:r>
            <a:endParaRPr lang="hr-HR" dirty="0" smtClean="0">
              <a:solidFill>
                <a:srgbClr val="92D050"/>
              </a:solidFill>
            </a:endParaRPr>
          </a:p>
          <a:p>
            <a:pPr marL="68580" indent="0">
              <a:buNone/>
            </a:pPr>
            <a:r>
              <a:rPr lang="hr-HR" dirty="0">
                <a:solidFill>
                  <a:srgbClr val="92D050"/>
                </a:solidFill>
              </a:rPr>
              <a:t> </a:t>
            </a:r>
            <a:r>
              <a:rPr lang="hr-HR" dirty="0" smtClean="0">
                <a:solidFill>
                  <a:srgbClr val="92D050"/>
                </a:solidFill>
              </a:rPr>
              <a:t>                           plin</a:t>
            </a:r>
            <a:endParaRPr lang="hr-HR" dirty="0" smtClean="0">
              <a:solidFill>
                <a:srgbClr val="00B0F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99992" y="3933056"/>
            <a:ext cx="79208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499992" y="4149080"/>
            <a:ext cx="79208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499992" y="4365104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55817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 TOPLINSKA ENERGIJA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Drvo</a:t>
            </a:r>
            <a:endParaRPr lang="hr-H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140969"/>
            <a:ext cx="3610049" cy="1800199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Ugljen</a:t>
            </a:r>
            <a:endParaRPr lang="hr-HR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075" y="3140969"/>
            <a:ext cx="2839293" cy="1800199"/>
          </a:xfrm>
        </p:spPr>
      </p:pic>
    </p:spTree>
    <p:extLst>
      <p:ext uri="{BB962C8B-B14F-4D97-AF65-F5344CB8AC3E}">
        <p14:creationId xmlns="" xmlns:p14="http://schemas.microsoft.com/office/powerpoint/2010/main" val="915791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TOPLINSKA ENERGIJA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Nafta</a:t>
            </a:r>
            <a:endParaRPr lang="hr-H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5" y="3140969"/>
            <a:ext cx="2882726" cy="1944216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Plin</a:t>
            </a:r>
            <a:endParaRPr lang="hr-HR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3140968"/>
            <a:ext cx="3492500" cy="2354700"/>
          </a:xfrm>
        </p:spPr>
      </p:pic>
    </p:spTree>
    <p:extLst>
      <p:ext uri="{BB962C8B-B14F-4D97-AF65-F5344CB8AC3E}">
        <p14:creationId xmlns="" xmlns:p14="http://schemas.microsoft.com/office/powerpoint/2010/main" val="19030212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SVJETLOSNA ENERGIJA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 smtClean="0">
                <a:solidFill>
                  <a:srgbClr val="FF0000"/>
                </a:solidFill>
              </a:rPr>
              <a:t>Svjetlosna energija-</a:t>
            </a:r>
            <a:r>
              <a:rPr lang="hr-HR" dirty="0" smtClean="0">
                <a:solidFill>
                  <a:srgbClr val="92D050"/>
                </a:solidFill>
              </a:rPr>
              <a:t>prirodni izvor  te </a:t>
            </a:r>
          </a:p>
          <a:p>
            <a:pPr marL="68580" indent="0">
              <a:buNone/>
            </a:pPr>
            <a:r>
              <a:rPr lang="hr-HR" dirty="0">
                <a:solidFill>
                  <a:srgbClr val="92D050"/>
                </a:solidFill>
              </a:rPr>
              <a:t> </a:t>
            </a:r>
            <a:r>
              <a:rPr lang="hr-HR" dirty="0" smtClean="0">
                <a:solidFill>
                  <a:srgbClr val="92D050"/>
                </a:solidFill>
              </a:rPr>
              <a:t>                                     energije jest sunce</a:t>
            </a:r>
          </a:p>
          <a:p>
            <a:pPr marL="68580" indent="0">
              <a:buNone/>
            </a:pPr>
            <a:r>
              <a:rPr lang="hr-HR" dirty="0">
                <a:solidFill>
                  <a:srgbClr val="92D050"/>
                </a:solidFill>
              </a:rPr>
              <a:t> </a:t>
            </a:r>
            <a:r>
              <a:rPr lang="hr-HR" dirty="0" smtClean="0">
                <a:solidFill>
                  <a:srgbClr val="92D050"/>
                </a:solidFill>
              </a:rPr>
              <a:t>                                     a umjetni različite </a:t>
            </a:r>
          </a:p>
          <a:p>
            <a:pPr marL="68580" indent="0">
              <a:buNone/>
            </a:pPr>
            <a:r>
              <a:rPr lang="hr-HR" dirty="0">
                <a:solidFill>
                  <a:srgbClr val="92D050"/>
                </a:solidFill>
              </a:rPr>
              <a:t> </a:t>
            </a:r>
            <a:r>
              <a:rPr lang="hr-HR" dirty="0" smtClean="0">
                <a:solidFill>
                  <a:srgbClr val="92D050"/>
                </a:solidFill>
              </a:rPr>
              <a:t>                                     vrste </a:t>
            </a:r>
            <a:r>
              <a:rPr lang="hr-HR" dirty="0" smtClean="0">
                <a:solidFill>
                  <a:srgbClr val="92D050"/>
                </a:solidFill>
              </a:rPr>
              <a:t>rasvjetnih </a:t>
            </a:r>
            <a:r>
              <a:rPr lang="hr-HR" dirty="0" smtClean="0">
                <a:solidFill>
                  <a:srgbClr val="92D050"/>
                </a:solidFill>
              </a:rPr>
              <a:t>tijela.  </a:t>
            </a:r>
          </a:p>
          <a:p>
            <a:pPr marL="68580" indent="0">
              <a:buNone/>
            </a:pPr>
            <a:r>
              <a:rPr lang="hr-HR" dirty="0" smtClean="0">
                <a:solidFill>
                  <a:srgbClr val="00B0F0"/>
                </a:solidFill>
              </a:rPr>
              <a:t>-Dijelimo ih na:a)</a:t>
            </a:r>
            <a:r>
              <a:rPr lang="hr-HR" dirty="0" smtClean="0">
                <a:solidFill>
                  <a:srgbClr val="92D050"/>
                </a:solidFill>
              </a:rPr>
              <a:t> toplu</a:t>
            </a:r>
          </a:p>
          <a:p>
            <a:pPr marL="68580" indent="0">
              <a:buNone/>
            </a:pPr>
            <a:r>
              <a:rPr lang="hr-HR" dirty="0" smtClean="0">
                <a:solidFill>
                  <a:srgbClr val="92D050"/>
                </a:solidFill>
              </a:rPr>
              <a:t>                          </a:t>
            </a:r>
            <a:r>
              <a:rPr lang="hr-HR" dirty="0" smtClean="0">
                <a:solidFill>
                  <a:srgbClr val="00B0F0"/>
                </a:solidFill>
              </a:rPr>
              <a:t>b)</a:t>
            </a:r>
            <a:r>
              <a:rPr lang="hr-HR" dirty="0" smtClean="0">
                <a:solidFill>
                  <a:srgbClr val="92D050"/>
                </a:solidFill>
              </a:rPr>
              <a:t>hladnu</a:t>
            </a:r>
            <a:endParaRPr lang="hr-HR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35000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157</Words>
  <Application>Microsoft Office PowerPoint</Application>
  <PresentationFormat>On-screen Show (4:3)</PresentationFormat>
  <Paragraphs>61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Austin</vt:lpstr>
      <vt:lpstr>IZVORI              ENERGIJE </vt:lpstr>
      <vt:lpstr>MEHANIČKA ENERGIJA</vt:lpstr>
      <vt:lpstr>-voda-izvor mehaničke energije</vt:lpstr>
      <vt:lpstr>BIOLOŠKA ENERGIJA</vt:lpstr>
      <vt:lpstr>Hrana je izvor biološke energije</vt:lpstr>
      <vt:lpstr>TOPLINSKA ENERGIJA</vt:lpstr>
      <vt:lpstr>  TOPLINSKA ENERGIJA</vt:lpstr>
      <vt:lpstr>TOPLINSKA ENERGIJA</vt:lpstr>
      <vt:lpstr>SVJETLOSNA ENERGIJA</vt:lpstr>
      <vt:lpstr>SVJETLOSNA ENERGIJA</vt:lpstr>
      <vt:lpstr>SVJETLOSNA             ENERGIJA</vt:lpstr>
      <vt:lpstr>ELEKTRIČNA ENERGIJA</vt:lpstr>
      <vt:lpstr> ELEKTRIČNA ENERGIJA</vt:lpstr>
      <vt:lpstr>ELEKTRIČNA ENERGIJA</vt:lpstr>
      <vt:lpstr>ELEKTRIČNA ENERGIJA</vt:lpstr>
      <vt:lpstr>KEMIJSKA ENERGIJA</vt:lpstr>
      <vt:lpstr>KEMIJSKA ENERGIJA</vt:lpstr>
      <vt:lpstr>NUKLEARNA ENERGIJA</vt:lpstr>
      <vt:lpstr>NUKLEARNA ENERGIJA</vt:lpstr>
      <vt:lpstr>NUKLEARNA ENERGIJA</vt:lpstr>
      <vt:lpstr>Mislav           Jovanić 5.d</vt:lpstr>
    </vt:vector>
  </TitlesOfParts>
  <Company>HEP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IZVORI              ENERGIJE</dc:title>
  <dc:creator>Anka Cvitanović</dc:creator>
  <cp:lastModifiedBy>Natjecanje</cp:lastModifiedBy>
  <cp:revision>22</cp:revision>
  <dcterms:created xsi:type="dcterms:W3CDTF">2013-05-19T17:22:32Z</dcterms:created>
  <dcterms:modified xsi:type="dcterms:W3CDTF">2013-11-20T23:41:26Z</dcterms:modified>
</cp:coreProperties>
</file>