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Roboto Slab" panose="020B0604020202020204" charset="0"/>
      <p:regular r:id="rId19"/>
      <p:bold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3df4ea0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3df4ea0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3df4ea02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3df4ea02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3df4ea02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3df4ea02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3df4ea02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3df4ea02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3df4ea02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3df4ea02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3df4ea02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3df4ea02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75fc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75fc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75fc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92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3df4ea0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3df4ea02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3df4ea02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3df4ea02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3df4ea0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3df4ea0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75fce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75fce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3df4ea02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3df4ea02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s-breznicki-hum.skole.hr/skola/knjiznic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.bookcreator.com/5u7UNJkJyAb7Rta3bFXIgTRHLVs2/DrcIOZtNSFqu3601DOnsj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Title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report by Your Name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975" y="192463"/>
            <a:ext cx="6133952" cy="34503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4705564" y="3736675"/>
            <a:ext cx="2844261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OŠ </a:t>
            </a:r>
            <a:r>
              <a:rPr lang="hr-HR" dirty="0" smtClean="0">
                <a:latin typeface="Roboto"/>
                <a:ea typeface="Roboto"/>
                <a:cs typeface="Roboto"/>
                <a:sym typeface="Roboto"/>
              </a:rPr>
              <a:t>Breznički Hum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travanj 2020.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Ivana Nogić, knjižničarka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ČITANJE U DOBA KORONE 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4294967295"/>
          </p:nvPr>
        </p:nvSpPr>
        <p:spPr>
          <a:xfrm>
            <a:off x="311700" y="1195200"/>
            <a:ext cx="4025400" cy="24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Smijeha u životu nikada dosta. Zato odaberite knjige koje će vas uistinu nasmijati. Smijeh je najbolji lijek, čini vas ljepšima i pomlađuje!</a:t>
            </a:r>
            <a:endParaRPr sz="410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26" name="Google Shape;126;p21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1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425" y="1106000"/>
            <a:ext cx="3869088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ČITANJE U DOBA KORONE 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4294967295"/>
          </p:nvPr>
        </p:nvSpPr>
        <p:spPr>
          <a:xfrm>
            <a:off x="311700" y="1371450"/>
            <a:ext cx="4025400" cy="24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Prepustite se zanimljivim pustolovinama iz udobnosti vlastite sobe. </a:t>
            </a:r>
            <a:endParaRPr sz="1900" b="1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Čitanjem doista možete otputovati kamo god želite!</a:t>
            </a:r>
            <a:endParaRPr sz="490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35" name="Google Shape;135;p22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22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000" y="1011250"/>
            <a:ext cx="3811359" cy="37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ČITANJE U DOBA KORONE </a:t>
            </a: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4294967295"/>
          </p:nvPr>
        </p:nvSpPr>
        <p:spPr>
          <a:xfrm>
            <a:off x="311700" y="1371450"/>
            <a:ext cx="4025400" cy="24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Pročitajte knjigu koja će vas potaknuti na promjene ili na stvaranje nečega novog. U knjigama se skrivaju brojne dobre ideje koje možete primijeniti u svakodnevnom životu!</a:t>
            </a:r>
            <a:endParaRPr sz="570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44" name="Google Shape;144;p23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23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150" y="1106000"/>
            <a:ext cx="4000384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ČITANJE U DOBA KORONE </a:t>
            </a: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4294967295"/>
          </p:nvPr>
        </p:nvSpPr>
        <p:spPr>
          <a:xfrm>
            <a:off x="311700" y="1902800"/>
            <a:ext cx="4025400" cy="24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Knjiga potiče na propitivanje, otvara um za nove ideje, širi vidike. Što se vaše znanje bude više širilo, rast će i vaša glad za novim informacijama i idejama.</a:t>
            </a:r>
            <a:endParaRPr sz="650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53" name="Google Shape;153;p24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" name="Google Shape;154;p24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550" y="1159550"/>
            <a:ext cx="3962747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ČITANJE U DOBA KORONE 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4294967295"/>
          </p:nvPr>
        </p:nvSpPr>
        <p:spPr>
          <a:xfrm>
            <a:off x="311700" y="1902800"/>
            <a:ext cx="4025400" cy="24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Čitanje vam omogućuje da pobjegnete od svojih briga i zaboravite na njih na određeno vrijeme. To vam može pomoći da se opustite i lakše riješite probleme.</a:t>
            </a:r>
            <a:endParaRPr sz="730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62" name="Google Shape;162;p25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25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425" y="1106000"/>
            <a:ext cx="3732700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ČITANJE U DOBA KORONE </a:t>
            </a: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4294967295"/>
          </p:nvPr>
        </p:nvSpPr>
        <p:spPr>
          <a:xfrm>
            <a:off x="418675" y="1772050"/>
            <a:ext cx="4025400" cy="24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I možda najvažnije…</a:t>
            </a:r>
            <a:endParaRPr sz="1900" b="1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Predivno je sanjati o lijepim stvarima i zamišljati ih. Možda ste već zaboravili koliko možete biti maštoviti, a sad je pravo vrijeme da ponovno probudite svoju maštu!</a:t>
            </a:r>
            <a:endParaRPr sz="810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71" name="Google Shape;171;p26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" name="Google Shape;172;p26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575" y="1106000"/>
            <a:ext cx="3718850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811658" y="3708971"/>
            <a:ext cx="6852863" cy="10236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4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os-breznicki-hum.skole.hr/skola/knjiznica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1400" dirty="0" smtClean="0"/>
              <a:t/>
            </a:r>
            <a:br>
              <a:rPr lang="hr-HR" sz="1400" dirty="0" smtClean="0"/>
            </a:br>
            <a:r>
              <a:rPr lang="hr-HR" sz="1400" dirty="0" smtClean="0">
                <a:solidFill>
                  <a:schemeClr val="accent6"/>
                </a:solidFill>
              </a:rPr>
              <a:t>Slobodno zavirite u knjižnicu naše škole i pronađite nešto za sebe!</a:t>
            </a:r>
            <a:br>
              <a:rPr lang="hr-HR" sz="1400" dirty="0" smtClean="0">
                <a:solidFill>
                  <a:schemeClr val="accent6"/>
                </a:solidFill>
              </a:rPr>
            </a:br>
            <a:endParaRPr sz="1400" dirty="0">
              <a:solidFill>
                <a:schemeClr val="accent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6"/>
                </a:solidFill>
              </a:rPr>
              <a:t>HVALA NA </a:t>
            </a:r>
            <a:r>
              <a:rPr lang="en" sz="2400" dirty="0" smtClean="0">
                <a:solidFill>
                  <a:schemeClr val="accent6"/>
                </a:solidFill>
              </a:rPr>
              <a:t>PAŽNJI!</a:t>
            </a:r>
            <a:endParaRPr sz="2400" dirty="0">
              <a:solidFill>
                <a:schemeClr val="accent6"/>
              </a:solidFill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649" y="108055"/>
            <a:ext cx="3654880" cy="340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455700" y="2978000"/>
            <a:ext cx="8232600" cy="15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en" sz="1900" b="1" dirty="0">
                <a:solidFill>
                  <a:srgbClr val="FFFF00"/>
                </a:solidFill>
              </a:rPr>
              <a:t>Noć knjige 2020. obilježit će gotovo 200 različitih osnovnih i srednjih škola, vrtića, svih vrsta knjižnica, kazališta, ilustratora, prevoditelja, pisaca i drugih prijatelja knjige iz svih dijelova Hrvatske, a među njima je već </a:t>
            </a:r>
            <a:r>
              <a:rPr lang="hr-HR" sz="1900" b="1" dirty="0" smtClean="0">
                <a:solidFill>
                  <a:srgbClr val="FFFF00"/>
                </a:solidFill>
              </a:rPr>
              <a:t>osmu</a:t>
            </a:r>
            <a:r>
              <a:rPr lang="en" sz="1900" b="1" dirty="0" smtClean="0">
                <a:solidFill>
                  <a:srgbClr val="FFFF00"/>
                </a:solidFill>
              </a:rPr>
              <a:t> </a:t>
            </a:r>
            <a:r>
              <a:rPr lang="en" sz="1900" b="1" dirty="0">
                <a:solidFill>
                  <a:srgbClr val="FFFF00"/>
                </a:solidFill>
              </a:rPr>
              <a:t>godinu zaredom i naša škola!</a:t>
            </a:r>
            <a:endParaRPr sz="1900" b="1" dirty="0">
              <a:solidFill>
                <a:srgbClr val="FFFF00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575" y="197700"/>
            <a:ext cx="5871350" cy="26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370901" y="2013735"/>
            <a:ext cx="7082440" cy="2804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hr-HR" sz="1900" b="1" dirty="0" smtClean="0">
                <a:solidFill>
                  <a:srgbClr val="FFFF00"/>
                </a:solidFill>
              </a:rPr>
              <a:t>U „</a:t>
            </a:r>
            <a:r>
              <a:rPr lang="en" sz="1900" b="1" dirty="0" smtClean="0">
                <a:solidFill>
                  <a:srgbClr val="FFFF00"/>
                </a:solidFill>
              </a:rPr>
              <a:t>Noć</a:t>
            </a:r>
            <a:r>
              <a:rPr lang="hr-HR" sz="1900" b="1" dirty="0" smtClean="0">
                <a:solidFill>
                  <a:srgbClr val="FFFF00"/>
                </a:solidFill>
              </a:rPr>
              <a:t>i</a:t>
            </a:r>
            <a:r>
              <a:rPr lang="en" sz="1900" b="1" dirty="0" smtClean="0">
                <a:solidFill>
                  <a:srgbClr val="FFFF00"/>
                </a:solidFill>
              </a:rPr>
              <a:t> </a:t>
            </a:r>
            <a:r>
              <a:rPr lang="en" sz="1900" b="1" dirty="0">
                <a:solidFill>
                  <a:srgbClr val="FFFF00"/>
                </a:solidFill>
              </a:rPr>
              <a:t>knjige 2020</a:t>
            </a:r>
            <a:r>
              <a:rPr lang="en" sz="1900" b="1" dirty="0" smtClean="0">
                <a:solidFill>
                  <a:srgbClr val="FFFF00"/>
                </a:solidFill>
              </a:rPr>
              <a:t>.</a:t>
            </a:r>
            <a:r>
              <a:rPr lang="hr-HR" sz="1900" b="1" dirty="0" smtClean="0">
                <a:solidFill>
                  <a:srgbClr val="FFFF00"/>
                </a:solidFill>
              </a:rPr>
              <a:t>”</a:t>
            </a:r>
            <a:r>
              <a:rPr lang="en" sz="1900" b="1" dirty="0" smtClean="0">
                <a:solidFill>
                  <a:srgbClr val="FFFF00"/>
                </a:solidFill>
              </a:rPr>
              <a:t> </a:t>
            </a:r>
            <a:r>
              <a:rPr lang="hr-HR" sz="1900" b="1" dirty="0" smtClean="0">
                <a:solidFill>
                  <a:srgbClr val="FFFF00"/>
                </a:solidFill>
              </a:rPr>
              <a:t>u našoj školi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hr-HR" sz="1900" b="1" dirty="0" smtClean="0">
                <a:solidFill>
                  <a:srgbClr val="FFFF00"/>
                </a:solidFill>
              </a:rPr>
              <a:t>nudimo vam čitanje e-slikovnice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hr-HR" sz="1900" b="1" dirty="0" smtClean="0">
                <a:solidFill>
                  <a:srgbClr val="FFFF00"/>
                </a:solidFill>
              </a:rPr>
              <a:t>naše učenice Paole </a:t>
            </a:r>
            <a:r>
              <a:rPr lang="hr-HR" sz="1900" b="1" dirty="0" err="1" smtClean="0">
                <a:solidFill>
                  <a:srgbClr val="FFFF00"/>
                </a:solidFill>
              </a:rPr>
              <a:t>Andrašek</a:t>
            </a:r>
            <a:r>
              <a:rPr lang="hr-HR" sz="1900" b="1" dirty="0" smtClean="0">
                <a:solidFill>
                  <a:srgbClr val="FFFF00"/>
                </a:solidFill>
              </a:rPr>
              <a:t>.</a:t>
            </a:r>
          </a:p>
          <a:p>
            <a:pPr marL="0" lvl="0" indent="0" algn="ctr"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hr-HR" sz="1200" b="1" dirty="0">
                <a:solidFill>
                  <a:srgbClr val="FFFF00"/>
                </a:solidFill>
                <a:hlinkClick r:id="rId3"/>
              </a:rPr>
              <a:t>https://</a:t>
            </a:r>
            <a:r>
              <a:rPr lang="hr-HR" sz="1200" b="1" dirty="0" smtClean="0">
                <a:solidFill>
                  <a:srgbClr val="FFFF00"/>
                </a:solidFill>
                <a:hlinkClick r:id="rId3"/>
              </a:rPr>
              <a:t>read.bookcreator.com/5u7UNJkJyAb7Rta3bFXIgTRHLVs2/DrcIOZtNSFqu3601DOnsjQ</a:t>
            </a:r>
            <a:endParaRPr lang="hr-HR" sz="1200" b="1" dirty="0" smtClean="0">
              <a:solidFill>
                <a:srgbClr val="FFFF00"/>
              </a:solidFill>
            </a:endParaRPr>
          </a:p>
          <a:p>
            <a:pPr marL="0" lvl="0" indent="0" algn="ctr"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endParaRPr sz="1200" b="1" dirty="0">
              <a:solidFill>
                <a:srgbClr val="FFFF00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901" y="259345"/>
            <a:ext cx="4057261" cy="157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77" y="200159"/>
            <a:ext cx="2351331" cy="33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3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87900" y="330650"/>
            <a:ext cx="8368200" cy="40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00"/>
                </a:solidFill>
              </a:rPr>
              <a:t> U “NOĆI KNJIGE”</a:t>
            </a:r>
            <a:endParaRPr sz="3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obilježavamo: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Char char="★"/>
            </a:pPr>
            <a:r>
              <a:rPr lang="en" sz="2600">
                <a:solidFill>
                  <a:srgbClr val="FFFF00"/>
                </a:solidFill>
              </a:rPr>
              <a:t>Dan hrvatske knjige - 22. travnja</a:t>
            </a:r>
            <a:endParaRPr sz="2600">
              <a:solidFill>
                <a:srgbClr val="FFFF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600"/>
              <a:buChar char="★"/>
            </a:pPr>
            <a:r>
              <a:rPr lang="en" sz="2600">
                <a:solidFill>
                  <a:srgbClr val="FFFF00"/>
                </a:solidFill>
              </a:rPr>
              <a:t>Svjetski dan knjige i autorskih prava - 23. travnja.</a:t>
            </a:r>
            <a:endParaRPr sz="26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600" y="512950"/>
            <a:ext cx="2076525" cy="160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ZAŠTO DAN HRVATSKE KNJIGE BAŠ 22. travnja?</a:t>
            </a:r>
            <a:endParaRPr sz="270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3200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Dan hrvatske knjige</a:t>
            </a:r>
            <a:r>
              <a:rPr lang="en" sz="190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 obilježava se </a:t>
            </a: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22. travnja</a:t>
            </a:r>
            <a:r>
              <a:rPr lang="en" sz="190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 odlukom Hrvatskog sabora iz 1996. godine, a u spomen na našeg književnika </a:t>
            </a:r>
            <a:r>
              <a:rPr lang="en" sz="1900">
                <a:solidFill>
                  <a:srgbClr val="980000"/>
                </a:solidFill>
                <a:latin typeface="Roboto Slab"/>
                <a:ea typeface="Roboto Slab"/>
                <a:cs typeface="Roboto Slab"/>
                <a:sym typeface="Roboto Slab"/>
              </a:rPr>
              <a:t>Marka Marulića</a:t>
            </a:r>
            <a:r>
              <a:rPr lang="en" sz="190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, koji je toga dana 1501. godine dovršio svoje djelo “Judita”. </a:t>
            </a:r>
            <a:endParaRPr sz="190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C9DAF8"/>
                </a:solidFill>
                <a:latin typeface="Roboto Slab"/>
                <a:ea typeface="Roboto Slab"/>
                <a:cs typeface="Roboto Slab"/>
                <a:sym typeface="Roboto Slab"/>
              </a:rPr>
              <a:t>Time je Marko Marulić stekao titulu “oca hrvatske književnosti”!</a:t>
            </a:r>
            <a:endParaRPr sz="2600">
              <a:solidFill>
                <a:srgbClr val="C9DAF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000" y="1285100"/>
            <a:ext cx="2824749" cy="35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MARKO MARULIĆ</a:t>
            </a:r>
            <a:endParaRPr sz="290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8267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A našao se i na novčanici od 500 kuna!</a:t>
            </a:r>
            <a:endParaRPr sz="2600">
              <a:solidFill>
                <a:srgbClr val="C9DAF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650" y="2129550"/>
            <a:ext cx="5126250" cy="24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6186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ZAŠTO SVJETSKI DAN KNJIGE I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AUTORSKIH PRAVA BAŠ 23. travnja?</a:t>
            </a:r>
            <a:endParaRPr sz="280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54075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Svjetski dan knjige i autorskih prava</a:t>
            </a:r>
            <a:r>
              <a:rPr lang="en" sz="1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obilježava se </a:t>
            </a:r>
            <a:r>
              <a:rPr lang="en" sz="19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23. travnja,</a:t>
            </a:r>
            <a:r>
              <a:rPr lang="en" sz="19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a proglašen je 1995. godine na Glavnoj skupštini UNESCO-a. Toga dana 1616. godine umrli su veliki svjetski književnici Miguel de Cervantes i William Shakespeare. Obilježavajući Svjetski dan knjige i autorskih prava, UNESCO poziva sve ljude da promiču knjigu, čitanje i izdavaštvo, uz zaštitu autorskih prava.</a:t>
            </a:r>
            <a:endParaRPr sz="19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3075" y="271825"/>
            <a:ext cx="1478826" cy="114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575" y="1304775"/>
            <a:ext cx="2360707" cy="3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ČITANJE U DOBA KORONE 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4294967295"/>
          </p:nvPr>
        </p:nvSpPr>
        <p:spPr>
          <a:xfrm>
            <a:off x="311700" y="1195200"/>
            <a:ext cx="56565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Zašto je sada posebno važno čitati? </a:t>
            </a: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107" name="Google Shape;107;p19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9"/>
          <p:cNvSpPr txBox="1">
            <a:spLocks noGrp="1"/>
          </p:cNvSpPr>
          <p:nvPr>
            <p:ph type="body" idx="4294967295"/>
          </p:nvPr>
        </p:nvSpPr>
        <p:spPr>
          <a:xfrm>
            <a:off x="311700" y="1719600"/>
            <a:ext cx="4408500" cy="29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Nikome nije lako danima boraviti unutar četiri zida i ne viđati svoje prijatelje, obitelj, ne ići u školu ili uživati u hobijima. No jednog se hobija ipak ne morate odreći, dapače!</a:t>
            </a:r>
            <a:endParaRPr sz="1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Čitanje nas smiruje, ublažava stres, smanjuje napetost. Čitanje nam omogućuje da potpuno uronimo u misli i osjećaje likova o kojima knjiga govori. Najbolja je vježba za mozak jer ga održava mladim, a vrlo brzo i učinkovito uklanja stres!</a:t>
            </a:r>
            <a:endParaRPr sz="1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3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1600"/>
              </a:spcAft>
              <a:buNone/>
            </a:pPr>
            <a:endParaRPr sz="1400"/>
          </a:p>
        </p:txBody>
      </p:sp>
      <p:cxnSp>
        <p:nvCxnSpPr>
          <p:cNvPr id="109" name="Google Shape;109;p19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348" y="1808800"/>
            <a:ext cx="4073626" cy="286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 idx="4294967295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ČITANJE U DOBA KORONE 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4294967295"/>
          </p:nvPr>
        </p:nvSpPr>
        <p:spPr>
          <a:xfrm>
            <a:off x="311700" y="1195200"/>
            <a:ext cx="4025400" cy="24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Pronađite temu o kojoj želite znati više, a potom pronađite knjigu u kojoj možete saznati sve o toj temi. Čitanjem neprestano učite.</a:t>
            </a:r>
            <a:endParaRPr sz="330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117" name="Google Shape;117;p20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20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500" y="1106000"/>
            <a:ext cx="3725788" cy="37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575</Words>
  <Application>Microsoft Office PowerPoint</Application>
  <PresentationFormat>Prikaz na zaslonu (16:9)</PresentationFormat>
  <Paragraphs>45</Paragraphs>
  <Slides>16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Roboto Slab</vt:lpstr>
      <vt:lpstr>Roboto</vt:lpstr>
      <vt:lpstr>Arial</vt:lpstr>
      <vt:lpstr>Marina</vt:lpstr>
      <vt:lpstr>Book Title</vt:lpstr>
      <vt:lpstr>PowerPoint prezentacija</vt:lpstr>
      <vt:lpstr>PowerPoint prezentacija</vt:lpstr>
      <vt:lpstr> U “NOĆI KNJIGE”  obilježavamo:  Dan hrvatske knjige - 22. travnja Svjetski dan knjige i autorskih prava - 23. travnja.  </vt:lpstr>
      <vt:lpstr>ZAŠTO DAN HRVATSKE KNJIGE BAŠ 22. travnja?</vt:lpstr>
      <vt:lpstr>MARKO MARULIĆ</vt:lpstr>
      <vt:lpstr>ZAŠTO SVJETSKI DAN KNJIGE I  AUTORSKIH PRAVA BAŠ 23. travnja?</vt:lpstr>
      <vt:lpstr>ČITANJE U DOBA KORONE </vt:lpstr>
      <vt:lpstr>ČITANJE U DOBA KORONE </vt:lpstr>
      <vt:lpstr>ČITANJE U DOBA KORONE </vt:lpstr>
      <vt:lpstr>ČITANJE U DOBA KORONE </vt:lpstr>
      <vt:lpstr>ČITANJE U DOBA KORONE </vt:lpstr>
      <vt:lpstr>ČITANJE U DOBA KORONE </vt:lpstr>
      <vt:lpstr>ČITANJE U DOBA KORONE </vt:lpstr>
      <vt:lpstr>ČITANJE U DOBA KORONE </vt:lpstr>
      <vt:lpstr>http://os-breznicki-hum.skole.hr/skola/knjiznica  Slobodno zavirite u knjižnicu naše škole i pronađite nešto za sebe! 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Title</dc:title>
  <dc:creator>Ivana</dc:creator>
  <cp:lastModifiedBy>Ivana Nogić</cp:lastModifiedBy>
  <cp:revision>5</cp:revision>
  <dcterms:modified xsi:type="dcterms:W3CDTF">2020-04-23T07:32:52Z</dcterms:modified>
</cp:coreProperties>
</file>