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61" r:id="rId6"/>
    <p:sldId id="262" r:id="rId7"/>
    <p:sldId id="277" r:id="rId8"/>
    <p:sldId id="274" r:id="rId9"/>
    <p:sldId id="268" r:id="rId10"/>
    <p:sldId id="263" r:id="rId11"/>
    <p:sldId id="264" r:id="rId12"/>
    <p:sldId id="265" r:id="rId13"/>
    <p:sldId id="267" r:id="rId14"/>
    <p:sldId id="266" r:id="rId15"/>
    <p:sldId id="270" r:id="rId16"/>
    <p:sldId id="279" r:id="rId17"/>
    <p:sldId id="271" r:id="rId18"/>
    <p:sldId id="284" r:id="rId19"/>
    <p:sldId id="275" r:id="rId20"/>
    <p:sldId id="281" r:id="rId21"/>
    <p:sldId id="282" r:id="rId22"/>
    <p:sldId id="276" r:id="rId23"/>
    <p:sldId id="283" r:id="rId24"/>
    <p:sldId id="280" r:id="rId2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2FD"/>
    <a:srgbClr val="6489C4"/>
    <a:srgbClr val="4A75BA"/>
    <a:srgbClr val="36588E"/>
    <a:srgbClr val="405268"/>
    <a:srgbClr val="014BB7"/>
    <a:srgbClr val="C80000"/>
    <a:srgbClr val="2E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>
      <p:cViewPr varScale="1">
        <p:scale>
          <a:sx n="68" d="100"/>
          <a:sy n="68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129E1-D627-4135-B189-3ED7D37AEE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24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pic>
        <p:nvPicPr>
          <p:cNvPr id="7" name="Picture 9" descr="DZ kr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36167-C726-4997-B7D3-E081201BB439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FF45E0-06FD-4280-950F-1342B0BF6341}"/>
              </a:ext>
            </a:extLst>
          </p:cNvPr>
          <p:cNvSpPr txBox="1"/>
          <p:nvPr userDrawn="1"/>
        </p:nvSpPr>
        <p:spPr>
          <a:xfrm>
            <a:off x="2840702" y="1193235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SysPrint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DDE84DC-EECF-4BBC-9C6E-CE76F593AD67}"/>
              </a:ext>
            </a:extLst>
          </p:cNvPr>
          <p:cNvSpPr txBox="1"/>
          <p:nvPr userDrawn="1"/>
        </p:nvSpPr>
        <p:spPr>
          <a:xfrm>
            <a:off x="5454465" y="1116291"/>
            <a:ext cx="1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udzbenik.</a:t>
            </a:r>
            <a:r>
              <a:rPr lang="hr-HR" sz="105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hr</a:t>
            </a:r>
            <a:endParaRPr lang="hr-HR" sz="1100" dirty="0">
              <a:solidFill>
                <a:schemeClr val="bg1"/>
              </a:solidFill>
              <a:latin typeface="Adobe Garamond Pro Bold" panose="020207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252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3FC24-6FBB-449A-9051-B98C47D4A5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765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F8EE-FF03-43F6-AAC9-A8664AE1AE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908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2A6CC-DEF2-4261-927E-69864230C61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179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DC03-4AEC-4D20-BB8A-1D19F342E2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932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E82C3-C2D2-45BC-913A-4015E7821B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001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3EA0-0658-4DBF-92C9-688D3AA75EE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693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46EEA-B0B8-47D3-85F8-EF08DCDB2D0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06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B089B-3018-4E9C-A4C0-7AE08346AF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033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7D6DA-73FF-490D-BDC0-0812AEADC70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7167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A8E57-C78A-4517-B398-CDAB857B0A3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59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768DE-9DAA-4FC6-9F84-FDE4F00D7401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D315F8D-C04F-4BE8-B031-C98A0EFA8E97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KRVILAohc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1. Sigurno </a:t>
            </a:r>
            <a:r>
              <a:rPr lang="hr-HR"/>
              <a:t>u virtualnom svijetu</a:t>
            </a:r>
            <a:endParaRPr lang="hr-HR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3975100"/>
            <a:ext cx="7988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Mrežna komunikacija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C desktop Dell Dimension 4550">
            <a:extLst>
              <a:ext uri="{FF2B5EF4-FFF2-40B4-BE49-F238E27FC236}">
                <a16:creationId xmlns:a16="http://schemas.microsoft.com/office/drawing/2014/main" id="{743B9DFD-97F3-4513-B281-459D0D31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724400"/>
            <a:ext cx="1727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F2ACEA1-32D2-4751-AFCF-C5B4F088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6164263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E4254CF-EF74-4F3E-A8D6-C2788DFB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6007100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satelitski modem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6D4D6AF-8780-4B41-A631-34E88023F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Satelitska veza</a:t>
            </a:r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D8466DC6-A442-434E-BCC3-1F1D10768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838" y="5589588"/>
            <a:ext cx="758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C078F8A-2B58-497A-9151-143D4C24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3B80BD1D-F393-4355-8684-227DEE55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pic>
        <p:nvPicPr>
          <p:cNvPr id="12297" name="Picture 9" descr="bs00925_">
            <a:extLst>
              <a:ext uri="{FF2B5EF4-FFF2-40B4-BE49-F238E27FC236}">
                <a16:creationId xmlns:a16="http://schemas.microsoft.com/office/drawing/2014/main" id="{7DF04560-6E3B-4E89-B223-FECB7F52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135063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733DUB7Y">
            <a:extLst>
              <a:ext uri="{FF2B5EF4-FFF2-40B4-BE49-F238E27FC236}">
                <a16:creationId xmlns:a16="http://schemas.microsoft.com/office/drawing/2014/main" id="{087FF6DA-7CD7-4D15-B08B-40378778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49237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satelitski transmiter">
            <a:extLst>
              <a:ext uri="{FF2B5EF4-FFF2-40B4-BE49-F238E27FC236}">
                <a16:creationId xmlns:a16="http://schemas.microsoft.com/office/drawing/2014/main" id="{1A0EE87C-BD2B-4A9F-921E-89E3F58A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889375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satellite modem">
            <a:extLst>
              <a:ext uri="{FF2B5EF4-FFF2-40B4-BE49-F238E27FC236}">
                <a16:creationId xmlns:a16="http://schemas.microsoft.com/office/drawing/2014/main" id="{AE13DA44-6EBD-4023-BD55-977FE0B0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5913"/>
            <a:ext cx="12747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PC desktop Dell Dimension 4550">
            <a:extLst>
              <a:ext uri="{FF2B5EF4-FFF2-40B4-BE49-F238E27FC236}">
                <a16:creationId xmlns:a16="http://schemas.microsoft.com/office/drawing/2014/main" id="{618A9D58-0FE3-48F6-B1EB-502DB2EC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724400"/>
            <a:ext cx="1727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id="{68623A5C-D504-4EF7-8314-24C109FEF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13568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78FCA548-3B01-41EB-BA59-A78E8A7CA3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2133600"/>
            <a:ext cx="2592387" cy="201612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2304" name="Picture 16" descr="satelitski transmiter">
            <a:extLst>
              <a:ext uri="{FF2B5EF4-FFF2-40B4-BE49-F238E27FC236}">
                <a16:creationId xmlns:a16="http://schemas.microsoft.com/office/drawing/2014/main" id="{C0920091-86E7-4951-B5F7-5A365143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900488"/>
            <a:ext cx="14398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satellite modem">
            <a:extLst>
              <a:ext uri="{FF2B5EF4-FFF2-40B4-BE49-F238E27FC236}">
                <a16:creationId xmlns:a16="http://schemas.microsoft.com/office/drawing/2014/main" id="{77BB0BE9-7DFC-4FA5-AB62-5A47254A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407025"/>
            <a:ext cx="1311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Text Box 18">
            <a:extLst>
              <a:ext uri="{FF2B5EF4-FFF2-40B4-BE49-F238E27FC236}">
                <a16:creationId xmlns:a16="http://schemas.microsoft.com/office/drawing/2014/main" id="{616C2B01-DFD9-4BFA-A5FC-BBD5EC02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021388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satelitski modem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66EF5EB-F207-46C0-AB08-62E4FA3B17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589588"/>
            <a:ext cx="6477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AC66FC58-1A8A-4050-8D4A-6AC99F67C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133600"/>
            <a:ext cx="2592388" cy="208756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E88F2237-E5BD-4A8D-9F7D-C5A9B4EC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satelitska antena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50DB9513-24D4-42BB-BBA9-6AF1CFFB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34163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satelitska antena</a:t>
            </a:r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33CF755B-B946-4901-A8F6-5B429B68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876925"/>
            <a:ext cx="287337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137A6715-2173-4128-939A-FE3DE6E3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13" y="5876925"/>
            <a:ext cx="287337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C7623B07-C425-4D64-A99D-51A78A2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4171950"/>
            <a:ext cx="719138" cy="215900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4" name="Rectangle 26">
            <a:extLst>
              <a:ext uri="{FF2B5EF4-FFF2-40B4-BE49-F238E27FC236}">
                <a16:creationId xmlns:a16="http://schemas.microsoft.com/office/drawing/2014/main" id="{2CF4692E-99E7-45DD-9DBB-A2A61DF6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4160838"/>
            <a:ext cx="719137" cy="215900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125D3E68-E485-4401-9DD8-508D2675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12875"/>
            <a:ext cx="2016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telekomunikacijski satelit</a:t>
            </a:r>
            <a:endParaRPr lang="hr-HR" altLang="sr-Latn-R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Modem</a:t>
            </a:r>
          </a:p>
          <a:p>
            <a:pPr lvl="1"/>
            <a:r>
              <a:rPr lang="hr-HR" dirty="0"/>
              <a:t>ubrajamo ga u zastarjelu tehnologiju povezivanja na internet putem telefonske linije</a:t>
            </a:r>
          </a:p>
          <a:p>
            <a:pPr lvl="1"/>
            <a:r>
              <a:rPr lang="hr-HR" dirty="0"/>
              <a:t>modem je bio potreban da analogni signal modulira (pretvori) u digitalni kako bi ga računalo moglo pročitati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5256584" cy="1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340768"/>
            <a:ext cx="7715200" cy="1143000"/>
          </a:xfrm>
        </p:spPr>
        <p:txBody>
          <a:bodyPr/>
          <a:lstStyle/>
          <a:p>
            <a:r>
              <a:rPr lang="hr-HR" sz="1800" dirty="0"/>
              <a:t>Koncentrator (</a:t>
            </a:r>
            <a:r>
              <a:rPr lang="hr-HR" sz="1800" i="1" dirty="0" err="1"/>
              <a:t>hub</a:t>
            </a:r>
            <a:r>
              <a:rPr lang="hr-HR" sz="1800" dirty="0"/>
              <a:t>)</a:t>
            </a:r>
          </a:p>
          <a:p>
            <a:pPr lvl="1"/>
            <a:r>
              <a:rPr lang="hr-HR" sz="1600" dirty="0"/>
              <a:t>često se koristi u žičanim mrežama kao što je LAN,</a:t>
            </a:r>
          </a:p>
          <a:p>
            <a:pPr lvl="1"/>
            <a:r>
              <a:rPr lang="hr-HR" sz="1600" dirty="0"/>
              <a:t>omogućava međusobnu komunikaciju svih priključenih računala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92" y="3140968"/>
            <a:ext cx="3672408" cy="33711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5C98309-014E-4980-A898-EC9367CDD1E0}"/>
              </a:ext>
            </a:extLst>
          </p:cNvPr>
          <p:cNvSpPr/>
          <p:nvPr/>
        </p:nvSpPr>
        <p:spPr>
          <a:xfrm>
            <a:off x="323528" y="3095823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SWITCH – </a:t>
            </a:r>
            <a:r>
              <a:rPr lang="hr-HR" dirty="0" err="1">
                <a:solidFill>
                  <a:srgbClr val="00659B"/>
                </a:solidFill>
                <a:latin typeface="ArialMT"/>
              </a:rPr>
              <a:t>evi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 su “pametniji” od HUB – ova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Bolje se nose s opterećenjem u mreži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HUB – predstavlja spoj svih mrežnih kabela koji se spajaju na njega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i tvori jedan zajednički medij kada sva računala pošalju pakete,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nastaju sudari koje HUB ne može razriješiti</a:t>
            </a:r>
          </a:p>
          <a:p>
            <a:r>
              <a:rPr lang="hr-HR" sz="1400" dirty="0">
                <a:solidFill>
                  <a:srgbClr val="00659B"/>
                </a:solidFill>
                <a:latin typeface="Wingdings-Regular"/>
              </a:rPr>
              <a:t>􀂉 </a:t>
            </a:r>
            <a:r>
              <a:rPr lang="hr-HR" dirty="0">
                <a:solidFill>
                  <a:srgbClr val="00659B"/>
                </a:solidFill>
                <a:latin typeface="ArialMT"/>
              </a:rPr>
              <a:t>SWITCH će kao što mu i ime kaže interno prespojiti veze među</a:t>
            </a:r>
          </a:p>
          <a:p>
            <a:r>
              <a:rPr lang="hr-HR" dirty="0">
                <a:solidFill>
                  <a:srgbClr val="00659B"/>
                </a:solidFill>
                <a:latin typeface="ArialMT"/>
              </a:rPr>
              <a:t>računalima i time prividno stvoriti nezavisne veze među njima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7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Preklopnik (</a:t>
            </a:r>
            <a:r>
              <a:rPr lang="hr-HR" dirty="0" err="1"/>
              <a:t>switch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računala u LAN mreži, ali za razliku od koncentratora, analizira kome su namijenjeni podatci pa ih šalje samo računalu kojem su oni upućeni</a:t>
            </a:r>
          </a:p>
          <a:p>
            <a:pPr lvl="1"/>
            <a:r>
              <a:rPr lang="hr-HR" dirty="0"/>
              <a:t>to osigurava učinkovitost prijenosa podataka u mreži</a:t>
            </a:r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Usmjernik</a:t>
            </a:r>
            <a:r>
              <a:rPr lang="hr-HR" dirty="0"/>
              <a:t> (</a:t>
            </a:r>
            <a:r>
              <a:rPr lang="hr-HR" dirty="0" err="1"/>
              <a:t>router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više računala  u mrežu i usmjerava promet podataka najkraćim putem kroz mrežu do odredišta</a:t>
            </a:r>
          </a:p>
          <a:p>
            <a:pPr lvl="1"/>
            <a:r>
              <a:rPr lang="hr-HR" dirty="0"/>
              <a:t>povezan je s najmanje dvije mreže, najčešće LAN mrežom i internetom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256584" cy="16561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podataka i protokoli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hr-HR" dirty="0"/>
              <a:t>Mjerne jedinice za količinu memorije u računalu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2000" dirty="0"/>
              <a:t>uvriježene mjerne jedinice za memoriju (</a:t>
            </a:r>
            <a:r>
              <a:rPr lang="hr-HR" sz="2000" dirty="0" err="1"/>
              <a:t>kB</a:t>
            </a:r>
            <a:r>
              <a:rPr lang="hr-HR" sz="2000" dirty="0"/>
              <a:t>, MB itd.) temelje se na potencijama broja 2 (npr. 1 kilobajt = 2</a:t>
            </a:r>
            <a:r>
              <a:rPr lang="hr-HR" sz="2000" baseline="30000" dirty="0"/>
              <a:t>10</a:t>
            </a:r>
            <a:r>
              <a:rPr lang="hr-HR" sz="2000" dirty="0"/>
              <a:t> B, tj. 1024 B)</a:t>
            </a:r>
          </a:p>
          <a:p>
            <a:r>
              <a:rPr lang="hr-HR" sz="2000" dirty="0"/>
              <a:t>po SI standardu </a:t>
            </a:r>
            <a:r>
              <a:rPr lang="hr-HR" sz="2000" dirty="0" err="1"/>
              <a:t>predmetak</a:t>
            </a:r>
            <a:r>
              <a:rPr lang="hr-HR" sz="2000" dirty="0"/>
              <a:t> </a:t>
            </a:r>
            <a:r>
              <a:rPr lang="hr-HR" sz="2000" i="1" dirty="0"/>
              <a:t>kilo </a:t>
            </a:r>
            <a:r>
              <a:rPr lang="hr-HR" sz="2000" dirty="0"/>
              <a:t>treba označavati 1000, a ne 1024 jedinica kao što je ovdje slučaj</a:t>
            </a:r>
          </a:p>
          <a:p>
            <a:r>
              <a:rPr lang="hr-HR" sz="2000" dirty="0"/>
              <a:t>zato se 1999. godine uvode novi </a:t>
            </a:r>
            <a:r>
              <a:rPr lang="hr-HR" sz="2000" dirty="0" err="1"/>
              <a:t>predmetci</a:t>
            </a:r>
            <a:r>
              <a:rPr lang="hr-HR" sz="2000" dirty="0"/>
              <a:t> za mjerne jedinice za memoriju: </a:t>
            </a:r>
            <a:r>
              <a:rPr lang="hr-HR" sz="2000" b="1" i="1" dirty="0" err="1"/>
              <a:t>kibi</a:t>
            </a:r>
            <a:r>
              <a:rPr lang="hr-HR" sz="2000" dirty="0"/>
              <a:t>, </a:t>
            </a:r>
            <a:r>
              <a:rPr lang="hr-HR" sz="2000" b="1" i="1" dirty="0" err="1"/>
              <a:t>mebi</a:t>
            </a:r>
            <a:r>
              <a:rPr lang="hr-HR" sz="2000" dirty="0"/>
              <a:t>, </a:t>
            </a:r>
            <a:r>
              <a:rPr lang="hr-HR" sz="2000" b="1" i="1" dirty="0" err="1"/>
              <a:t>gibi</a:t>
            </a:r>
            <a:r>
              <a:rPr lang="hr-HR" sz="2000" dirty="0"/>
              <a:t>, </a:t>
            </a:r>
            <a:r>
              <a:rPr lang="hr-HR" sz="2000" b="1" i="1" dirty="0"/>
              <a:t>tebi</a:t>
            </a:r>
            <a:r>
              <a:rPr lang="hr-HR" sz="2000" dirty="0"/>
              <a:t> itd.</a:t>
            </a:r>
          </a:p>
          <a:p>
            <a:r>
              <a:rPr lang="hr-HR" sz="2000" dirty="0"/>
              <a:t>tako su sada novi nazivi:  </a:t>
            </a:r>
          </a:p>
          <a:p>
            <a:pPr marL="0" indent="0">
              <a:buNone/>
            </a:pPr>
            <a:r>
              <a:rPr lang="hr-HR" sz="2000" b="1" dirty="0"/>
              <a:t>	</a:t>
            </a:r>
            <a:r>
              <a:rPr lang="hr-HR" sz="2000" b="1" dirty="0" err="1"/>
              <a:t>kibibajt</a:t>
            </a:r>
            <a:r>
              <a:rPr lang="hr-HR" sz="2000" dirty="0"/>
              <a:t> (</a:t>
            </a:r>
            <a:r>
              <a:rPr lang="hr-HR" sz="2000" dirty="0" err="1"/>
              <a:t>KiB</a:t>
            </a:r>
            <a:r>
              <a:rPr lang="hr-HR" sz="2000" dirty="0"/>
              <a:t>), </a:t>
            </a:r>
            <a:r>
              <a:rPr lang="hr-HR" sz="2000" b="1" dirty="0" err="1"/>
              <a:t>mebibajt</a:t>
            </a:r>
            <a:r>
              <a:rPr lang="hr-HR" sz="2000" dirty="0"/>
              <a:t> (</a:t>
            </a:r>
            <a:r>
              <a:rPr lang="hr-HR" sz="2000" dirty="0" err="1"/>
              <a:t>MiB</a:t>
            </a:r>
            <a:r>
              <a:rPr lang="hr-HR" sz="2000" dirty="0"/>
              <a:t>), </a:t>
            </a:r>
            <a:r>
              <a:rPr lang="hr-HR" sz="2000" b="1" dirty="0" err="1"/>
              <a:t>gibibajt</a:t>
            </a:r>
            <a:r>
              <a:rPr lang="hr-HR" sz="2000" dirty="0"/>
              <a:t> (</a:t>
            </a:r>
            <a:r>
              <a:rPr lang="hr-HR" sz="2000" dirty="0" err="1"/>
              <a:t>GiB</a:t>
            </a:r>
            <a:r>
              <a:rPr lang="hr-HR" sz="2000" dirty="0"/>
              <a:t>), </a:t>
            </a:r>
            <a:r>
              <a:rPr lang="hr-HR" sz="2000" b="1" dirty="0" err="1"/>
              <a:t>tebibajt</a:t>
            </a:r>
            <a:r>
              <a:rPr lang="hr-HR" sz="2000" dirty="0"/>
              <a:t> (</a:t>
            </a:r>
            <a:r>
              <a:rPr lang="hr-HR" sz="2000" dirty="0" err="1"/>
              <a:t>Tib</a:t>
            </a:r>
            <a:r>
              <a:rPr lang="hr-HR" sz="2000" dirty="0"/>
              <a:t>) itd.</a:t>
            </a:r>
          </a:p>
          <a:p>
            <a:r>
              <a:rPr lang="hr-HR" sz="2000" dirty="0"/>
              <a:t>po novome, 1 </a:t>
            </a:r>
            <a:r>
              <a:rPr lang="hr-HR" sz="2000" dirty="0" err="1"/>
              <a:t>kB</a:t>
            </a:r>
            <a:r>
              <a:rPr lang="hr-HR" sz="2000" dirty="0"/>
              <a:t> = 1000 B, a 1 </a:t>
            </a:r>
            <a:r>
              <a:rPr lang="hr-HR" sz="2000" dirty="0" err="1"/>
              <a:t>KiB</a:t>
            </a:r>
            <a:r>
              <a:rPr lang="hr-HR" sz="2000" dirty="0"/>
              <a:t> = 1024 B, itd.</a:t>
            </a:r>
          </a:p>
        </p:txBody>
      </p:sp>
    </p:spTree>
    <p:extLst>
      <p:ext uri="{BB962C8B-B14F-4D97-AF65-F5344CB8AC3E}">
        <p14:creationId xmlns:p14="http://schemas.microsoft.com/office/powerpoint/2010/main" val="214925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07210-0E3E-4556-B239-E2F2C1F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9A755F-011C-49E3-A10C-017A36FC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978B5A1-A760-48EB-BE19-8C6EF978A6E5}"/>
              </a:ext>
            </a:extLst>
          </p:cNvPr>
          <p:cNvSpPr/>
          <p:nvPr/>
        </p:nvSpPr>
        <p:spPr>
          <a:xfrm>
            <a:off x="395536" y="274639"/>
            <a:ext cx="7798763" cy="624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sz="2000" b="1" dirty="0"/>
              <a:t>Poštanska služba</a:t>
            </a:r>
          </a:p>
          <a:p>
            <a:endParaRPr lang="hr-HR" altLang="sr-Latn-RS" dirty="0"/>
          </a:p>
          <a:p>
            <a:r>
              <a:rPr lang="hr-HR" altLang="sr-Latn-RS" dirty="0"/>
              <a:t>Da bi se paket isporučio, mora imati navedene adrese primatelja i pošiljatelja.</a:t>
            </a:r>
          </a:p>
          <a:p>
            <a:r>
              <a:rPr lang="hr-HR" altLang="sr-Latn-RS" dirty="0"/>
              <a:t>Paketi putuju najkraćim putem.</a:t>
            </a:r>
          </a:p>
          <a:p>
            <a:r>
              <a:rPr lang="hr-HR" altLang="sr-Latn-RS" dirty="0"/>
              <a:t>Potrebna je potvrda isporuke paketa.</a:t>
            </a:r>
          </a:p>
          <a:p>
            <a:r>
              <a:rPr lang="hr-HR" altLang="sr-Latn-RS" dirty="0"/>
              <a:t>Poštanska služba vraća neisporučeni paket.</a:t>
            </a:r>
          </a:p>
          <a:p>
            <a:r>
              <a:rPr lang="hr-HR" altLang="sr-Latn-RS" dirty="0"/>
              <a:t>Poštanska se služba pridržava pravila i propisa o</a:t>
            </a:r>
          </a:p>
          <a:p>
            <a:pPr>
              <a:buFontTx/>
              <a:buNone/>
            </a:pPr>
            <a:r>
              <a:rPr lang="hr-HR" altLang="sr-Latn-RS" dirty="0"/>
              <a:t>	poštanskome prometu (protokoli).</a:t>
            </a:r>
          </a:p>
          <a:p>
            <a:pPr algn="ctr">
              <a:buFontTx/>
              <a:buNone/>
            </a:pPr>
            <a:r>
              <a:rPr lang="hr-HR" altLang="sr-Latn-RS" b="1" dirty="0"/>
              <a:t>Mrežni prijenos podataka</a:t>
            </a:r>
          </a:p>
          <a:p>
            <a:r>
              <a:rPr lang="hr-HR" altLang="sr-Latn-RS" sz="1600" b="1" dirty="0"/>
              <a:t>Podatci</a:t>
            </a:r>
            <a:r>
              <a:rPr lang="hr-HR" altLang="sr-Latn-RS" sz="1600" dirty="0"/>
              <a:t> su razdijeljeni u manje </a:t>
            </a:r>
            <a:r>
              <a:rPr lang="hr-HR" altLang="sr-Latn-RS" sz="1600" b="1" dirty="0"/>
              <a:t>pakete.</a:t>
            </a:r>
          </a:p>
          <a:p>
            <a:r>
              <a:rPr lang="hr-HR" altLang="sr-Latn-RS" sz="1600" dirty="0"/>
              <a:t>Da bi se paket isporučio, mora u zaglavlju imati navedene </a:t>
            </a:r>
            <a:r>
              <a:rPr lang="hr-HR" altLang="sr-Latn-RS" sz="1600" b="1" dirty="0"/>
              <a:t>adrese primatelja</a:t>
            </a:r>
            <a:r>
              <a:rPr lang="hr-HR" altLang="sr-Latn-RS" sz="1600" dirty="0"/>
              <a:t> i </a:t>
            </a:r>
            <a:r>
              <a:rPr lang="hr-HR" altLang="sr-Latn-RS" sz="1600" b="1" dirty="0"/>
              <a:t>pošiljatelja.</a:t>
            </a:r>
          </a:p>
          <a:p>
            <a:r>
              <a:rPr lang="hr-HR" altLang="sr-Latn-RS" sz="1600" b="1" dirty="0"/>
              <a:t>IP adresa </a:t>
            </a:r>
            <a:r>
              <a:rPr lang="hr-HR" altLang="sr-Latn-RS" sz="1600" dirty="0"/>
              <a:t>– ime i prezime računala – </a:t>
            </a:r>
            <a:r>
              <a:rPr lang="hr-HR" altLang="sr-Latn-RS" sz="1600" b="1" dirty="0"/>
              <a:t>193.198.184.130</a:t>
            </a:r>
          </a:p>
          <a:p>
            <a:r>
              <a:rPr lang="hr-HR" altLang="sr-Latn-RS" sz="1600" dirty="0"/>
              <a:t>Potrebna je potvrda primitka.</a:t>
            </a:r>
          </a:p>
          <a:p>
            <a:r>
              <a:rPr lang="hr-HR" altLang="sr-Latn-RS" sz="1600" dirty="0"/>
              <a:t>Poruka (podatci) putuju mrežom preko raznih čvorova i veza.</a:t>
            </a:r>
          </a:p>
          <a:p>
            <a:r>
              <a:rPr lang="hr-HR" altLang="sr-Latn-RS" sz="1600" dirty="0"/>
              <a:t>Paketi ne moraju putovati istim putovima.</a:t>
            </a:r>
          </a:p>
          <a:p>
            <a:r>
              <a:rPr lang="hr-HR" altLang="sr-Latn-RS" sz="1600" dirty="0"/>
              <a:t>O prijenosu podataka brine se </a:t>
            </a:r>
            <a:r>
              <a:rPr lang="hr-HR" altLang="sr-Latn-RS" sz="1600" b="1" dirty="0"/>
              <a:t>mrežni protokol.</a:t>
            </a:r>
          </a:p>
          <a:p>
            <a:r>
              <a:rPr lang="hr-HR" altLang="sr-Latn-RS" sz="1600" dirty="0"/>
              <a:t>Ako se paket ne isporuči, </a:t>
            </a:r>
            <a:r>
              <a:rPr lang="hr-HR" altLang="sr-Latn-RS" sz="1600" b="1" dirty="0"/>
              <a:t>mrežni protokol</a:t>
            </a:r>
            <a:endParaRPr lang="hr-HR" altLang="sr-Latn-RS" sz="1600" dirty="0"/>
          </a:p>
          <a:p>
            <a:pPr>
              <a:buFontTx/>
              <a:buNone/>
            </a:pPr>
            <a:r>
              <a:rPr lang="hr-HR" altLang="sr-Latn-RS" sz="1600" dirty="0"/>
              <a:t>ponavlja slanje dok se podatci u potpunosti</a:t>
            </a:r>
          </a:p>
          <a:p>
            <a:pPr>
              <a:buFontTx/>
              <a:buNone/>
            </a:pPr>
            <a:r>
              <a:rPr lang="hr-HR" altLang="sr-Latn-RS" sz="1600" dirty="0"/>
              <a:t>ne prenesu. </a:t>
            </a:r>
          </a:p>
          <a:p>
            <a:endParaRPr lang="hr-HR" altLang="sr-Latn-RS" sz="1600" dirty="0"/>
          </a:p>
          <a:p>
            <a:pPr>
              <a:buFontTx/>
              <a:buNone/>
            </a:pPr>
            <a:endParaRPr lang="hr-HR" altLang="sr-Latn-RS" sz="1600" dirty="0"/>
          </a:p>
        </p:txBody>
      </p:sp>
      <p:pic>
        <p:nvPicPr>
          <p:cNvPr id="5" name="Picture 4" descr="slika11-2">
            <a:extLst>
              <a:ext uri="{FF2B5EF4-FFF2-40B4-BE49-F238E27FC236}">
                <a16:creationId xmlns:a16="http://schemas.microsoft.com/office/drawing/2014/main" id="{9EF30A83-94E8-496C-B393-DE5BE216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94" y="68846"/>
            <a:ext cx="2615055" cy="2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lika11-3">
            <a:extLst>
              <a:ext uri="{FF2B5EF4-FFF2-40B4-BE49-F238E27FC236}">
                <a16:creationId xmlns:a16="http://schemas.microsoft.com/office/drawing/2014/main" id="{687CD983-A2AD-4C5E-B5B1-EABDB5EF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82" y="4630273"/>
            <a:ext cx="3504382" cy="22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9213"/>
            <a:ext cx="8435280" cy="100352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876764" cy="3868180"/>
          </a:xfrm>
        </p:spPr>
      </p:pic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1687996" y="548680"/>
            <a:ext cx="74271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PAKETNI PRIJENOS PODATAKA</a:t>
            </a:r>
          </a:p>
          <a:p>
            <a:pPr marL="0" indent="0">
              <a:buFontTx/>
              <a:buNone/>
            </a:pPr>
            <a:endParaRPr lang="hr-HR" kern="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E609AA3-4777-43AB-9167-8880BF84516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235" y="1268623"/>
            <a:ext cx="614553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70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5D6EC-061F-4A91-B5F2-81D7083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FEC5DE-6F5D-423F-871C-DA6308EF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78FDE2-EA35-4E55-828D-9EA0A9127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3401" r="28738" b="8000"/>
          <a:stretch/>
        </p:blipFill>
        <p:spPr>
          <a:xfrm>
            <a:off x="1244189" y="404664"/>
            <a:ext cx="7187465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990600"/>
          </a:xfrm>
        </p:spPr>
        <p:txBody>
          <a:bodyPr/>
          <a:lstStyle/>
          <a:p>
            <a:pPr>
              <a:defRPr/>
            </a:pPr>
            <a:r>
              <a:rPr lang="hr-HR" sz="3200" dirty="0">
                <a:solidFill>
                  <a:schemeClr val="accent2"/>
                </a:solidFill>
              </a:rPr>
              <a:t>Model korisnik/poslužitelj</a:t>
            </a:r>
          </a:p>
        </p:txBody>
      </p:sp>
      <p:pic>
        <p:nvPicPr>
          <p:cNvPr id="11268" name="Picture 6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438400"/>
            <a:ext cx="984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g_gw_mb_r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257800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ompu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3886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omput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2280" y="390525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05300" y="3276600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210300" y="3810000"/>
            <a:ext cx="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438900" y="3810000"/>
            <a:ext cx="0" cy="1524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934200" y="3352800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 rot="-1878261">
            <a:off x="4533900" y="3276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 rot="-1806651">
            <a:off x="4838700" y="3733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381500" y="3505200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7048500" y="3124200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 rot="2723188">
            <a:off x="6896100" y="40005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 rot="2681204">
            <a:off x="7353300" y="3581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rot="-5400000">
            <a:off x="55245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5400000">
            <a:off x="62103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57150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CC0000"/>
                </a:solidFill>
              </a:rPr>
              <a:t>poslužitelj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35814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5867400" y="632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77724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605BB1-3CCA-426D-B1D1-D33492BC3B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00" t="16821" r="15001" b="8001"/>
          <a:stretch/>
        </p:blipFill>
        <p:spPr>
          <a:xfrm>
            <a:off x="18388" y="0"/>
            <a:ext cx="4948270" cy="347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1" grpId="0" animBg="1"/>
      <p:bldP spid="14352" grpId="0" animBg="1"/>
      <p:bldP spid="14354" grpId="0"/>
      <p:bldP spid="14355" grpId="0"/>
      <p:bldP spid="14356" grpId="0" animBg="1"/>
      <p:bldP spid="14357" grpId="0" animBg="1"/>
      <p:bldP spid="14360" grpId="0"/>
      <p:bldP spid="143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effectLst/>
              </a:rPr>
              <a:t>1. Mrežno povezivanje</a:t>
            </a:r>
            <a:endParaRPr lang="sr-Latn-C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Računalna mreža - skup međusobno povezanih digitalnih uređaja (računala, pametnih telefona, tableta) koji međusobno komuniciraju i razmjenjuju podatke.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>
                <a:hlinkClick r:id="rId2"/>
              </a:rPr>
              <a:t>Poveznica na videozapis</a:t>
            </a:r>
            <a:endParaRPr lang="hr-HR" dirty="0"/>
          </a:p>
          <a:p>
            <a:pPr eaLnBrk="1" hangingPunct="1"/>
            <a:endParaRPr lang="sr-Latn-CS" altLang="sr-Latn-RS" dirty="0"/>
          </a:p>
        </p:txBody>
      </p:sp>
      <p:pic>
        <p:nvPicPr>
          <p:cNvPr id="4" name="Slika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 b="17500"/>
          <a:stretch/>
        </p:blipFill>
        <p:spPr bwMode="auto">
          <a:xfrm>
            <a:off x="2843808" y="3140968"/>
            <a:ext cx="2808312" cy="197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970A5-1D51-4EEC-BA74-7CC89E97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2EEC7A5-FBC0-4D30-A245-A5139A50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19724" r="15097" b="13454"/>
          <a:stretch/>
        </p:blipFill>
        <p:spPr>
          <a:xfrm>
            <a:off x="1145248" y="1249"/>
            <a:ext cx="6853504" cy="42330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0C74CCC-33BE-407D-BF84-F9ECF0A91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4" t="32504" r="18025" b="7668"/>
          <a:stretch/>
        </p:blipFill>
        <p:spPr>
          <a:xfrm>
            <a:off x="3275856" y="3465344"/>
            <a:ext cx="5688632" cy="3361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DA18F1-4AA4-403E-B25F-9376A54C4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31800" r="20864" b="13600"/>
          <a:stretch/>
        </p:blipFill>
        <p:spPr>
          <a:xfrm>
            <a:off x="323528" y="3933056"/>
            <a:ext cx="3094077" cy="1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6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219F-3F47-4640-9D80-39D9B3B8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29F30B-6F9E-430C-995A-A56F6F81D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EC36AB-7EAD-4C7B-9495-3C7725E40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20601" r="12987" b="8001"/>
          <a:stretch/>
        </p:blipFill>
        <p:spPr>
          <a:xfrm>
            <a:off x="425277" y="731837"/>
            <a:ext cx="8568144" cy="53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Model ravnopravnih korisnika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429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Korisnička računala međusobno ravnopravno dijele podatke i resurse. Istovremeno imaju ulogu i poslužitelja i korisnika.</a:t>
            </a:r>
          </a:p>
        </p:txBody>
      </p:sp>
      <p:pic>
        <p:nvPicPr>
          <p:cNvPr id="12292" name="Picture 5" descr="img_gw_mb_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35263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ompu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45100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ompu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481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4229100" y="3900488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4800600" y="5272088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H="1">
            <a:off x="4800600" y="5500688"/>
            <a:ext cx="2743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6858000" y="3976688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 rot="-1878261">
            <a:off x="4457700" y="39004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 rot="-1806651">
            <a:off x="4762500" y="43576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4305300" y="4129088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 flipH="1" flipV="1">
            <a:off x="6991350" y="3767138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 rot="2723188">
            <a:off x="6819900" y="46243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 rot="2681204">
            <a:off x="7296150" y="422433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5867400" y="49672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915025" y="55006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3505200" y="5653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5867400" y="2506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7696200" y="55768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D945E-7B20-4228-9BB8-11669DDC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6F80826-16B2-4A20-9AF4-2076BA2B7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2" t="21315" r="31206" b="10272"/>
          <a:stretch/>
        </p:blipFill>
        <p:spPr>
          <a:xfrm>
            <a:off x="683568" y="274638"/>
            <a:ext cx="7366587" cy="50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30C93-C0BD-483C-8435-BF368E65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AE530DC-04C2-461D-B16C-C2815445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34" y="2326747"/>
            <a:ext cx="4679780" cy="45259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2B4AF46-F494-49FE-8646-8CAD59C63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9201" r="27163" b="5200"/>
          <a:stretch/>
        </p:blipFill>
        <p:spPr>
          <a:xfrm>
            <a:off x="107504" y="116632"/>
            <a:ext cx="5832648" cy="38884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B109F7-5793-4EA1-9796-6F0DEEF1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2616"/>
            <a:ext cx="3870602" cy="24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6E2C2B-2480-4A77-950E-92F8E807C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Računalne mreže</a:t>
            </a:r>
            <a:endParaRPr lang="hr-HR" altLang="sr-Latn-R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8279356-943C-4FDB-B54D-444E85E2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Mreža računala</a:t>
            </a:r>
            <a:r>
              <a:rPr lang="hr-HR" altLang="sr-Latn-RS" sz="2400">
                <a:latin typeface="Arial" charset="0"/>
              </a:rPr>
              <a:t> (</a:t>
            </a:r>
            <a:r>
              <a:rPr lang="hr-HR" altLang="sr-Latn-RS" sz="2400" i="1">
                <a:latin typeface="Arial" charset="0"/>
              </a:rPr>
              <a:t>Network</a:t>
            </a:r>
            <a:r>
              <a:rPr lang="hr-HR" altLang="sr-Latn-RS" sz="2400">
                <a:latin typeface="Arial" charset="0"/>
              </a:rPr>
              <a:t>) je skup povezanih računala koja mogu međusobno razmjenjivati podatke. 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0A4C175-AD58-461E-A500-A722F4D4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784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sz="2400">
                <a:latin typeface="Arial" charset="0"/>
              </a:rPr>
              <a:t>Za umrežavanje računala potrebna je </a:t>
            </a:r>
            <a:br>
              <a:rPr lang="hr-HR" altLang="sr-Latn-RS" sz="2400">
                <a:latin typeface="Arial" charset="0"/>
              </a:rPr>
            </a:br>
            <a:r>
              <a:rPr lang="hr-HR" altLang="sr-Latn-RS" sz="2400">
                <a:latin typeface="Arial" charset="0"/>
              </a:rPr>
              <a:t>strojna i programska oprema: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računala s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mrežnom karticom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mediji</a:t>
            </a:r>
            <a:r>
              <a:rPr lang="hr-HR" altLang="sr-Latn-RS" sz="2400">
                <a:latin typeface="Arial" charset="0"/>
              </a:rPr>
              <a:t> za prijenos podataka kroz mrežu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uređaji za nadzor</a:t>
            </a:r>
            <a:r>
              <a:rPr lang="hr-HR" altLang="sr-Latn-RS" sz="2400">
                <a:latin typeface="Arial" charset="0"/>
              </a:rPr>
              <a:t> prijenosa podataka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altLang="sr-Latn-RS" sz="2400">
                <a:latin typeface="Arial" charset="0"/>
              </a:rPr>
              <a:t>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protokoli</a:t>
            </a:r>
            <a:r>
              <a:rPr lang="hr-HR" altLang="sr-Latn-RS" sz="2400">
                <a:latin typeface="Arial" charset="0"/>
              </a:rPr>
              <a:t> tj. pravila za prijenos podataka kroz mrežu</a:t>
            </a:r>
          </a:p>
        </p:txBody>
      </p:sp>
      <p:pic>
        <p:nvPicPr>
          <p:cNvPr id="3077" name="Picture 6" descr="4001">
            <a:extLst>
              <a:ext uri="{FF2B5EF4-FFF2-40B4-BE49-F238E27FC236}">
                <a16:creationId xmlns:a16="http://schemas.microsoft.com/office/drawing/2014/main" id="{31746A4D-E408-43C7-A43F-C9216988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667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1698">
            <a:off x="171847" y="4489035"/>
            <a:ext cx="3806245" cy="22740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</a:t>
            </a:r>
            <a:r>
              <a:rPr lang="hr-HR" dirty="0" err="1"/>
              <a:t>poezivanja</a:t>
            </a:r>
            <a:r>
              <a:rPr lang="hr-HR" dirty="0"/>
              <a:t>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uređaji se u mrežu povezuju pomoću  </a:t>
            </a:r>
            <a:r>
              <a:rPr lang="hr-HR" b="1" dirty="0"/>
              <a:t>mrežnog kabela </a:t>
            </a:r>
            <a:r>
              <a:rPr lang="hr-HR" dirty="0"/>
              <a:t>i </a:t>
            </a:r>
            <a:r>
              <a:rPr lang="hr-HR" b="1" dirty="0"/>
              <a:t>LAN</a:t>
            </a:r>
            <a:r>
              <a:rPr lang="hr-HR" dirty="0"/>
              <a:t> </a:t>
            </a:r>
            <a:r>
              <a:rPr lang="hr-HR" b="1" dirty="0"/>
              <a:t>mrežne kartice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46805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Drugi način žičanog povezivanja ostvaruje se putem </a:t>
            </a:r>
            <a:r>
              <a:rPr lang="hr-HR" b="1" dirty="0"/>
              <a:t>optičkog vlakna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1"/>
            <a:ext cx="5904656" cy="216024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3D058B38-5C0D-40B4-B8DB-D98277C4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244966-722A-4386-ACBB-EDAAA6BDB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36000" r="15350" b="10801"/>
          <a:stretch/>
        </p:blipFill>
        <p:spPr>
          <a:xfrm>
            <a:off x="1340798" y="3429000"/>
            <a:ext cx="7502420" cy="36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9E5D09C4-AE32-457A-BC84-C0076B91C66B}"/>
              </a:ext>
            </a:extLst>
          </p:cNvPr>
          <p:cNvGrpSpPr/>
          <p:nvPr/>
        </p:nvGrpSpPr>
        <p:grpSpPr>
          <a:xfrm>
            <a:off x="1305308" y="2475389"/>
            <a:ext cx="6467091" cy="4154011"/>
            <a:chOff x="1305309" y="2475389"/>
            <a:chExt cx="6108700" cy="397065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5C5C5456-7E83-46E6-910F-5F5CC828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309" y="2475389"/>
              <a:ext cx="6108700" cy="3970655"/>
            </a:xfrm>
            <a:prstGeom prst="rect">
              <a:avLst/>
            </a:prstGeom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F9F79655-2F85-4F3E-9049-D236AB653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66" t="35891" r="2495" b="46398"/>
            <a:stretch/>
          </p:blipFill>
          <p:spPr>
            <a:xfrm>
              <a:off x="4948952" y="2870566"/>
              <a:ext cx="2384810" cy="1015633"/>
            </a:xfrm>
            <a:prstGeom prst="rect">
              <a:avLst/>
            </a:prstGeom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Primjer lokalne mreže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Računala u jednoj učionici i druga strojna oprema priključena </a:t>
            </a:r>
            <a:br>
              <a:rPr lang="hr-HR" sz="2200"/>
            </a:br>
            <a:r>
              <a:rPr lang="hr-HR" sz="2200"/>
              <a:t>na njih mogu se povezati u jednostavnu lokalnu mrežu.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ređaji u mreži">
            <a:extLst>
              <a:ext uri="{FF2B5EF4-FFF2-40B4-BE49-F238E27FC236}">
                <a16:creationId xmlns:a16="http://schemas.microsoft.com/office/drawing/2014/main" id="{4E3CC7F0-ECE4-487E-A944-1FAB01BB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3" t="25633" r="6929" b="37723"/>
          <a:stretch>
            <a:fillRect/>
          </a:stretch>
        </p:blipFill>
        <p:spPr bwMode="auto">
          <a:xfrm>
            <a:off x="7643813" y="3289300"/>
            <a:ext cx="10080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uređaji u mreži">
            <a:extLst>
              <a:ext uri="{FF2B5EF4-FFF2-40B4-BE49-F238E27FC236}">
                <a16:creationId xmlns:a16="http://schemas.microsoft.com/office/drawing/2014/main" id="{0E410A2A-34C4-45D3-8E53-D2D77CB0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9" t="45180" r="20807" b="43808"/>
          <a:stretch>
            <a:fillRect/>
          </a:stretch>
        </p:blipFill>
        <p:spPr bwMode="auto">
          <a:xfrm>
            <a:off x="6162675" y="5121275"/>
            <a:ext cx="569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C desktop Dell Dimension 4550">
            <a:extLst>
              <a:ext uri="{FF2B5EF4-FFF2-40B4-BE49-F238E27FC236}">
                <a16:creationId xmlns:a16="http://schemas.microsoft.com/office/drawing/2014/main" id="{281542F3-AEDE-41B6-9EC8-20885003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79925"/>
            <a:ext cx="179863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odem ADSL Acorp small">
            <a:extLst>
              <a:ext uri="{FF2B5EF4-FFF2-40B4-BE49-F238E27FC236}">
                <a16:creationId xmlns:a16="http://schemas.microsoft.com/office/drawing/2014/main" id="{AB0242C2-DFBC-4758-A55D-9C2259AB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56188"/>
            <a:ext cx="1368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B06F4FD-2CF5-46D2-8F02-FF0CF997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91978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računalo</a:t>
            </a:r>
            <a:endParaRPr lang="hr-HR" altLang="sr-Latn-RS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B2B360D1-43E1-4507-9FD1-57127F3B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776913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 dirty="0"/>
              <a:t>modem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A7DC637A-EC66-48D1-97A9-8950CA41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718175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/>
              <a:t>telefonski priključak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06A4DCF4-925D-4EF1-8D49-6089D832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72100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1400"/>
              <a:t>telefonski stup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50C758BD-B15F-4A3D-9D44-A6B73F89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altLang="sr-Latn-R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 telefonska veza</a:t>
            </a:r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51D119F4-1E8D-40CF-9543-31EA9A422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5413375"/>
            <a:ext cx="1670050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E7FD3B27-5F24-4821-A818-450FC3154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5414963"/>
            <a:ext cx="1393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0A1C0924-5FC4-4246-BC80-0262E0F1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040B8744-32E1-4242-A156-C1D20E408E4D}"/>
              </a:ext>
            </a:extLst>
          </p:cNvPr>
          <p:cNvSpPr>
            <a:spLocks/>
          </p:cNvSpPr>
          <p:nvPr/>
        </p:nvSpPr>
        <p:spPr bwMode="auto">
          <a:xfrm>
            <a:off x="6659563" y="4083050"/>
            <a:ext cx="1433512" cy="1382713"/>
          </a:xfrm>
          <a:custGeom>
            <a:avLst/>
            <a:gdLst>
              <a:gd name="T0" fmla="*/ 0 w 903"/>
              <a:gd name="T1" fmla="*/ 1360488 h 871"/>
              <a:gd name="T2" fmla="*/ 433387 w 903"/>
              <a:gd name="T3" fmla="*/ 1360488 h 871"/>
              <a:gd name="T4" fmla="*/ 814387 w 903"/>
              <a:gd name="T5" fmla="*/ 1230313 h 871"/>
              <a:gd name="T6" fmla="*/ 1101725 w 903"/>
              <a:gd name="T7" fmla="*/ 966788 h 871"/>
              <a:gd name="T8" fmla="*/ 1312862 w 903"/>
              <a:gd name="T9" fmla="*/ 531813 h 871"/>
              <a:gd name="T10" fmla="*/ 1433512 w 903"/>
              <a:gd name="T11" fmla="*/ 0 h 8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5" name="Freeform 15">
            <a:extLst>
              <a:ext uri="{FF2B5EF4-FFF2-40B4-BE49-F238E27FC236}">
                <a16:creationId xmlns:a16="http://schemas.microsoft.com/office/drawing/2014/main" id="{62BA4527-B40F-4F11-8B19-0C96C10F16A0}"/>
              </a:ext>
            </a:extLst>
          </p:cNvPr>
          <p:cNvSpPr>
            <a:spLocks/>
          </p:cNvSpPr>
          <p:nvPr/>
        </p:nvSpPr>
        <p:spPr bwMode="auto">
          <a:xfrm>
            <a:off x="2366963" y="5156200"/>
            <a:ext cx="1287462" cy="146050"/>
          </a:xfrm>
          <a:custGeom>
            <a:avLst/>
            <a:gdLst>
              <a:gd name="T0" fmla="*/ 0 w 811"/>
              <a:gd name="T1" fmla="*/ 146050 h 92"/>
              <a:gd name="T2" fmla="*/ 134937 w 811"/>
              <a:gd name="T3" fmla="*/ 144463 h 92"/>
              <a:gd name="T4" fmla="*/ 134937 w 811"/>
              <a:gd name="T5" fmla="*/ 0 h 92"/>
              <a:gd name="T6" fmla="*/ 279400 w 811"/>
              <a:gd name="T7" fmla="*/ 0 h 92"/>
              <a:gd name="T8" fmla="*/ 279400 w 811"/>
              <a:gd name="T9" fmla="*/ 144463 h 92"/>
              <a:gd name="T10" fmla="*/ 422275 w 811"/>
              <a:gd name="T11" fmla="*/ 144463 h 92"/>
              <a:gd name="T12" fmla="*/ 422275 w 811"/>
              <a:gd name="T13" fmla="*/ 0 h 92"/>
              <a:gd name="T14" fmla="*/ 566737 w 811"/>
              <a:gd name="T15" fmla="*/ 0 h 92"/>
              <a:gd name="T16" fmla="*/ 566737 w 811"/>
              <a:gd name="T17" fmla="*/ 144463 h 92"/>
              <a:gd name="T18" fmla="*/ 711200 w 811"/>
              <a:gd name="T19" fmla="*/ 144463 h 92"/>
              <a:gd name="T20" fmla="*/ 711200 w 811"/>
              <a:gd name="T21" fmla="*/ 0 h 92"/>
              <a:gd name="T22" fmla="*/ 854075 w 811"/>
              <a:gd name="T23" fmla="*/ 0 h 92"/>
              <a:gd name="T24" fmla="*/ 854075 w 811"/>
              <a:gd name="T25" fmla="*/ 144463 h 92"/>
              <a:gd name="T26" fmla="*/ 998537 w 811"/>
              <a:gd name="T27" fmla="*/ 144463 h 92"/>
              <a:gd name="T28" fmla="*/ 998537 w 811"/>
              <a:gd name="T29" fmla="*/ 0 h 92"/>
              <a:gd name="T30" fmla="*/ 1143000 w 811"/>
              <a:gd name="T31" fmla="*/ 0 h 92"/>
              <a:gd name="T32" fmla="*/ 1143000 w 811"/>
              <a:gd name="T33" fmla="*/ 144463 h 92"/>
              <a:gd name="T34" fmla="*/ 1287462 w 811"/>
              <a:gd name="T35" fmla="*/ 144463 h 92"/>
              <a:gd name="T36" fmla="*/ 1287462 w 811"/>
              <a:gd name="T37" fmla="*/ 142875 h 92"/>
              <a:gd name="T38" fmla="*/ 1282700 w 811"/>
              <a:gd name="T39" fmla="*/ 146050 h 92"/>
              <a:gd name="T40" fmla="*/ 1284287 w 811"/>
              <a:gd name="T41" fmla="*/ 144463 h 92"/>
              <a:gd name="T42" fmla="*/ 1284287 w 811"/>
              <a:gd name="T43" fmla="*/ 139700 h 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11" h="92">
                <a:moveTo>
                  <a:pt x="0" y="92"/>
                </a:moveTo>
                <a:lnTo>
                  <a:pt x="85" y="91"/>
                </a:lnTo>
                <a:lnTo>
                  <a:pt x="85" y="0"/>
                </a:lnTo>
                <a:lnTo>
                  <a:pt x="176" y="0"/>
                </a:lnTo>
                <a:lnTo>
                  <a:pt x="176" y="91"/>
                </a:lnTo>
                <a:lnTo>
                  <a:pt x="266" y="91"/>
                </a:lnTo>
                <a:lnTo>
                  <a:pt x="266" y="0"/>
                </a:lnTo>
                <a:lnTo>
                  <a:pt x="357" y="0"/>
                </a:lnTo>
                <a:lnTo>
                  <a:pt x="357" y="91"/>
                </a:lnTo>
                <a:lnTo>
                  <a:pt x="448" y="91"/>
                </a:lnTo>
                <a:lnTo>
                  <a:pt x="448" y="0"/>
                </a:lnTo>
                <a:lnTo>
                  <a:pt x="538" y="0"/>
                </a:lnTo>
                <a:lnTo>
                  <a:pt x="538" y="91"/>
                </a:lnTo>
                <a:lnTo>
                  <a:pt x="629" y="91"/>
                </a:lnTo>
                <a:lnTo>
                  <a:pt x="629" y="0"/>
                </a:lnTo>
                <a:lnTo>
                  <a:pt x="720" y="0"/>
                </a:lnTo>
                <a:lnTo>
                  <a:pt x="720" y="91"/>
                </a:lnTo>
                <a:lnTo>
                  <a:pt x="811" y="91"/>
                </a:lnTo>
                <a:lnTo>
                  <a:pt x="811" y="90"/>
                </a:lnTo>
                <a:lnTo>
                  <a:pt x="808" y="92"/>
                </a:lnTo>
                <a:lnTo>
                  <a:pt x="809" y="91"/>
                </a:lnTo>
                <a:cubicBezTo>
                  <a:pt x="809" y="90"/>
                  <a:pt x="809" y="89"/>
                  <a:pt x="809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B0F66115-0E64-43F6-848C-BAF039315A4E}"/>
              </a:ext>
            </a:extLst>
          </p:cNvPr>
          <p:cNvSpPr>
            <a:spLocks/>
          </p:cNvSpPr>
          <p:nvPr/>
        </p:nvSpPr>
        <p:spPr bwMode="auto">
          <a:xfrm>
            <a:off x="5043488" y="4845050"/>
            <a:ext cx="969962" cy="466725"/>
          </a:xfrm>
          <a:custGeom>
            <a:avLst/>
            <a:gdLst>
              <a:gd name="T0" fmla="*/ 0 w 822"/>
              <a:gd name="T1" fmla="*/ 457200 h 294"/>
              <a:gd name="T2" fmla="*/ 60180 w 822"/>
              <a:gd name="T3" fmla="*/ 457200 h 294"/>
              <a:gd name="T4" fmla="*/ 59000 w 822"/>
              <a:gd name="T5" fmla="*/ 463550 h 294"/>
              <a:gd name="T6" fmla="*/ 60180 w 822"/>
              <a:gd name="T7" fmla="*/ 460375 h 294"/>
              <a:gd name="T8" fmla="*/ 113280 w 822"/>
              <a:gd name="T9" fmla="*/ 322263 h 294"/>
              <a:gd name="T10" fmla="*/ 167560 w 822"/>
              <a:gd name="T11" fmla="*/ 466725 h 294"/>
              <a:gd name="T12" fmla="*/ 220660 w 822"/>
              <a:gd name="T13" fmla="*/ 177800 h 294"/>
              <a:gd name="T14" fmla="*/ 273761 w 822"/>
              <a:gd name="T15" fmla="*/ 466725 h 294"/>
              <a:gd name="T16" fmla="*/ 328041 w 822"/>
              <a:gd name="T17" fmla="*/ 0 h 294"/>
              <a:gd name="T18" fmla="*/ 381141 w 822"/>
              <a:gd name="T19" fmla="*/ 466725 h 294"/>
              <a:gd name="T20" fmla="*/ 434241 w 822"/>
              <a:gd name="T21" fmla="*/ 322263 h 294"/>
              <a:gd name="T22" fmla="*/ 488521 w 822"/>
              <a:gd name="T23" fmla="*/ 466725 h 294"/>
              <a:gd name="T24" fmla="*/ 541621 w 822"/>
              <a:gd name="T25" fmla="*/ 177800 h 294"/>
              <a:gd name="T26" fmla="*/ 594721 w 822"/>
              <a:gd name="T27" fmla="*/ 466725 h 294"/>
              <a:gd name="T28" fmla="*/ 647821 w 822"/>
              <a:gd name="T29" fmla="*/ 6350 h 294"/>
              <a:gd name="T30" fmla="*/ 702101 w 822"/>
              <a:gd name="T31" fmla="*/ 466725 h 294"/>
              <a:gd name="T32" fmla="*/ 755202 w 822"/>
              <a:gd name="T33" fmla="*/ 322263 h 294"/>
              <a:gd name="T34" fmla="*/ 809482 w 822"/>
              <a:gd name="T35" fmla="*/ 466725 h 294"/>
              <a:gd name="T36" fmla="*/ 860222 w 822"/>
              <a:gd name="T37" fmla="*/ 180975 h 294"/>
              <a:gd name="T38" fmla="*/ 916862 w 822"/>
              <a:gd name="T39" fmla="*/ 466725 h 294"/>
              <a:gd name="T40" fmla="*/ 969962 w 822"/>
              <a:gd name="T41" fmla="*/ 466725 h 29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22" h="294">
                <a:moveTo>
                  <a:pt x="0" y="288"/>
                </a:moveTo>
                <a:lnTo>
                  <a:pt x="51" y="288"/>
                </a:lnTo>
                <a:lnTo>
                  <a:pt x="50" y="292"/>
                </a:lnTo>
                <a:lnTo>
                  <a:pt x="51" y="290"/>
                </a:lnTo>
                <a:lnTo>
                  <a:pt x="96" y="203"/>
                </a:lnTo>
                <a:lnTo>
                  <a:pt x="142" y="294"/>
                </a:lnTo>
                <a:lnTo>
                  <a:pt x="187" y="112"/>
                </a:lnTo>
                <a:lnTo>
                  <a:pt x="232" y="294"/>
                </a:lnTo>
                <a:lnTo>
                  <a:pt x="278" y="0"/>
                </a:lnTo>
                <a:lnTo>
                  <a:pt x="323" y="294"/>
                </a:lnTo>
                <a:lnTo>
                  <a:pt x="368" y="203"/>
                </a:lnTo>
                <a:lnTo>
                  <a:pt x="414" y="294"/>
                </a:lnTo>
                <a:lnTo>
                  <a:pt x="459" y="112"/>
                </a:lnTo>
                <a:lnTo>
                  <a:pt x="504" y="294"/>
                </a:lnTo>
                <a:lnTo>
                  <a:pt x="549" y="4"/>
                </a:lnTo>
                <a:lnTo>
                  <a:pt x="595" y="294"/>
                </a:lnTo>
                <a:lnTo>
                  <a:pt x="640" y="203"/>
                </a:lnTo>
                <a:lnTo>
                  <a:pt x="686" y="294"/>
                </a:lnTo>
                <a:lnTo>
                  <a:pt x="729" y="114"/>
                </a:lnTo>
                <a:lnTo>
                  <a:pt x="777" y="294"/>
                </a:lnTo>
                <a:lnTo>
                  <a:pt x="822" y="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363F50FD-65BD-450D-A9E4-94EB112C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779963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400"/>
              <a:t>digitalno</a:t>
            </a:r>
            <a:endParaRPr lang="hr-HR" altLang="sr-Latn-RS" sz="1400"/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48057119-F820-4592-8FA4-55424448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562475"/>
            <a:ext cx="122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r-Latn-RS" sz="1400"/>
              <a:t>analogno</a:t>
            </a:r>
            <a:endParaRPr lang="hr-HR" altLang="sr-Latn-RS" sz="1400"/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8DA9A15A-8536-4D2D-A91B-88C7FA20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400"/>
              <a:t>Ako telefonska veza nije analogna, nego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</a:t>
            </a:r>
            <a:r>
              <a:rPr lang="hr-HR" altLang="sr-Latn-RS" sz="2400"/>
              <a:t> </a:t>
            </a:r>
            <a:br>
              <a:rPr lang="hr-HR" altLang="sr-Latn-RS" sz="2400"/>
            </a:br>
            <a:r>
              <a:rPr lang="hr-HR" altLang="sr-Latn-RS" sz="2400"/>
              <a:t>(npr. ISDN, DSL), 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9E2745CC-834D-4B62-85D5-C06B7DF6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52738"/>
            <a:ext cx="676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altLang="sr-Latn-RS" sz="2400"/>
              <a:t>Za povezivanje se koristi ISDN ili DSL </a:t>
            </a:r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adapter</a:t>
            </a:r>
            <a:r>
              <a:rPr lang="hr-HR" altLang="sr-Latn-RS" sz="2400"/>
              <a:t>, ovisno o vrsti digitalne telefonske veze.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1F59AF45-C615-4582-8DF5-AD2B4A87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6" y="5997576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400" dirty="0"/>
              <a:t>adapter</a:t>
            </a:r>
          </a:p>
        </p:txBody>
      </p:sp>
      <p:sp>
        <p:nvSpPr>
          <p:cNvPr id="10262" name="Freeform 22">
            <a:extLst>
              <a:ext uri="{FF2B5EF4-FFF2-40B4-BE49-F238E27FC236}">
                <a16:creationId xmlns:a16="http://schemas.microsoft.com/office/drawing/2014/main" id="{686EB6DF-B492-41A0-8269-18614D4D5FB0}"/>
              </a:ext>
            </a:extLst>
          </p:cNvPr>
          <p:cNvSpPr>
            <a:spLocks/>
          </p:cNvSpPr>
          <p:nvPr/>
        </p:nvSpPr>
        <p:spPr bwMode="auto">
          <a:xfrm>
            <a:off x="6659563" y="4076700"/>
            <a:ext cx="1433512" cy="1382713"/>
          </a:xfrm>
          <a:custGeom>
            <a:avLst/>
            <a:gdLst>
              <a:gd name="T0" fmla="*/ 0 w 903"/>
              <a:gd name="T1" fmla="*/ 1360488 h 871"/>
              <a:gd name="T2" fmla="*/ 433387 w 903"/>
              <a:gd name="T3" fmla="*/ 1360488 h 871"/>
              <a:gd name="T4" fmla="*/ 814387 w 903"/>
              <a:gd name="T5" fmla="*/ 1230313 h 871"/>
              <a:gd name="T6" fmla="*/ 1101725 w 903"/>
              <a:gd name="T7" fmla="*/ 966788 h 871"/>
              <a:gd name="T8" fmla="*/ 1312862 w 903"/>
              <a:gd name="T9" fmla="*/ 531813 h 871"/>
              <a:gd name="T10" fmla="*/ 1433512 w 903"/>
              <a:gd name="T11" fmla="*/ 0 h 8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05E5BDA0-0022-47B2-A98A-1CB258825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5422900"/>
            <a:ext cx="16700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06A7C703-73A0-42CB-BDB1-ADBAAA79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855788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                             tada modem nije potreban – nema pretvorbe u analogni signal.</a:t>
            </a:r>
          </a:p>
        </p:txBody>
      </p:sp>
      <p:pic>
        <p:nvPicPr>
          <p:cNvPr id="10265" name="Picture 25" descr="ISDN adapter">
            <a:extLst>
              <a:ext uri="{FF2B5EF4-FFF2-40B4-BE49-F238E27FC236}">
                <a16:creationId xmlns:a16="http://schemas.microsoft.com/office/drawing/2014/main" id="{6845648C-C5A2-4584-9E82-842DD5E3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1152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3" grpId="0"/>
      <p:bldP spid="10258" grpId="0"/>
      <p:bldP spid="10260" grpId="0"/>
      <p:bldP spid="10261" grpId="0"/>
      <p:bldP spid="10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2948AE-7C8C-498C-9526-34637679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65E8E4-D1F9-48CD-AEDF-9C918C51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B50307-1CAC-4856-8BAA-276F84AD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2" t="19201" r="30314" b="6601"/>
          <a:stretch/>
        </p:blipFill>
        <p:spPr>
          <a:xfrm>
            <a:off x="2915816" y="2124519"/>
            <a:ext cx="6157888" cy="41842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655427-9677-4CCC-A580-084B5A46E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9201" r="36613" b="10742"/>
          <a:stretch/>
        </p:blipFill>
        <p:spPr>
          <a:xfrm>
            <a:off x="0" y="44625"/>
            <a:ext cx="4283968" cy="351437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7688774-A5B7-4D38-8ADF-F9978BB153D6}"/>
              </a:ext>
            </a:extLst>
          </p:cNvPr>
          <p:cNvSpPr txBox="1"/>
          <p:nvPr/>
        </p:nvSpPr>
        <p:spPr>
          <a:xfrm>
            <a:off x="323528" y="393305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Bežično povezivanje</a:t>
            </a:r>
          </a:p>
          <a:p>
            <a:pPr lvl="1"/>
            <a:r>
              <a:rPr lang="hr-HR"/>
              <a:t>Kao medij za bežično (engl. </a:t>
            </a:r>
            <a:r>
              <a:rPr lang="hr-HR" i="1"/>
              <a:t>wireless</a:t>
            </a:r>
            <a:r>
              <a:rPr lang="hr-HR"/>
              <a:t>) povezivanje uređaja koriste se radiovalovi, infracrvene zrake ili mikrovalovi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76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Pristupna točka (</a:t>
            </a:r>
            <a:r>
              <a:rPr lang="hr-HR" i="1" dirty="0" err="1"/>
              <a:t>access</a:t>
            </a:r>
            <a:r>
              <a:rPr lang="hr-HR" i="1" dirty="0"/>
              <a:t> </a:t>
            </a:r>
            <a:r>
              <a:rPr lang="hr-HR" i="1" dirty="0" err="1"/>
              <a:t>point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bežični </a:t>
            </a:r>
            <a:r>
              <a:rPr lang="hr-HR" dirty="0" err="1"/>
              <a:t>usmjernik</a:t>
            </a:r>
            <a:r>
              <a:rPr lang="hr-HR" dirty="0"/>
              <a:t> spojen na Internet koji putem bežične veze omogućava bežičnim uređajima u okolini priključivanje na mrežu</a:t>
            </a:r>
          </a:p>
          <a:p>
            <a:pPr lvl="1"/>
            <a:r>
              <a:rPr lang="hr-HR" dirty="0"/>
              <a:t>Mogu biti otvorene i </a:t>
            </a:r>
            <a:r>
              <a:rPr lang="hr-HR" b="1" dirty="0"/>
              <a:t> </a:t>
            </a:r>
            <a:r>
              <a:rPr lang="hr-HR" dirty="0"/>
              <a:t>zatvorene </a:t>
            </a:r>
          </a:p>
          <a:p>
            <a:pPr lvl="1"/>
            <a:r>
              <a:rPr lang="hr-HR" b="1" dirty="0"/>
              <a:t>Otvorene</a:t>
            </a:r>
            <a:r>
              <a:rPr lang="hr-HR" dirty="0"/>
              <a:t> pristupne točke ne zahtijevaju zaporku kako bismo se na njih spojili</a:t>
            </a:r>
          </a:p>
          <a:p>
            <a:pPr lvl="1"/>
            <a:r>
              <a:rPr lang="hr-HR" b="1" dirty="0"/>
              <a:t>Zatvorene</a:t>
            </a:r>
            <a:r>
              <a:rPr lang="hr-HR" dirty="0"/>
              <a:t> pristupne točke traže unos zaporke kako bismo pristupili mreži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6" y="4653136"/>
            <a:ext cx="1685925" cy="121602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4932040" y="4658615"/>
            <a:ext cx="1828165" cy="1391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018466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OTVORENA PRISTUPNA TOČKA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956991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ZATVORENA PRISTUPNA TOČKA</a:t>
            </a:r>
          </a:p>
        </p:txBody>
      </p:sp>
    </p:spTree>
    <p:extLst>
      <p:ext uri="{BB962C8B-B14F-4D97-AF65-F5344CB8AC3E}">
        <p14:creationId xmlns:p14="http://schemas.microsoft.com/office/powerpoint/2010/main" val="72793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7.r špranca</Template>
  <TotalTime>172</TotalTime>
  <Words>587</Words>
  <Application>Microsoft Office PowerPoint</Application>
  <PresentationFormat>Prikaz na zaslonu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Adobe Garamond Pro Bold</vt:lpstr>
      <vt:lpstr>Arial</vt:lpstr>
      <vt:lpstr>ArialMT</vt:lpstr>
      <vt:lpstr>Impact</vt:lpstr>
      <vt:lpstr>Wingdings-Regular</vt:lpstr>
      <vt:lpstr>Office tema</vt:lpstr>
      <vt:lpstr>Mrežna komunikacija</vt:lpstr>
      <vt:lpstr>1. Mrežno povezivanje</vt:lpstr>
      <vt:lpstr>Računalne mreže</vt:lpstr>
      <vt:lpstr>Načini poezivanja uređaja u mrežu</vt:lpstr>
      <vt:lpstr>PowerPoint prezentacija</vt:lpstr>
      <vt:lpstr>Primjer lokalne mreže</vt:lpstr>
      <vt:lpstr>PowerPoint prezentacija</vt:lpstr>
      <vt:lpstr>PowerPoint prezentacija</vt:lpstr>
      <vt:lpstr>Uređaji za povezivanje u mrežu</vt:lpstr>
      <vt:lpstr>PowerPoint prezentacija</vt:lpstr>
      <vt:lpstr>Uređaji za povezivanje u mrežu</vt:lpstr>
      <vt:lpstr>Uređaji za povezivanje u mrežu</vt:lpstr>
      <vt:lpstr>Uređaji za povezivanje u mrežu</vt:lpstr>
      <vt:lpstr>Uređaji za povezivanje u mrežu</vt:lpstr>
      <vt:lpstr>Prijenos podataka i protokoli</vt:lpstr>
      <vt:lpstr>PowerPoint prezentacija</vt:lpstr>
      <vt:lpstr>PowerPoint prezentacija</vt:lpstr>
      <vt:lpstr>PowerPoint prezentacija</vt:lpstr>
      <vt:lpstr>Model korisnik/poslužitelj</vt:lpstr>
      <vt:lpstr>PowerPoint prezentacija</vt:lpstr>
      <vt:lpstr>PowerPoint prezentacija</vt:lpstr>
      <vt:lpstr>Model ravnopravnih korisnika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Mrežna komunikacija</dc:title>
  <dc:creator>Dalia Kager</dc:creator>
  <cp:lastModifiedBy>Antonija Copic</cp:lastModifiedBy>
  <cp:revision>42</cp:revision>
  <dcterms:created xsi:type="dcterms:W3CDTF">2018-09-13T19:17:33Z</dcterms:created>
  <dcterms:modified xsi:type="dcterms:W3CDTF">2021-01-25T18:47:29Z</dcterms:modified>
</cp:coreProperties>
</file>