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56" r:id="rId17"/>
    <p:sldId id="257" r:id="rId18"/>
    <p:sldId id="260" r:id="rId19"/>
    <p:sldId id="262" r:id="rId20"/>
    <p:sldId id="261" r:id="rId21"/>
    <p:sldId id="259" r:id="rId22"/>
    <p:sldId id="263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4864-BB67-467D-9DE6-011C7B86B594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F9ECE-0A32-42A4-A551-7BEC162D58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06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9ECE-0A32-42A4-A551-7BEC162D588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32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2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17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38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11DA-A72E-4B33-8C22-02110241AD51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7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0FFB-1B90-4316-A259-D8FCF17140ED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1B9FE-56DF-427F-AA0D-1D665D44EA3E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4461-8FBE-454D-9B72-F8EF8C8D19B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2B38-DB91-4909-AC20-8B692A0DC0C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1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7260-E631-40E7-8A59-23BFC5798BE3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1CAA-AAF0-47E0-B0CE-FFAF4346A017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4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B1229-F3DA-423D-9E32-1CC3931EACF2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81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8EF5-F19C-47FB-8A7F-DAF961D377AF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92604-2A18-49AB-9A42-B0D876E813FB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B211-0534-4E27-AFB2-7B2C3B18D4F0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30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5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3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1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42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79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99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7BCF-DDA5-4AE2-9B70-1E2D5D5E9248}" type="datetimeFigureOut">
              <a:rPr lang="hr-HR" smtClean="0"/>
              <a:t>6.4.2019.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C419C-3176-451E-9DAA-1F8E67D23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9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7ACA3-CBAA-435C-A8D3-B6594D403762}" type="slidenum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009"/>
            <a:ext cx="8229600" cy="1143000"/>
          </a:xfrm>
        </p:spPr>
        <p:txBody>
          <a:bodyPr/>
          <a:lstStyle/>
          <a:p>
            <a:r>
              <a:rPr lang="hr-HR" dirty="0" smtClean="0"/>
              <a:t>1.2. Graditeljski crtež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700809"/>
            <a:ext cx="8784976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Graditeljstvo je važna gospodarska i društvena djelatnost koja se bavi prostornim planiranjem, projektiranjem, građenjem i održavanjem postojećih objekata.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procesu projektiranja i izgradnje sudjeluju projektanti i izvođači. Osobe uključene u proces gradnje su građevinske, arhitektonske, elektrotehničke, strojarske i geodetske struke. Izvođači kao i inženjeri mogu raditi dogovoreni posao u sklopu obrta, društva s ograničenom odgovornošću i dioničkog društva.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854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Tlocrt </a:t>
            </a:r>
            <a:r>
              <a:rPr lang="hr-HR" dirty="0" smtClean="0"/>
              <a:t>građevine </a:t>
            </a:r>
            <a:r>
              <a:rPr lang="hr-HR" dirty="0"/>
              <a:t>sadržava </a:t>
            </a:r>
            <a:r>
              <a:rPr lang="hr-HR" b="1" dirty="0"/>
              <a:t>simbole</a:t>
            </a:r>
            <a:r>
              <a:rPr lang="hr-HR" dirty="0"/>
              <a:t>. </a:t>
            </a:r>
            <a:r>
              <a:rPr lang="hr-HR" dirty="0" smtClean="0"/>
              <a:t>Simboli su </a:t>
            </a:r>
            <a:r>
              <a:rPr lang="hr-HR" dirty="0"/>
              <a:t>jednostavni normirani znakovi kojima prikazujemo građevne elemente objekta, prozore, vrata, pokućstvo, uređaje, strojeve i dr.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C:\Users\Vladimir Delić\Desktop\p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228975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9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Kako </a:t>
            </a:r>
            <a:r>
              <a:rPr lang="hr-HR" dirty="0"/>
              <a:t>bi se točno odredio položaj građevine u prostoru, uz tlocrt se ucrtava simbol za prostornu orijentaciju koji pokazuje smjer </a:t>
            </a:r>
            <a:r>
              <a:rPr lang="hr-HR" dirty="0" smtClean="0"/>
              <a:t>sjevera.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 descr="C:\Users\Vladimir Delić\Desktop\1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6670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2710136" y="472514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 (N)-smjer sjevera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199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</p:spPr>
        <p:txBody>
          <a:bodyPr/>
          <a:lstStyle/>
          <a:p>
            <a:r>
              <a:rPr lang="hr-HR" dirty="0" smtClean="0"/>
              <a:t>Kotiranje u graditeljstvu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888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4600" b="1" dirty="0"/>
              <a:t>Kotiranje</a:t>
            </a:r>
            <a:r>
              <a:rPr lang="hr-HR" sz="4600" dirty="0"/>
              <a:t> predstavlja normirani postupak označavanja mjera na crtežu. Sastoji se od crtanja mjernih crta i mjernica te upisivanja mjernih brojeva </a:t>
            </a:r>
            <a:r>
              <a:rPr lang="hr-HR" sz="4600"/>
              <a:t>ili </a:t>
            </a:r>
            <a:r>
              <a:rPr lang="hr-HR" sz="4600" smtClean="0"/>
              <a:t>mjera. </a:t>
            </a:r>
            <a:endParaRPr lang="hr-HR" sz="4600" dirty="0" smtClean="0"/>
          </a:p>
          <a:p>
            <a:pPr marL="0" indent="0">
              <a:buNone/>
            </a:pPr>
            <a:r>
              <a:rPr lang="hr-HR" sz="4600" dirty="0" smtClean="0"/>
              <a:t>Mjera </a:t>
            </a:r>
            <a:r>
              <a:rPr lang="hr-HR" sz="4600" dirty="0"/>
              <a:t>uvijek predstavlja prirodnu veličinu bez obzira na mjerilo i točnost crtanja. </a:t>
            </a:r>
            <a:endParaRPr lang="hr-HR" sz="4600" dirty="0" smtClean="0"/>
          </a:p>
          <a:p>
            <a:pPr marL="0" indent="0">
              <a:buNone/>
            </a:pPr>
            <a:r>
              <a:rPr lang="hr-HR" sz="4600" dirty="0" smtClean="0"/>
              <a:t>Stolarski</a:t>
            </a:r>
            <a:r>
              <a:rPr lang="hr-HR" sz="4600" dirty="0"/>
              <a:t>, bravarski i strojarski proizvodi na tehničkom crtežu kotiraju se uz primjenu strelica, a mjera je veličina u milimetrima (kako smo učili u petom razredu i kako su kotirane projekcije u prvoj nastavnoj temi).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3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24744"/>
            <a:ext cx="439248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Kod </a:t>
            </a:r>
            <a:r>
              <a:rPr lang="hr-HR" dirty="0"/>
              <a:t>kotiranja projekcije građevine, mjerne crte su okomite na brid koji kotiramo, ali ne polaze od brida.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Mjernica </a:t>
            </a:r>
            <a:r>
              <a:rPr lang="hr-HR" dirty="0"/>
              <a:t>je usporedna s  bridom i prelazi mjerne crte na obje strane.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sjecištu mjerne crte i mjernice crta se mjerno ograničenje, a to je </a:t>
            </a:r>
            <a:r>
              <a:rPr lang="hr-HR" dirty="0" smtClean="0"/>
              <a:t>neprekidna široka </a:t>
            </a:r>
            <a:r>
              <a:rPr lang="hr-HR" dirty="0"/>
              <a:t>crtica  pod kutom od 45 stupnjeva nagnuta udesno.</a:t>
            </a:r>
          </a:p>
        </p:txBody>
      </p:sp>
      <p:pic>
        <p:nvPicPr>
          <p:cNvPr id="4" name="Slika 3" descr="C:\Users\Vladimir Delić\Desktop\k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40005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74427"/>
            <a:ext cx="4618856" cy="51348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Mjera predstavlja veličinu u centimetrima, s tim da se oznaka „cm“ ne piše uz broj.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Mjera </a:t>
            </a:r>
            <a:r>
              <a:rPr lang="hr-HR" dirty="0"/>
              <a:t>uvijek predstavlja stvarnu mjeru ili prirodnu veličinu, bez obzira na mjerilo i točnost crtanja.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Prvo </a:t>
            </a:r>
            <a:r>
              <a:rPr lang="hr-HR" dirty="0"/>
              <a:t>do projekcije kotiramo širine zidova i unutarnje mjere prostorija, zatim vanjske mjere zidova i otvore (prozore i vrata) i na kraju ukupne vanjske </a:t>
            </a:r>
            <a:r>
              <a:rPr lang="hr-HR" dirty="0" smtClean="0"/>
              <a:t>mjere.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C:\Users\Vladimir Delić\Desktop\1.2.13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446780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8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2564904"/>
            <a:ext cx="6400800" cy="17526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tx1"/>
                </a:solidFill>
              </a:rPr>
              <a:t>Kotiranje graditeljskog crteža</a:t>
            </a:r>
            <a:endParaRPr lang="hr-H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Ravni poveznik 3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2" name="Grupa 11"/>
          <p:cNvGrpSpPr/>
          <p:nvPr/>
        </p:nvGrpSpPr>
        <p:grpSpPr>
          <a:xfrm rot="17280569">
            <a:off x="2705691" y="2684432"/>
            <a:ext cx="4204023" cy="2161574"/>
            <a:chOff x="3707905" y="3376452"/>
            <a:chExt cx="3888431" cy="1982553"/>
          </a:xfrm>
        </p:grpSpPr>
        <p:sp>
          <p:nvSpPr>
            <p:cNvPr id="13" name="Pravokutni trokut 12"/>
            <p:cNvSpPr/>
            <p:nvPr/>
          </p:nvSpPr>
          <p:spPr>
            <a:xfrm>
              <a:off x="3707905" y="3376452"/>
              <a:ext cx="3888431" cy="1982553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ravokutni trokut 13"/>
            <p:cNvSpPr/>
            <p:nvPr/>
          </p:nvSpPr>
          <p:spPr>
            <a:xfrm>
              <a:off x="4067945" y="3925970"/>
              <a:ext cx="2219284" cy="1131523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 rot="18926994">
            <a:off x="2217460" y="2130075"/>
            <a:ext cx="2491274" cy="2447445"/>
            <a:chOff x="611560" y="2636912"/>
            <a:chExt cx="2664296" cy="2664295"/>
          </a:xfrm>
        </p:grpSpPr>
        <p:sp>
          <p:nvSpPr>
            <p:cNvPr id="16" name="Pravokutni trokut 15"/>
            <p:cNvSpPr/>
            <p:nvPr/>
          </p:nvSpPr>
          <p:spPr>
            <a:xfrm>
              <a:off x="611560" y="2636912"/>
              <a:ext cx="2664296" cy="2664295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Pravokutni trokut 16"/>
            <p:cNvSpPr/>
            <p:nvPr/>
          </p:nvSpPr>
          <p:spPr>
            <a:xfrm>
              <a:off x="971599" y="3484938"/>
              <a:ext cx="1512168" cy="1512168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kstniOkvir 17"/>
          <p:cNvSpPr txBox="1"/>
          <p:nvPr/>
        </p:nvSpPr>
        <p:spPr>
          <a:xfrm>
            <a:off x="6804248" y="153297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pomoću dva trokuta nacrtajte mjernicu usporedno s mjernim bridom.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6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3039 0.04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Ravni poveznik 3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" name="Ravni poveznik 6"/>
          <p:cNvCxnSpPr/>
          <p:nvPr/>
        </p:nvCxnSpPr>
        <p:spPr>
          <a:xfrm>
            <a:off x="1258514" y="1535594"/>
            <a:ext cx="0" cy="193059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10" name="Grupa 9"/>
          <p:cNvGrpSpPr/>
          <p:nvPr/>
        </p:nvGrpSpPr>
        <p:grpSpPr>
          <a:xfrm rot="11824553">
            <a:off x="786094" y="1788847"/>
            <a:ext cx="4204023" cy="2161574"/>
            <a:chOff x="3707905" y="3376452"/>
            <a:chExt cx="3888431" cy="1982553"/>
          </a:xfrm>
        </p:grpSpPr>
        <p:sp>
          <p:nvSpPr>
            <p:cNvPr id="11" name="Pravokutni trokut 10"/>
            <p:cNvSpPr/>
            <p:nvPr/>
          </p:nvSpPr>
          <p:spPr>
            <a:xfrm rot="60000">
              <a:off x="3707905" y="3376452"/>
              <a:ext cx="3888431" cy="1982553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ravokutni trokut 11"/>
            <p:cNvSpPr/>
            <p:nvPr/>
          </p:nvSpPr>
          <p:spPr>
            <a:xfrm>
              <a:off x="4067945" y="3925970"/>
              <a:ext cx="2219284" cy="1131523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 rot="13526994">
            <a:off x="345109" y="2119178"/>
            <a:ext cx="2491274" cy="2447445"/>
            <a:chOff x="611560" y="2636912"/>
            <a:chExt cx="2664296" cy="2664295"/>
          </a:xfrm>
        </p:grpSpPr>
        <p:sp>
          <p:nvSpPr>
            <p:cNvPr id="14" name="Pravokutni trokut 13"/>
            <p:cNvSpPr/>
            <p:nvPr/>
          </p:nvSpPr>
          <p:spPr>
            <a:xfrm>
              <a:off x="611560" y="2636912"/>
              <a:ext cx="2664296" cy="2664295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Pravokutni trokut 14"/>
            <p:cNvSpPr/>
            <p:nvPr/>
          </p:nvSpPr>
          <p:spPr>
            <a:xfrm>
              <a:off x="971599" y="3484938"/>
              <a:ext cx="1512168" cy="1512168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kstniOkvir 16"/>
          <p:cNvSpPr txBox="1"/>
          <p:nvPr/>
        </p:nvSpPr>
        <p:spPr>
          <a:xfrm>
            <a:off x="6392450" y="1532972"/>
            <a:ext cx="250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pomoću dva trokuta nacrtajte mjernicu usporedno s mjernim bridom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1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3629 -0.05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Ravni poveznik 2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" name="Ravni poveznik 3"/>
          <p:cNvCxnSpPr/>
          <p:nvPr/>
        </p:nvCxnSpPr>
        <p:spPr>
          <a:xfrm>
            <a:off x="1258514" y="1532972"/>
            <a:ext cx="0" cy="193059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" name="Ravni poveznik 4"/>
          <p:cNvCxnSpPr/>
          <p:nvPr/>
        </p:nvCxnSpPr>
        <p:spPr>
          <a:xfrm flipH="1">
            <a:off x="1150480" y="3342903"/>
            <a:ext cx="24661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" name="Ravni poveznik 5"/>
          <p:cNvCxnSpPr/>
          <p:nvPr/>
        </p:nvCxnSpPr>
        <p:spPr>
          <a:xfrm flipH="1">
            <a:off x="1141742" y="1653634"/>
            <a:ext cx="24661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7" name="Grupa 6"/>
          <p:cNvGrpSpPr/>
          <p:nvPr/>
        </p:nvGrpSpPr>
        <p:grpSpPr>
          <a:xfrm rot="18937012">
            <a:off x="1400059" y="429909"/>
            <a:ext cx="2491274" cy="2447445"/>
            <a:chOff x="611560" y="2636912"/>
            <a:chExt cx="2664296" cy="2664295"/>
          </a:xfrm>
        </p:grpSpPr>
        <p:sp>
          <p:nvSpPr>
            <p:cNvPr id="8" name="Pravokutni trokut 7"/>
            <p:cNvSpPr/>
            <p:nvPr/>
          </p:nvSpPr>
          <p:spPr>
            <a:xfrm>
              <a:off x="611560" y="2636912"/>
              <a:ext cx="2664296" cy="2664295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Pravokutni trokut 8"/>
            <p:cNvSpPr/>
            <p:nvPr/>
          </p:nvSpPr>
          <p:spPr>
            <a:xfrm>
              <a:off x="971599" y="3484938"/>
              <a:ext cx="1512168" cy="1512168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kstniOkvir 9"/>
          <p:cNvSpPr txBox="1"/>
          <p:nvPr/>
        </p:nvSpPr>
        <p:spPr>
          <a:xfrm>
            <a:off x="6516216" y="15329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Jednim trokutom nacrtajte mjerne crte.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97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Ravni poveznik 2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" name="Ravni poveznik 3"/>
          <p:cNvCxnSpPr/>
          <p:nvPr/>
        </p:nvCxnSpPr>
        <p:spPr>
          <a:xfrm>
            <a:off x="1258514" y="1532972"/>
            <a:ext cx="0" cy="193059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Ravni poveznik 7"/>
          <p:cNvCxnSpPr/>
          <p:nvPr/>
        </p:nvCxnSpPr>
        <p:spPr>
          <a:xfrm flipH="1">
            <a:off x="1150480" y="3342903"/>
            <a:ext cx="24661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" name="Ravni poveznik 8"/>
          <p:cNvCxnSpPr/>
          <p:nvPr/>
        </p:nvCxnSpPr>
        <p:spPr>
          <a:xfrm flipH="1">
            <a:off x="1141742" y="1653634"/>
            <a:ext cx="24661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Ravni poveznik 12"/>
          <p:cNvCxnSpPr/>
          <p:nvPr/>
        </p:nvCxnSpPr>
        <p:spPr>
          <a:xfrm>
            <a:off x="1580768" y="3523896"/>
            <a:ext cx="0" cy="24132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4" name="Ravni poveznik 13"/>
          <p:cNvCxnSpPr/>
          <p:nvPr/>
        </p:nvCxnSpPr>
        <p:spPr>
          <a:xfrm>
            <a:off x="4668758" y="3523896"/>
            <a:ext cx="1" cy="24132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6" name="TekstniOkvir 15"/>
          <p:cNvSpPr txBox="1"/>
          <p:nvPr/>
        </p:nvSpPr>
        <p:spPr>
          <a:xfrm>
            <a:off x="6516216" y="15329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Jednim trokutom nacrtajte mjerne crte.</a:t>
            </a:r>
            <a:endParaRPr lang="hr-HR" dirty="0"/>
          </a:p>
        </p:txBody>
      </p:sp>
      <p:grpSp>
        <p:nvGrpSpPr>
          <p:cNvPr id="5" name="Grupa 4"/>
          <p:cNvGrpSpPr/>
          <p:nvPr/>
        </p:nvGrpSpPr>
        <p:grpSpPr>
          <a:xfrm rot="2725899">
            <a:off x="3423121" y="1575180"/>
            <a:ext cx="2491274" cy="2447445"/>
            <a:chOff x="611560" y="2636912"/>
            <a:chExt cx="2664296" cy="2664295"/>
          </a:xfrm>
        </p:grpSpPr>
        <p:sp>
          <p:nvSpPr>
            <p:cNvPr id="6" name="Pravokutni trokut 5"/>
            <p:cNvSpPr/>
            <p:nvPr/>
          </p:nvSpPr>
          <p:spPr>
            <a:xfrm>
              <a:off x="611560" y="2636912"/>
              <a:ext cx="2664296" cy="2664295"/>
            </a:xfrm>
            <a:prstGeom prst="rtTriangle">
              <a:avLst/>
            </a:prstGeom>
            <a:gradFill rotWithShape="1">
              <a:gsLst>
                <a:gs pos="0">
                  <a:srgbClr val="DAEDEF">
                    <a:shade val="51000"/>
                    <a:satMod val="130000"/>
                  </a:srgbClr>
                </a:gs>
                <a:gs pos="80000">
                  <a:srgbClr val="DAEDEF">
                    <a:shade val="93000"/>
                    <a:satMod val="130000"/>
                  </a:srgbClr>
                </a:gs>
                <a:gs pos="100000">
                  <a:srgbClr val="DAEDE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Pravokutni trokut 6"/>
            <p:cNvSpPr/>
            <p:nvPr/>
          </p:nvSpPr>
          <p:spPr>
            <a:xfrm>
              <a:off x="971599" y="3484938"/>
              <a:ext cx="1512168" cy="1512168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4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85185E-6 L -0.34132 -0.0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Izgled buduće građevine prikazujemo tehničkim crtežom. </a:t>
            </a:r>
            <a:r>
              <a:rPr lang="hr-HR" dirty="0" smtClean="0"/>
              <a:t>U </a:t>
            </a:r>
            <a:r>
              <a:rPr lang="hr-HR" dirty="0"/>
              <a:t>graditeljstvu se crtežom prikazuje vanjski i unutarnji izgled građevine i okolna uređena površina na kojoj je locirana (prema lokacijskoj dozvoli).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Zbog </a:t>
            </a:r>
            <a:r>
              <a:rPr lang="hr-HR" dirty="0"/>
              <a:t>toga se često rabe riječi </a:t>
            </a:r>
            <a:r>
              <a:rPr lang="hr-HR" b="1" dirty="0"/>
              <a:t>interijer</a:t>
            </a:r>
            <a:r>
              <a:rPr lang="hr-HR" dirty="0"/>
              <a:t> i </a:t>
            </a:r>
            <a:r>
              <a:rPr lang="hr-HR" b="1" dirty="0"/>
              <a:t>eksterijer</a:t>
            </a:r>
            <a:r>
              <a:rPr lang="hr-HR" dirty="0"/>
              <a:t>. Interijer podrazumijeva unutrašnjost građevine, a eksterijer </a:t>
            </a:r>
            <a:r>
              <a:rPr lang="hr-HR" dirty="0" smtClean="0"/>
              <a:t>vanjski izgled.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3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avokutnik 53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6" name="Ravni poveznik 55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ni poveznik 60"/>
          <p:cNvCxnSpPr/>
          <p:nvPr/>
        </p:nvCxnSpPr>
        <p:spPr>
          <a:xfrm>
            <a:off x="1580768" y="3523896"/>
            <a:ext cx="0" cy="241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ni poveznik 66"/>
          <p:cNvCxnSpPr/>
          <p:nvPr/>
        </p:nvCxnSpPr>
        <p:spPr>
          <a:xfrm>
            <a:off x="4668758" y="3523896"/>
            <a:ext cx="1" cy="241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ni poveznik 78"/>
          <p:cNvCxnSpPr/>
          <p:nvPr/>
        </p:nvCxnSpPr>
        <p:spPr>
          <a:xfrm>
            <a:off x="1265051" y="1532972"/>
            <a:ext cx="0" cy="193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81"/>
          <p:cNvCxnSpPr/>
          <p:nvPr/>
        </p:nvCxnSpPr>
        <p:spPr>
          <a:xfrm flipH="1">
            <a:off x="1150480" y="3342903"/>
            <a:ext cx="246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/>
          <p:cNvCxnSpPr/>
          <p:nvPr/>
        </p:nvCxnSpPr>
        <p:spPr>
          <a:xfrm flipH="1">
            <a:off x="1141742" y="1653634"/>
            <a:ext cx="246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ni poveznik 89"/>
          <p:cNvCxnSpPr/>
          <p:nvPr/>
        </p:nvCxnSpPr>
        <p:spPr>
          <a:xfrm flipH="1">
            <a:off x="4631536" y="3599310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 flipH="1">
            <a:off x="1544297" y="3599310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upa 108"/>
          <p:cNvGrpSpPr/>
          <p:nvPr/>
        </p:nvGrpSpPr>
        <p:grpSpPr>
          <a:xfrm rot="19972247">
            <a:off x="1224932" y="2653284"/>
            <a:ext cx="3888431" cy="1982553"/>
            <a:chOff x="3707905" y="3376452"/>
            <a:chExt cx="3888431" cy="1982553"/>
          </a:xfrm>
        </p:grpSpPr>
        <p:sp>
          <p:nvSpPr>
            <p:cNvPr id="105" name="Pravokutni trokut 104"/>
            <p:cNvSpPr/>
            <p:nvPr/>
          </p:nvSpPr>
          <p:spPr>
            <a:xfrm>
              <a:off x="3707905" y="3376452"/>
              <a:ext cx="3888431" cy="1982553"/>
            </a:xfrm>
            <a:prstGeom prst="rt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8" name="Pravokutni trokut 107"/>
            <p:cNvSpPr/>
            <p:nvPr/>
          </p:nvSpPr>
          <p:spPr>
            <a:xfrm>
              <a:off x="4067945" y="3925970"/>
              <a:ext cx="2219284" cy="1131523"/>
            </a:xfrm>
            <a:prstGeom prst="rtTriangle">
              <a:avLst/>
            </a:prstGeom>
            <a:solidFill>
              <a:schemeClr val="bg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03" name="Grupa 102"/>
          <p:cNvGrpSpPr/>
          <p:nvPr/>
        </p:nvGrpSpPr>
        <p:grpSpPr>
          <a:xfrm rot="17326722">
            <a:off x="2510003" y="3399587"/>
            <a:ext cx="2304256" cy="2244749"/>
            <a:chOff x="611560" y="2636912"/>
            <a:chExt cx="2664296" cy="2664295"/>
          </a:xfrm>
        </p:grpSpPr>
        <p:sp>
          <p:nvSpPr>
            <p:cNvPr id="101" name="Pravokutni trokut 100"/>
            <p:cNvSpPr/>
            <p:nvPr/>
          </p:nvSpPr>
          <p:spPr>
            <a:xfrm>
              <a:off x="611560" y="2636912"/>
              <a:ext cx="2664296" cy="2664295"/>
            </a:xfrm>
            <a:prstGeom prst="rt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2" name="Pravokutni trokut 101"/>
            <p:cNvSpPr/>
            <p:nvPr/>
          </p:nvSpPr>
          <p:spPr>
            <a:xfrm>
              <a:off x="971599" y="3484938"/>
              <a:ext cx="1512168" cy="1512168"/>
            </a:xfrm>
            <a:prstGeom prst="rtTriangle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2" name="TekstniOkvir 111"/>
          <p:cNvSpPr txBox="1"/>
          <p:nvPr/>
        </p:nvSpPr>
        <p:spPr>
          <a:xfrm>
            <a:off x="6588224" y="1175235"/>
            <a:ext cx="251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Postavite trokute kao na slici.</a:t>
            </a:r>
          </a:p>
        </p:txBody>
      </p:sp>
      <p:sp>
        <p:nvSpPr>
          <p:cNvPr id="113" name="TekstniOkvir 112"/>
          <p:cNvSpPr txBox="1"/>
          <p:nvPr/>
        </p:nvSpPr>
        <p:spPr>
          <a:xfrm>
            <a:off x="6588224" y="1834272"/>
            <a:ext cx="253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2. Pomaknite raznostranični trokut oko 20 mm dolje lijevo</a:t>
            </a:r>
          </a:p>
        </p:txBody>
      </p:sp>
      <p:sp>
        <p:nvSpPr>
          <p:cNvPr id="114" name="TekstniOkvir 113"/>
          <p:cNvSpPr txBox="1"/>
          <p:nvPr/>
        </p:nvSpPr>
        <p:spPr>
          <a:xfrm>
            <a:off x="6588224" y="2785232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3. Postavite jednakokračni trokut na raznostranični, kojeg koristite kao vodilicu.</a:t>
            </a:r>
          </a:p>
        </p:txBody>
      </p:sp>
      <p:sp>
        <p:nvSpPr>
          <p:cNvPr id="115" name="TekstniOkvir 114"/>
          <p:cNvSpPr txBox="1"/>
          <p:nvPr/>
        </p:nvSpPr>
        <p:spPr>
          <a:xfrm>
            <a:off x="6588224" y="393375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4. U sjecištu mjernice i mjerne crte </a:t>
            </a:r>
            <a:r>
              <a:rPr lang="hr-HR" sz="1600" dirty="0" smtClean="0"/>
              <a:t>nacrtajte mjerna </a:t>
            </a:r>
            <a:r>
              <a:rPr lang="hr-HR" sz="1600" dirty="0" smtClean="0"/>
              <a:t>ograničenja.</a:t>
            </a:r>
          </a:p>
        </p:txBody>
      </p:sp>
      <p:sp>
        <p:nvSpPr>
          <p:cNvPr id="116" name="TekstniOkvir 115"/>
          <p:cNvSpPr txBox="1"/>
          <p:nvPr/>
        </p:nvSpPr>
        <p:spPr>
          <a:xfrm>
            <a:off x="6588224" y="4799387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5. Zakrenite list za 90 stupnjeva udesno i ponovite postupak.</a:t>
            </a:r>
          </a:p>
        </p:txBody>
      </p:sp>
      <p:cxnSp>
        <p:nvCxnSpPr>
          <p:cNvPr id="22" name="Ravni poveznik 21"/>
          <p:cNvCxnSpPr/>
          <p:nvPr/>
        </p:nvCxnSpPr>
        <p:spPr>
          <a:xfrm rot="5400000" flipH="1">
            <a:off x="1228579" y="3297654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 rot="5400000" flipH="1">
            <a:off x="1228578" y="1608385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8629 0.06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0156 -0.315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551 L 0.00156 -0.23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23156 L -0.14809 -0.231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29 0.06431 L 0.11093 0.06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9 -0.23156 L 0.19062 -0.231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580768" y="1653634"/>
            <a:ext cx="3087991" cy="16892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Ravni poveznik 3"/>
          <p:cNvCxnSpPr/>
          <p:nvPr/>
        </p:nvCxnSpPr>
        <p:spPr>
          <a:xfrm>
            <a:off x="1466197" y="3644558"/>
            <a:ext cx="3327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>
            <a:off x="1265051" y="1532972"/>
            <a:ext cx="0" cy="193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H="1">
            <a:off x="1150480" y="3342903"/>
            <a:ext cx="246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H="1">
            <a:off x="1141742" y="1653634"/>
            <a:ext cx="246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H="1">
            <a:off x="4631536" y="3599310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1544297" y="3599310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1580768" y="3523896"/>
            <a:ext cx="0" cy="241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4668758" y="3523896"/>
            <a:ext cx="1" cy="241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rot="5400000" flipH="1">
            <a:off x="1228579" y="3297654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rot="5400000" flipH="1">
            <a:off x="1228578" y="1608385"/>
            <a:ext cx="72941" cy="90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 rot="16200000">
            <a:off x="963468" y="237268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 smtClean="0"/>
              <a:t>60</a:t>
            </a:r>
            <a:r>
              <a:rPr lang="en-US" sz="1100" dirty="0" smtClean="0"/>
              <a:t>0</a:t>
            </a:r>
            <a:endParaRPr lang="hr-HR" sz="11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2867315" y="343810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 smtClean="0"/>
              <a:t>12</a:t>
            </a:r>
            <a:r>
              <a:rPr lang="en-US" sz="1100" dirty="0" smtClean="0"/>
              <a:t>0</a:t>
            </a:r>
            <a:r>
              <a:rPr lang="hr-HR" sz="1100" dirty="0" smtClean="0"/>
              <a:t>0</a:t>
            </a:r>
            <a:endParaRPr lang="hr-HR" sz="11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6228184" y="15329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Upišite </a:t>
            </a:r>
            <a:r>
              <a:rPr lang="hr-HR" dirty="0" smtClean="0"/>
              <a:t>mjere </a:t>
            </a:r>
            <a:r>
              <a:rPr lang="hr-HR" dirty="0" smtClean="0"/>
              <a:t>i mjerilo crtanja.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806480" y="3841303"/>
            <a:ext cx="77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M 1:10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6398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244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Vještinama ručnog crtanja i crtanja računalom u određenom programu trebaju dobro ovladati arhitekti, inženjeri i tehničari građevinarstva, elektrotehnike, strojarstva i geodezije. U pravilu se koriste nekom od inačica programa </a:t>
            </a:r>
            <a:r>
              <a:rPr lang="hr-HR" dirty="0" err="1" smtClean="0"/>
              <a:t>Cad</a:t>
            </a:r>
            <a:r>
              <a:rPr lang="hr-HR" dirty="0"/>
              <a:t>.</a:t>
            </a:r>
            <a:r>
              <a:rPr lang="hr-HR" dirty="0" smtClean="0"/>
              <a:t> </a:t>
            </a:r>
            <a:r>
              <a:rPr lang="hr-HR" dirty="0"/>
              <a:t>Arhitekti koriste </a:t>
            </a:r>
            <a:r>
              <a:rPr lang="hr-HR" dirty="0" err="1"/>
              <a:t>ArhiCad</a:t>
            </a:r>
            <a:r>
              <a:rPr lang="hr-HR" dirty="0"/>
              <a:t>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3429000"/>
            <a:ext cx="51125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Prije izgradnje nove građevine potrebno je prikupiti brojne podatke, rješenja, dozvole te obaviti ispitivanja, proračune i drugo.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Sve </a:t>
            </a:r>
            <a:r>
              <a:rPr lang="hr-HR" dirty="0"/>
              <a:t>podatke objedinjuje </a:t>
            </a:r>
            <a:r>
              <a:rPr lang="hr-HR" b="1" dirty="0"/>
              <a:t>projektna dokumentacija</a:t>
            </a:r>
            <a:r>
              <a:rPr lang="hr-HR" dirty="0"/>
              <a:t>. Njen važan dio čine različiti </a:t>
            </a:r>
            <a:r>
              <a:rPr lang="hr-HR" b="1" dirty="0"/>
              <a:t>tehnički crteži</a:t>
            </a:r>
            <a:r>
              <a:rPr lang="hr-HR" dirty="0"/>
              <a:t>. Tehnički crteži zovu se nacrti, a u projektnoj dokumentaciji to su </a:t>
            </a:r>
            <a:r>
              <a:rPr lang="hr-HR" dirty="0" err="1"/>
              <a:t>ortogonalne</a:t>
            </a:r>
            <a:r>
              <a:rPr lang="hr-HR" dirty="0"/>
              <a:t> projekcije i projekcije u presjeku.</a:t>
            </a:r>
          </a:p>
        </p:txBody>
      </p:sp>
    </p:spTree>
    <p:extLst>
      <p:ext uri="{BB962C8B-B14F-4D97-AF65-F5344CB8AC3E}">
        <p14:creationId xmlns:p14="http://schemas.microsoft.com/office/powerpoint/2010/main" val="3429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err="1"/>
              <a:t>Ortogonalne</a:t>
            </a:r>
            <a:r>
              <a:rPr lang="hr-HR" dirty="0"/>
              <a:t> projekcije koje prikazuju vanjski izgled građevine zovu se </a:t>
            </a:r>
            <a:r>
              <a:rPr lang="hr-HR" b="1" dirty="0"/>
              <a:t>pročelja</a:t>
            </a:r>
            <a:r>
              <a:rPr lang="hr-HR" dirty="0"/>
              <a:t> ili</a:t>
            </a:r>
            <a:r>
              <a:rPr lang="hr-HR" b="1" dirty="0"/>
              <a:t> fasade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Nazivaju </a:t>
            </a:r>
            <a:r>
              <a:rPr lang="hr-HR" dirty="0"/>
              <a:t>se prema stranama svijeta, južno, sjeverno, zapadno i istočno </a:t>
            </a:r>
            <a:r>
              <a:rPr lang="hr-HR" dirty="0" smtClean="0"/>
              <a:t>pročelje ili </a:t>
            </a:r>
            <a:r>
              <a:rPr lang="hr-HR" dirty="0"/>
              <a:t>prednje, stražnje, lijevo bočno i desno bočno pročelje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Česte </a:t>
            </a:r>
            <a:r>
              <a:rPr lang="hr-HR" dirty="0"/>
              <a:t>su, obzirom na položaj građevine i kombinacije strana svijeta.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5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:\Users\Vladimir Delić\Desktop\1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2507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Da bi prikazali unutrašnjost građevine crtamo u </a:t>
            </a:r>
            <a:r>
              <a:rPr lang="hr-HR" b="1" dirty="0"/>
              <a:t>presjeku</a:t>
            </a:r>
            <a:r>
              <a:rPr lang="hr-HR" dirty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Presjek </a:t>
            </a:r>
            <a:r>
              <a:rPr lang="hr-HR" dirty="0"/>
              <a:t>nastaje tako da zamišljenom ravninom presijecamo građevinu na određenom mjestu, u mislima „uklonimo“ njen dio, a zatim crtamo projekciju pogleda.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Prema </a:t>
            </a:r>
            <a:r>
              <a:rPr lang="hr-HR" dirty="0"/>
              <a:t>položaju zamišljene ravnine razlikujemo </a:t>
            </a:r>
            <a:r>
              <a:rPr lang="hr-HR" b="1" dirty="0" smtClean="0"/>
              <a:t>vodoravni presjek-tlocrt </a:t>
            </a:r>
            <a:r>
              <a:rPr lang="hr-HR" b="1" dirty="0"/>
              <a:t>i okomiti </a:t>
            </a:r>
            <a:r>
              <a:rPr lang="hr-HR" b="1" dirty="0" smtClean="0"/>
              <a:t>presjek-presjek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92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96752"/>
            <a:ext cx="273630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 </a:t>
            </a:r>
            <a:r>
              <a:rPr lang="hr-HR" sz="2800" dirty="0" smtClean="0"/>
              <a:t>tlocrtu </a:t>
            </a:r>
            <a:r>
              <a:rPr lang="hr-HR" sz="2800" dirty="0"/>
              <a:t>„čitamo“ duljine i širine te vidimo raspored prostorija, pregradne i nosive zidove, položaj vrata, prozora, pokućstvo i drugo.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14" y="1196752"/>
            <a:ext cx="6096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smtClean="0"/>
              <a:t>presjeku „čitamo</a:t>
            </a:r>
            <a:r>
              <a:rPr lang="hr-HR" dirty="0"/>
              <a:t>“ visine i možemo vidjeti dio unutrašnjosti.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2996952"/>
            <a:ext cx="4029456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k">
  <a:themeElements>
    <a:clrScheme name="š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715</Words>
  <Application>Microsoft Office PowerPoint</Application>
  <PresentationFormat>Prikaz na zaslonu (4:3)</PresentationFormat>
  <Paragraphs>45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Tema sustava Office</vt:lpstr>
      <vt:lpstr>šk</vt:lpstr>
      <vt:lpstr>1.2. Graditeljski crtež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Kotiranje u graditeljstvu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Delić</dc:creator>
  <cp:lastModifiedBy>Windows User</cp:lastModifiedBy>
  <cp:revision>46</cp:revision>
  <dcterms:created xsi:type="dcterms:W3CDTF">2013-12-07T18:42:09Z</dcterms:created>
  <dcterms:modified xsi:type="dcterms:W3CDTF">2019-04-06T17:45:15Z</dcterms:modified>
</cp:coreProperties>
</file>