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0" d="100"/>
          <a:sy n="60" d="100"/>
        </p:scale>
        <p:origin x="60"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smtClean="0"/>
              <a:t>Uredite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Uredite stil podnaslova matrice</a:t>
            </a:r>
            <a:endParaRPr lang="en-US" dirty="0"/>
          </a:p>
        </p:txBody>
      </p:sp>
      <p:sp>
        <p:nvSpPr>
          <p:cNvPr id="4" name="Date Placeholder 3"/>
          <p:cNvSpPr>
            <a:spLocks noGrp="1"/>
          </p:cNvSpPr>
          <p:nvPr>
            <p:ph type="dt" sz="half" idx="10"/>
          </p:nvPr>
        </p:nvSpPr>
        <p:spPr/>
        <p:txBody>
          <a:bodyPr/>
          <a:lstStyle/>
          <a:p>
            <a:fld id="{CAFC7BD4-CC19-4A1C-8EF7-315602823E84}" type="datetimeFigureOut">
              <a:rPr lang="hr-HR" smtClean="0"/>
              <a:t>26.4.2016.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9255346" y="2750337"/>
            <a:ext cx="1171888" cy="1356442"/>
          </a:xfrm>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890830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309"/>
            <a:ext cx="1154151" cy="1090789"/>
          </a:xfrm>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41181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615"/>
            <a:ext cx="1154151" cy="1090789"/>
          </a:xfrm>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2117346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smtClean="0"/>
              <a:t>Uredite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13AAAD6E-6334-4083-9B97-88387ACFDCAA}" type="slidenum">
              <a:rPr lang="hr-HR" smtClean="0"/>
              <a:t>‹#›</a:t>
            </a:fld>
            <a:endParaRPr lang="hr-H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05322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400071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smtClean="0"/>
              <a:t>Uredite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CAFC7BD4-CC19-4A1C-8EF7-315602823E84}" type="datetimeFigureOut">
              <a:rPr lang="hr-HR" smtClean="0"/>
              <a:t>26.4.2016.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243030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smtClean="0"/>
              <a:t>Uredite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CAFC7BD4-CC19-4A1C-8EF7-315602823E84}" type="datetimeFigureOut">
              <a:rPr lang="hr-HR" smtClean="0"/>
              <a:t>26.4.2016.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641670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CAFC7BD4-CC19-4A1C-8EF7-315602823E84}" type="datetimeFigureOut">
              <a:rPr lang="hr-HR" smtClean="0"/>
              <a:t>26.4.2016.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389784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AFC7BD4-CC19-4A1C-8EF7-315602823E84}" type="datetimeFigureOut">
              <a:rPr lang="hr-HR" smtClean="0"/>
              <a:t>26.4.2016.</a:t>
            </a:fld>
            <a:endParaRPr lang="hr-HR"/>
          </a:p>
        </p:txBody>
      </p:sp>
      <p:sp>
        <p:nvSpPr>
          <p:cNvPr id="5" name="Footer Placeholder 4"/>
          <p:cNvSpPr>
            <a:spLocks noGrp="1"/>
          </p:cNvSpPr>
          <p:nvPr>
            <p:ph type="ftr" sz="quarter" idx="11"/>
          </p:nvPr>
        </p:nvSpPr>
        <p:spPr>
          <a:xfrm>
            <a:off x="680321" y="5936188"/>
            <a:ext cx="6126805" cy="365125"/>
          </a:xfrm>
        </p:spPr>
        <p:txBody>
          <a:bodyPr/>
          <a:lstStyle/>
          <a:p>
            <a:endParaRPr lang="hr-H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3AAAD6E-6334-4083-9B97-88387ACFDCAA}" type="slidenum">
              <a:rPr lang="hr-HR" smtClean="0"/>
              <a:t>‹#›</a:t>
            </a:fld>
            <a:endParaRPr lang="hr-HR"/>
          </a:p>
        </p:txBody>
      </p:sp>
    </p:spTree>
    <p:extLst>
      <p:ext uri="{BB962C8B-B14F-4D97-AF65-F5344CB8AC3E}">
        <p14:creationId xmlns:p14="http://schemas.microsoft.com/office/powerpoint/2010/main" val="698002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CAFC7BD4-CC19-4A1C-8EF7-315602823E84}" type="datetimeFigureOut">
              <a:rPr lang="hr-HR" smtClean="0"/>
              <a:t>26.4.2016.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99091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smtClean="0"/>
              <a:t>Uredite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CAFC7BD4-CC19-4A1C-8EF7-315602823E84}" type="datetimeFigureOut">
              <a:rPr lang="hr-HR" smtClean="0"/>
              <a:t>26.4.2016.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10729455" y="2869895"/>
            <a:ext cx="1154151" cy="1090789"/>
          </a:xfrm>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442057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2200127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80322" y="3030008"/>
            <a:ext cx="4698355" cy="2906179"/>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5594123" y="3030008"/>
            <a:ext cx="4700059" cy="2906179"/>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CAFC7BD4-CC19-4A1C-8EF7-315602823E84}" type="datetimeFigureOut">
              <a:rPr lang="hr-HR" smtClean="0"/>
              <a:t>26.4.2016.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91555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CAFC7BD4-CC19-4A1C-8EF7-315602823E84}" type="datetimeFigureOut">
              <a:rPr lang="hr-HR" smtClean="0"/>
              <a:t>26.4.2016.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35372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FC7BD4-CC19-4A1C-8EF7-315602823E84}" type="datetimeFigureOut">
              <a:rPr lang="hr-HR" smtClean="0"/>
              <a:t>26.4.2016.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3299264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smtClean="0"/>
              <a:t>Uredite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119582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AFC7BD4-CC19-4A1C-8EF7-315602823E84}" type="datetimeFigureOut">
              <a:rPr lang="hr-HR" smtClean="0"/>
              <a:t>26.4.2016.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3AAAD6E-6334-4083-9B97-88387ACFDCAA}" type="slidenum">
              <a:rPr lang="hr-HR" smtClean="0"/>
              <a:t>‹#›</a:t>
            </a:fld>
            <a:endParaRPr lang="hr-HR"/>
          </a:p>
        </p:txBody>
      </p:sp>
    </p:spTree>
    <p:extLst>
      <p:ext uri="{BB962C8B-B14F-4D97-AF65-F5344CB8AC3E}">
        <p14:creationId xmlns:p14="http://schemas.microsoft.com/office/powerpoint/2010/main" val="372888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AFC7BD4-CC19-4A1C-8EF7-315602823E84}" type="datetimeFigureOut">
              <a:rPr lang="hr-HR" smtClean="0"/>
              <a:t>26.4.2016.</a:t>
            </a:fld>
            <a:endParaRPr lang="hr-H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3AAAD6E-6334-4083-9B97-88387ACFDCAA}" type="slidenum">
              <a:rPr lang="hr-HR" smtClean="0"/>
              <a:t>‹#›</a:t>
            </a:fld>
            <a:endParaRPr lang="hr-HR"/>
          </a:p>
        </p:txBody>
      </p:sp>
    </p:spTree>
    <p:extLst>
      <p:ext uri="{BB962C8B-B14F-4D97-AF65-F5344CB8AC3E}">
        <p14:creationId xmlns:p14="http://schemas.microsoft.com/office/powerpoint/2010/main" val="9891424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Europski tjedan novca</a:t>
            </a:r>
            <a:endParaRPr lang="hr-HR" dirty="0"/>
          </a:p>
        </p:txBody>
      </p:sp>
      <p:sp>
        <p:nvSpPr>
          <p:cNvPr id="3" name="Podnaslov 2"/>
          <p:cNvSpPr>
            <a:spLocks noGrp="1"/>
          </p:cNvSpPr>
          <p:nvPr>
            <p:ph type="subTitle" idx="1"/>
          </p:nvPr>
        </p:nvSpPr>
        <p:spPr/>
        <p:txBody>
          <a:bodyPr/>
          <a:lstStyle/>
          <a:p>
            <a:r>
              <a:rPr lang="hr-HR" dirty="0" smtClean="0"/>
              <a:t>Ana </a:t>
            </a:r>
            <a:r>
              <a:rPr lang="hr-HR" dirty="0" err="1" smtClean="0"/>
              <a:t>tilli</a:t>
            </a:r>
            <a:r>
              <a:rPr lang="hr-HR" dirty="0" smtClean="0"/>
              <a:t> </a:t>
            </a:r>
          </a:p>
          <a:p>
            <a:r>
              <a:rPr lang="hr-HR" dirty="0" smtClean="0"/>
              <a:t>Osnovna škola </a:t>
            </a:r>
            <a:r>
              <a:rPr lang="hr-HR" dirty="0" err="1" smtClean="0"/>
              <a:t>Budrovci</a:t>
            </a:r>
            <a:endParaRPr lang="hr-HR" dirty="0"/>
          </a:p>
        </p:txBody>
      </p:sp>
    </p:spTree>
    <p:extLst>
      <p:ext uri="{BB962C8B-B14F-4D97-AF65-F5344CB8AC3E}">
        <p14:creationId xmlns:p14="http://schemas.microsoft.com/office/powerpoint/2010/main" val="19755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pic>
        <p:nvPicPr>
          <p:cNvPr id="4" name="Rezervirano mjesto sadržaja 3"/>
          <p:cNvPicPr>
            <a:picLocks noGrp="1" noChangeAspect="1"/>
          </p:cNvPicPr>
          <p:nvPr>
            <p:ph idx="1"/>
          </p:nvPr>
        </p:nvPicPr>
        <p:blipFill>
          <a:blip r:embed="rId2"/>
          <a:stretch>
            <a:fillRect/>
          </a:stretch>
        </p:blipFill>
        <p:spPr>
          <a:xfrm>
            <a:off x="3131559" y="2207418"/>
            <a:ext cx="4848815" cy="4376261"/>
          </a:xfrm>
          <a:prstGeom prst="rect">
            <a:avLst/>
          </a:prstGeom>
        </p:spPr>
      </p:pic>
    </p:spTree>
    <p:extLst>
      <p:ext uri="{BB962C8B-B14F-4D97-AF65-F5344CB8AC3E}">
        <p14:creationId xmlns:p14="http://schemas.microsoft.com/office/powerpoint/2010/main" val="1632936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Literatura</a:t>
            </a:r>
            <a:endParaRPr lang="hr-HR" dirty="0"/>
          </a:p>
        </p:txBody>
      </p:sp>
      <p:sp>
        <p:nvSpPr>
          <p:cNvPr id="3" name="Rezervirano mjesto sadržaja 2"/>
          <p:cNvSpPr>
            <a:spLocks noGrp="1"/>
          </p:cNvSpPr>
          <p:nvPr>
            <p:ph idx="1"/>
          </p:nvPr>
        </p:nvSpPr>
        <p:spPr>
          <a:xfrm>
            <a:off x="680321" y="2581572"/>
            <a:ext cx="9613861" cy="3599316"/>
          </a:xfrm>
        </p:spPr>
        <p:txBody>
          <a:bodyPr/>
          <a:lstStyle/>
          <a:p>
            <a:r>
              <a:rPr lang="hr-HR"/>
              <a:t>http://poduzetnistvo.e-ucenje.org</a:t>
            </a:r>
            <a:endParaRPr lang="hr-HR" dirty="0"/>
          </a:p>
        </p:txBody>
      </p:sp>
    </p:spTree>
    <p:extLst>
      <p:ext uri="{BB962C8B-B14F-4D97-AF65-F5344CB8AC3E}">
        <p14:creationId xmlns:p14="http://schemas.microsoft.com/office/powerpoint/2010/main" val="226546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Sadržaj prezentacije</a:t>
            </a:r>
            <a:endParaRPr lang="hr-HR" dirty="0"/>
          </a:p>
        </p:txBody>
      </p:sp>
      <p:sp>
        <p:nvSpPr>
          <p:cNvPr id="3" name="Rezervirano mjesto sadržaja 2"/>
          <p:cNvSpPr>
            <a:spLocks noGrp="1"/>
          </p:cNvSpPr>
          <p:nvPr>
            <p:ph idx="1"/>
          </p:nvPr>
        </p:nvSpPr>
        <p:spPr/>
        <p:txBody>
          <a:bodyPr/>
          <a:lstStyle/>
          <a:p>
            <a:pPr marL="0" indent="0">
              <a:buNone/>
            </a:pPr>
            <a:r>
              <a:rPr lang="hr-HR" dirty="0"/>
              <a:t>Europska bankovna federacija (EBF) će od 9. do 13. ožujka 2015. godine obilježiti prvi Europski tjedan novca (European Money </a:t>
            </a:r>
            <a:r>
              <a:rPr lang="hr-HR" dirty="0" err="1"/>
              <a:t>Week</a:t>
            </a:r>
            <a:r>
              <a:rPr lang="hr-HR" dirty="0"/>
              <a:t>) u sklopu kojega će stručnjaci za financijsku pismenost iz udruga </a:t>
            </a:r>
            <a:r>
              <a:rPr lang="hr-HR" dirty="0" smtClean="0"/>
              <a:t>đ</a:t>
            </a:r>
          </a:p>
          <a:p>
            <a:pPr marL="0" indent="0">
              <a:buNone/>
            </a:pPr>
            <a:r>
              <a:rPr lang="hr-HR" dirty="0" smtClean="0"/>
              <a:t>banaka </a:t>
            </a:r>
            <a:r>
              <a:rPr lang="hr-HR" dirty="0"/>
              <a:t>članica EBF-a i nekih pojedinačnih banaka podizati svijest o postojećim projektima financijskog opismenjavanja i poticati </a:t>
            </a:r>
            <a:r>
              <a:rPr lang="hr-HR" dirty="0" smtClean="0"/>
              <a:t>razvoj</a:t>
            </a:r>
          </a:p>
          <a:p>
            <a:pPr marL="0" indent="0">
              <a:buNone/>
            </a:pPr>
            <a:r>
              <a:rPr lang="hr-HR" dirty="0" smtClean="0"/>
              <a:t> </a:t>
            </a:r>
            <a:r>
              <a:rPr lang="hr-HR" dirty="0"/>
              <a:t>novih. Više informacija nalazi se na službenim internet stranicama European Money </a:t>
            </a:r>
            <a:r>
              <a:rPr lang="hr-HR" dirty="0" err="1"/>
              <a:t>Week</a:t>
            </a:r>
            <a:r>
              <a:rPr lang="hr-HR" dirty="0"/>
              <a:t>-a http://www.europeanmoneyweek.eu/</a:t>
            </a:r>
          </a:p>
        </p:txBody>
      </p:sp>
    </p:spTree>
    <p:extLst>
      <p:ext uri="{BB962C8B-B14F-4D97-AF65-F5344CB8AC3E}">
        <p14:creationId xmlns:p14="http://schemas.microsoft.com/office/powerpoint/2010/main" val="368776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Europski tjedan novca</a:t>
            </a:r>
            <a:endParaRPr lang="hr-HR" dirty="0"/>
          </a:p>
        </p:txBody>
      </p:sp>
      <p:sp>
        <p:nvSpPr>
          <p:cNvPr id="3" name="Rezervirano mjesto sadržaja 2"/>
          <p:cNvSpPr>
            <a:spLocks noGrp="1"/>
          </p:cNvSpPr>
          <p:nvPr>
            <p:ph idx="1"/>
          </p:nvPr>
        </p:nvSpPr>
        <p:spPr/>
        <p:txBody>
          <a:bodyPr/>
          <a:lstStyle/>
          <a:p>
            <a:endParaRPr lang="hr-HR" dirty="0"/>
          </a:p>
          <a:p>
            <a:r>
              <a:rPr lang="hr-HR" dirty="0"/>
              <a:t>Europski tjedan novca (European Money </a:t>
            </a:r>
            <a:r>
              <a:rPr lang="hr-HR" dirty="0" err="1"/>
              <a:t>Week</a:t>
            </a:r>
            <a:r>
              <a:rPr lang="hr-HR" dirty="0"/>
              <a:t>) od 9. do 13. ožujka </a:t>
            </a:r>
            <a:r>
              <a:rPr lang="hr-HR" dirty="0" smtClean="0"/>
              <a:t>2016. </a:t>
            </a:r>
            <a:r>
              <a:rPr lang="hr-HR" dirty="0"/>
              <a:t>godine</a:t>
            </a:r>
          </a:p>
        </p:txBody>
      </p:sp>
    </p:spTree>
    <p:extLst>
      <p:ext uri="{BB962C8B-B14F-4D97-AF65-F5344CB8AC3E}">
        <p14:creationId xmlns:p14="http://schemas.microsoft.com/office/powerpoint/2010/main" val="1038076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Što je europski tjedan novca</a:t>
            </a:r>
            <a:endParaRPr lang="hr-HR" dirty="0"/>
          </a:p>
        </p:txBody>
      </p:sp>
      <p:sp>
        <p:nvSpPr>
          <p:cNvPr id="3" name="Rezervirano mjesto sadržaja 2"/>
          <p:cNvSpPr>
            <a:spLocks noGrp="1"/>
          </p:cNvSpPr>
          <p:nvPr>
            <p:ph idx="1"/>
          </p:nvPr>
        </p:nvSpPr>
        <p:spPr/>
        <p:txBody>
          <a:bodyPr>
            <a:normAutofit fontScale="77500" lnSpcReduction="20000"/>
          </a:bodyPr>
          <a:lstStyle/>
          <a:p>
            <a:r>
              <a:rPr lang="hr-HR" dirty="0" smtClean="0"/>
              <a:t>Ovogodišnje </a:t>
            </a:r>
            <a:r>
              <a:rPr lang="hr-HR" dirty="0"/>
              <a:t>aktivnosti HUB-a i banaka članica u povodu Europskog tjedna novca bile su posvećene obrazovanju građana, a naročito mladih, iz područja financijske pismenosti</a:t>
            </a:r>
          </a:p>
          <a:p>
            <a:r>
              <a:rPr lang="hr-HR" dirty="0"/>
              <a:t>banka.hr Objavljeno 13.40, 24.03.2016.</a:t>
            </a:r>
          </a:p>
          <a:p>
            <a:r>
              <a:rPr lang="hr-HR" dirty="0"/>
              <a:t>Više od 5.300 mladih sudjelovalo je u edukativnim aktivnostima Hrvatske udruge banaka i banaka članica povodom obilježavanja Europskog tjedna novca. Cilj ovoga Tjedna održanog od 14. do 18. ožujka 2016. poticanje je aktivnosti </a:t>
            </a:r>
            <a:r>
              <a:rPr lang="hr-HR" dirty="0" smtClean="0"/>
              <a:t>i</a:t>
            </a:r>
          </a:p>
          <a:p>
            <a:r>
              <a:rPr lang="hr-HR" dirty="0" smtClean="0"/>
              <a:t> </a:t>
            </a:r>
            <a:r>
              <a:rPr lang="hr-HR" dirty="0"/>
              <a:t>sustavnog obrazovanja građana, a naročito mladih, iz područja financijske pismenosti, priopćio je HUB.</a:t>
            </a:r>
          </a:p>
          <a:p>
            <a:endParaRPr lang="hr-HR" dirty="0"/>
          </a:p>
          <a:p>
            <a:r>
              <a:rPr lang="hr-HR" dirty="0"/>
              <a:t>Hrvatska udruga banaka izradila je Financijski vodič za mlade, edukativni materijal koji mladima pruža informacije za lakše upravljanje financijama na važnim životnim prekretnicama poput odlaska na fakultet, prvog zapošljavanja, kupovine kuće ili automobila, vjenčanja ili rođenja djeteta.</a:t>
            </a:r>
          </a:p>
        </p:txBody>
      </p:sp>
    </p:spTree>
    <p:extLst>
      <p:ext uri="{BB962C8B-B14F-4D97-AF65-F5344CB8AC3E}">
        <p14:creationId xmlns:p14="http://schemas.microsoft.com/office/powerpoint/2010/main" val="2267906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Kako se obilježava</a:t>
            </a:r>
            <a:endParaRPr lang="hr-HR" dirty="0"/>
          </a:p>
        </p:txBody>
      </p:sp>
      <p:sp>
        <p:nvSpPr>
          <p:cNvPr id="3" name="Rezervirano mjesto sadržaja 2"/>
          <p:cNvSpPr>
            <a:spLocks noGrp="1"/>
          </p:cNvSpPr>
          <p:nvPr>
            <p:ph idx="1"/>
          </p:nvPr>
        </p:nvSpPr>
        <p:spPr/>
        <p:txBody>
          <a:bodyPr>
            <a:normAutofit fontScale="85000" lnSpcReduction="10000"/>
          </a:bodyPr>
          <a:lstStyle/>
          <a:p>
            <a:r>
              <a:rPr lang="hr-HR" dirty="0"/>
              <a:t> Ove godine, po prvi puta se obilježava i Europski tjedan novca, u organizaciji udruženja banaka u Europi. Vremenski se podudara sa Svjetskim tjednom novca, a čije obilježavanje je inicirala </a:t>
            </a:r>
            <a:r>
              <a:rPr lang="hr-HR" dirty="0" err="1"/>
              <a:t>Child</a:t>
            </a:r>
            <a:r>
              <a:rPr lang="hr-HR" dirty="0"/>
              <a:t> &amp; Youth </a:t>
            </a:r>
            <a:r>
              <a:rPr lang="hr-HR" dirty="0" err="1"/>
              <a:t>Finance</a:t>
            </a:r>
            <a:r>
              <a:rPr lang="hr-HR" dirty="0"/>
              <a:t> International (CYFI).</a:t>
            </a:r>
          </a:p>
          <a:p>
            <a:endParaRPr lang="hr-HR" dirty="0"/>
          </a:p>
          <a:p>
            <a:r>
              <a:rPr lang="hr-HR" dirty="0"/>
              <a:t>Projektna grupa za financijsku edukaciju u Europskoj bankovnoj federaciji je u redovitom kontaktu s CYFI, a pojedini članovi EBF izravno sudjeluju u Svjetskom tjednu novca, kao i Europskom tjednu novca.</a:t>
            </a:r>
          </a:p>
          <a:p>
            <a:endParaRPr lang="hr-HR" dirty="0"/>
          </a:p>
          <a:p>
            <a:r>
              <a:rPr lang="hr-HR" dirty="0"/>
              <a:t>Europski tjedan novca je zajednička inicijativa Europske bankarske udruge koja ima za cilj podizanje javne svijesti o financijskoj pismenosti i poboljšanje financijskog obrazovanja za učenike osnovnih i srednjih škola. Tjedan se sastoji od niza događaja u zemljama sudionicama i na europskoj razini. </a:t>
            </a:r>
          </a:p>
        </p:txBody>
      </p:sp>
    </p:spTree>
    <p:extLst>
      <p:ext uri="{BB962C8B-B14F-4D97-AF65-F5344CB8AC3E}">
        <p14:creationId xmlns:p14="http://schemas.microsoft.com/office/powerpoint/2010/main" val="335231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pic>
        <p:nvPicPr>
          <p:cNvPr id="4" name="Rezervirano mjesto sadržaja 3"/>
          <p:cNvPicPr>
            <a:picLocks noGrp="1" noChangeAspect="1"/>
          </p:cNvPicPr>
          <p:nvPr>
            <p:ph idx="1"/>
          </p:nvPr>
        </p:nvPicPr>
        <p:blipFill>
          <a:blip r:embed="rId2"/>
          <a:stretch>
            <a:fillRect/>
          </a:stretch>
        </p:blipFill>
        <p:spPr>
          <a:xfrm>
            <a:off x="1435100" y="2636044"/>
            <a:ext cx="8105775" cy="3000375"/>
          </a:xfrm>
          <a:prstGeom prst="rect">
            <a:avLst/>
          </a:prstGeom>
        </p:spPr>
      </p:pic>
    </p:spTree>
    <p:extLst>
      <p:ext uri="{BB962C8B-B14F-4D97-AF65-F5344CB8AC3E}">
        <p14:creationId xmlns:p14="http://schemas.microsoft.com/office/powerpoint/2010/main" val="229625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Aktivnosti  </a:t>
            </a:r>
            <a:r>
              <a:rPr lang="hr-HR" dirty="0" smtClean="0"/>
              <a:t>kroz koje se može obilježiti u tvojo školi</a:t>
            </a:r>
            <a:endParaRPr lang="hr-HR" dirty="0"/>
          </a:p>
        </p:txBody>
      </p:sp>
      <p:sp>
        <p:nvSpPr>
          <p:cNvPr id="3" name="Rezervirano mjesto sadržaja 2"/>
          <p:cNvSpPr>
            <a:spLocks noGrp="1"/>
          </p:cNvSpPr>
          <p:nvPr>
            <p:ph idx="1"/>
          </p:nvPr>
        </p:nvSpPr>
        <p:spPr/>
        <p:txBody>
          <a:bodyPr/>
          <a:lstStyle/>
          <a:p>
            <a:r>
              <a:rPr lang="hr-HR" dirty="0" smtClean="0"/>
              <a:t>U školi na tjedan europski tjedan radimo ili pravimo kvizove</a:t>
            </a:r>
            <a:endParaRPr lang="hr-HR" dirty="0"/>
          </a:p>
        </p:txBody>
      </p:sp>
    </p:spTree>
    <p:extLst>
      <p:ext uri="{BB962C8B-B14F-4D97-AF65-F5344CB8AC3E}">
        <p14:creationId xmlns:p14="http://schemas.microsoft.com/office/powerpoint/2010/main" val="167005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Zašto je važno dobro upravljati novcem</a:t>
            </a:r>
            <a:endParaRPr lang="hr-HR" dirty="0"/>
          </a:p>
        </p:txBody>
      </p:sp>
      <p:sp>
        <p:nvSpPr>
          <p:cNvPr id="3" name="Rezervirano mjesto sadržaja 2"/>
          <p:cNvSpPr>
            <a:spLocks noGrp="1"/>
          </p:cNvSpPr>
          <p:nvPr>
            <p:ph idx="1"/>
          </p:nvPr>
        </p:nvSpPr>
        <p:spPr/>
        <p:txBody>
          <a:bodyPr/>
          <a:lstStyle/>
          <a:p>
            <a:pPr algn="ctr"/>
            <a:r>
              <a:rPr lang="hr-HR" dirty="0"/>
              <a:t>ČINI li ti se da nikad nemaš dovoljno novca? Možda misliš: ‘Kad bih barem imao više novca da mogu kupiti kompjutersku igru koju želim!’ ili: ‘Kad bih barem imala veću plaću da mogu kupiti </a:t>
            </a:r>
            <a:r>
              <a:rPr lang="hr-HR" dirty="0" smtClean="0"/>
              <a:t>cipele</a:t>
            </a:r>
          </a:p>
          <a:p>
            <a:pPr algn="ctr"/>
            <a:r>
              <a:rPr lang="hr-HR" dirty="0" smtClean="0"/>
              <a:t> </a:t>
            </a:r>
            <a:r>
              <a:rPr lang="hr-HR" dirty="0"/>
              <a:t>koje mi “trebaju”!’ Možda se i ti nalaziš u istoj nedoumici kao i </a:t>
            </a:r>
            <a:r>
              <a:rPr lang="hr-HR" dirty="0" err="1"/>
              <a:t>Joan</a:t>
            </a:r>
            <a:r>
              <a:rPr lang="hr-HR" dirty="0"/>
              <a:t>, koja kaže: “Ponekad me prijatelji pozovu da zajedno nekamo odemo i priuštimo si skupu razonodu. Ja, naravno, </a:t>
            </a:r>
            <a:r>
              <a:rPr lang="hr-HR" dirty="0" smtClean="0"/>
              <a:t>želim</a:t>
            </a:r>
          </a:p>
          <a:p>
            <a:pPr algn="ctr"/>
            <a:r>
              <a:rPr lang="hr-HR" dirty="0" smtClean="0"/>
              <a:t> </a:t>
            </a:r>
            <a:r>
              <a:rPr lang="hr-HR" dirty="0"/>
              <a:t>izaći s društvom i zabaviti se. Nitko ne želi reći: ‘Žao mi je, ali ja ne mogu ići jer nemam novaca.’”</a:t>
            </a:r>
          </a:p>
        </p:txBody>
      </p:sp>
    </p:spTree>
    <p:extLst>
      <p:ext uri="{BB962C8B-B14F-4D97-AF65-F5344CB8AC3E}">
        <p14:creationId xmlns:p14="http://schemas.microsoft.com/office/powerpoint/2010/main" val="53997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Nabroji 4 prednosti upravljanjem novcem</a:t>
            </a:r>
            <a:endParaRPr lang="hr-HR" dirty="0"/>
          </a:p>
        </p:txBody>
      </p:sp>
      <p:sp>
        <p:nvSpPr>
          <p:cNvPr id="3" name="Rezervirano mjesto sadržaja 2"/>
          <p:cNvSpPr>
            <a:spLocks noGrp="1"/>
          </p:cNvSpPr>
          <p:nvPr>
            <p:ph idx="1"/>
          </p:nvPr>
        </p:nvSpPr>
        <p:spPr/>
        <p:txBody>
          <a:bodyPr/>
          <a:lstStyle/>
          <a:p>
            <a:r>
              <a:rPr lang="hr-HR" dirty="0"/>
              <a:t>Ulagati u fondove možete početi i sa samo 100,00 kn što je odlično i što je velika prednost nad samostalnim ulaganjem u dionice. Također sama kupnja i prodaja se obavlja vrlo jednostavno</a:t>
            </a:r>
            <a:r>
              <a:rPr lang="hr-HR" dirty="0" smtClean="0"/>
              <a:t>.</a:t>
            </a:r>
          </a:p>
          <a:p>
            <a:r>
              <a:rPr lang="hr-HR" dirty="0" smtClean="0"/>
              <a:t> </a:t>
            </a:r>
            <a:r>
              <a:rPr lang="hr-HR" dirty="0"/>
              <a:t>Ispunite zahtjev za kupnju udjela u kojeg upišete koliko novaca </a:t>
            </a:r>
            <a:endParaRPr lang="hr-HR" dirty="0" smtClean="0"/>
          </a:p>
          <a:p>
            <a:r>
              <a:rPr lang="hr-HR" dirty="0" smtClean="0"/>
              <a:t>želite </a:t>
            </a:r>
            <a:r>
              <a:rPr lang="hr-HR" dirty="0"/>
              <a:t>uložiti i svoje osobne podatke te zahtjev </a:t>
            </a:r>
            <a:r>
              <a:rPr lang="hr-HR" dirty="0" err="1"/>
              <a:t>faxirate</a:t>
            </a:r>
            <a:r>
              <a:rPr lang="hr-HR" dirty="0"/>
              <a:t> ili pošaljete poštom društvu koje upravlja tim fondom. Zatim pomoću internet bankarstva uplatite isti iznos na račun fonda. Podatke o </a:t>
            </a:r>
            <a:endParaRPr lang="hr-HR" dirty="0" smtClean="0"/>
          </a:p>
          <a:p>
            <a:r>
              <a:rPr lang="hr-HR" dirty="0" smtClean="0"/>
              <a:t>svakom </a:t>
            </a:r>
            <a:r>
              <a:rPr lang="hr-HR" dirty="0"/>
              <a:t>pojedinom fondu, zahtjevu za kupnju i uplatnim računima možete vrlo jednostavno pronaći na www.hrportfolio.hr </a:t>
            </a:r>
          </a:p>
        </p:txBody>
      </p:sp>
    </p:spTree>
    <p:extLst>
      <p:ext uri="{BB962C8B-B14F-4D97-AF65-F5344CB8AC3E}">
        <p14:creationId xmlns:p14="http://schemas.microsoft.com/office/powerpoint/2010/main" val="296056327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40</TotalTime>
  <Words>595</Words>
  <Application>Microsoft Office PowerPoint</Application>
  <PresentationFormat>Široki zaslon</PresentationFormat>
  <Paragraphs>36</Paragraphs>
  <Slides>11</Slides>
  <Notes>0</Notes>
  <HiddenSlides>0</HiddenSlides>
  <MMClips>0</MMClips>
  <ScaleCrop>false</ScaleCrop>
  <HeadingPairs>
    <vt:vector size="6" baseType="variant">
      <vt:variant>
        <vt:lpstr>Korišteni fontovi</vt:lpstr>
      </vt:variant>
      <vt:variant>
        <vt:i4>2</vt:i4>
      </vt:variant>
      <vt:variant>
        <vt:lpstr>Tema</vt:lpstr>
      </vt:variant>
      <vt:variant>
        <vt:i4>1</vt:i4>
      </vt:variant>
      <vt:variant>
        <vt:lpstr>Naslovi slajdova</vt:lpstr>
      </vt:variant>
      <vt:variant>
        <vt:i4>11</vt:i4>
      </vt:variant>
    </vt:vector>
  </HeadingPairs>
  <TitlesOfParts>
    <vt:vector size="14" baseType="lpstr">
      <vt:lpstr>Arial</vt:lpstr>
      <vt:lpstr>Trebuchet MS</vt:lpstr>
      <vt:lpstr>Berlin</vt:lpstr>
      <vt:lpstr>Europski tjedan novca</vt:lpstr>
      <vt:lpstr>Sadržaj prezentacije</vt:lpstr>
      <vt:lpstr>Europski tjedan novca</vt:lpstr>
      <vt:lpstr>Što je europski tjedan novca</vt:lpstr>
      <vt:lpstr>Kako se obilježava</vt:lpstr>
      <vt:lpstr>PowerPointova prezentacija</vt:lpstr>
      <vt:lpstr>Aktivnosti  kroz koje se može obilježiti u tvojo školi</vt:lpstr>
      <vt:lpstr>Zašto je važno dobro upravljati novcem</vt:lpstr>
      <vt:lpstr>Nabroji 4 prednosti upravljanjem novcem</vt:lpstr>
      <vt:lpstr>PowerPointova prezentacija</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Europski tjedan novca</dc:title>
  <dc:creator>Korisnik</dc:creator>
  <cp:lastModifiedBy>Dominik Tomislav Vladić</cp:lastModifiedBy>
  <cp:revision>7</cp:revision>
  <dcterms:created xsi:type="dcterms:W3CDTF">2016-04-13T10:19:04Z</dcterms:created>
  <dcterms:modified xsi:type="dcterms:W3CDTF">2016-04-26T16:43:44Z</dcterms:modified>
</cp:coreProperties>
</file>