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A2CEAD8-4FA1-4E2F-9FE4-23F187ABADDA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C8082A9-F872-4F18-B0B4-BFFD5655C7F3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23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BCB6C5-8CFE-4DC8-A57A-A8766DD4A4F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01B828-8470-4EBC-A04E-A9CA8A1255CC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 anchor="ctr"/>
          <a:lstStyle>
            <a:lvl1pPr>
              <a:defRPr sz="8800" spc="-8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>
              <a:defRPr b="0" cap="all" spc="120">
                <a:solidFill>
                  <a:srgbClr val="D1282E"/>
                </a:solidFill>
                <a:latin typeface="Arial Black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B6C51F-F707-4A8D-946A-6F50228ADD7E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ctangle 8"/>
          <p:cNvSpPr/>
          <p:nvPr/>
        </p:nvSpPr>
        <p:spPr>
          <a:xfrm>
            <a:off x="9001125" y="4846320"/>
            <a:ext cx="142875" cy="2011680"/>
          </a:xfrm>
          <a:prstGeom prst="rect">
            <a:avLst/>
          </a:prstGeom>
          <a:solidFill>
            <a:srgbClr val="D1282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9001125" y="0"/>
            <a:ext cx="142875" cy="4846320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05CB884B-67C9-4E6A-85EC-69254B27C8AD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2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11081-D21A-42C5-B846-4BCC339666C5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38E7C-4F20-4D23-9042-2000EB2B47F0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255992-031C-4916-B9AE-F1DE6D0E1F19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1C9AC-40FC-4B8D-A057-B5FFAB9930C1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0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D145D6-E5F1-4DF5-ABE8-1D4AD9FE452C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0DC9BC-37B6-4724-8F94-ECF1E86F02E7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8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447796"/>
            <a:ext cx="7772400" cy="4321170"/>
          </a:xfrm>
        </p:spPr>
        <p:txBody>
          <a:bodyPr anchor="ctr"/>
          <a:lstStyle>
            <a:lvl1pPr>
              <a:defRPr sz="8800" spc="-8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3"/>
          </a:xfrm>
        </p:spPr>
        <p:txBody>
          <a:bodyPr anchor="b"/>
          <a:lstStyle>
            <a:lvl1pPr>
              <a:defRPr b="0" cap="all" spc="120">
                <a:solidFill>
                  <a:srgbClr val="D1282E"/>
                </a:solidFill>
                <a:latin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746C6-4A0D-4417-AA01-29CDDD01E737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7EDDE-2DC4-469C-882E-92E334C31E74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4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0676" y="1574797"/>
            <a:ext cx="3291840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90163" y="1574797"/>
            <a:ext cx="3291840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7450A-5A78-4B06-8B3E-AE1936B11DEE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3964CC-B4C1-4E38-920F-FD108EE740BE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2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59"/>
          </a:xfrm>
        </p:spPr>
        <p:txBody>
          <a:bodyPr anchor="b"/>
          <a:lstStyle>
            <a:lvl1pPr>
              <a:spcBef>
                <a:spcPts val="400"/>
              </a:spcBef>
              <a:defRPr sz="1800" b="0" cap="all" spc="100">
                <a:latin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627632" y="2259363"/>
            <a:ext cx="3291840" cy="384048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59"/>
          </a:xfrm>
        </p:spPr>
        <p:txBody>
          <a:bodyPr anchor="b"/>
          <a:lstStyle>
            <a:lvl1pPr>
              <a:spcBef>
                <a:spcPts val="400"/>
              </a:spcBef>
              <a:defRPr sz="1800" b="0" cap="all" spc="100">
                <a:latin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93208" y="2259363"/>
            <a:ext cx="3291840" cy="384048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2F7C5-F753-410F-96C8-6BCBD29A802E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2AAA5-39BF-480D-AFA9-FA7E8D5F5438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EF8E59-C2D6-452A-9E3E-6A373F8EF9A3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773176-163F-467A-8859-05A05C160F6E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9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92CB9-9318-45B1-BF56-1075B9366114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732FA-CE4D-4330-9E9A-0E929B9FEFA0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5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1600200"/>
            <a:ext cx="5111752" cy="448056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1" cy="4480560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E6097-3B69-447D-95EA-1C2C262ABFB0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0CA9A-FD2F-467E-828C-69322E71A264}" type="slidenum">
              <a:rPr/>
              <a:pPr lvl="0"/>
              <a:t>‹#›</a:t>
            </a:fld>
            <a:endParaRPr lang="hr-HR"/>
          </a:p>
        </p:txBody>
      </p:sp>
      <p:sp>
        <p:nvSpPr>
          <p:cNvPr id="7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9001125" y="4846320"/>
            <a:ext cx="142875" cy="2011680"/>
          </a:xfrm>
          <a:prstGeom prst="rect">
            <a:avLst/>
          </a:prstGeom>
          <a:solidFill>
            <a:srgbClr val="D1282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9000878" cy="4846320"/>
          </a:xfrm>
          <a:solidFill>
            <a:srgbClr val="BFBFBF"/>
          </a:solidFill>
        </p:spPr>
        <p:txBody>
          <a:bodyPr/>
          <a:lstStyle>
            <a:lvl1pPr>
              <a:spcBef>
                <a:spcPts val="800"/>
              </a:spcBef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5715000"/>
            <a:ext cx="8153403" cy="457200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B8219-D0FB-4825-8EFF-B5FD3C899EBA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5120CBC9-3560-4087-A755-2C9B8B5B7F7F}" type="slidenum">
              <a:rPr/>
              <a:pPr lvl="0"/>
              <a:t>‹#›</a:t>
            </a:fld>
            <a:endParaRPr lang="hr-HR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4953003"/>
            <a:ext cx="8153403" cy="761996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9"/>
          <p:cNvSpPr/>
          <p:nvPr/>
        </p:nvSpPr>
        <p:spPr>
          <a:xfrm>
            <a:off x="9001125" y="0"/>
            <a:ext cx="142875" cy="4846320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7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5791196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2603"/>
            <a:ext cx="7619996" cy="4373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7169C9A8-ECE5-4C41-89E2-0EE052D8C0F2}" type="datetime1">
              <a:rPr lang="hr-HR"/>
              <a:pPr lvl="0"/>
              <a:t>6.7.2015.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492870"/>
            <a:ext cx="3429000" cy="2838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 rot="16200004">
            <a:off x="8227378" y="5885479"/>
            <a:ext cx="131572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1" i="0" u="none" strike="noStrike" kern="1200" cap="none" spc="0" baseline="0">
                <a:solidFill>
                  <a:srgbClr val="D1282E"/>
                </a:solidFill>
                <a:uFillTx/>
                <a:latin typeface="Arial"/>
              </a:defRPr>
            </a:lvl1pPr>
          </a:lstStyle>
          <a:p>
            <a:pPr lvl="0"/>
            <a:fld id="{D99DF38F-EF83-4358-8A88-7997B68F894C}" type="slidenum">
              <a:rPr/>
              <a:pPr lvl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rgbClr val="D1282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-60" baseline="0">
          <a:solidFill>
            <a:srgbClr val="D1282E"/>
          </a:solidFill>
          <a:uFillTx/>
          <a:latin typeface="Arial Black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500"/>
        </a:spcBef>
        <a:spcAft>
          <a:spcPts val="600"/>
        </a:spcAft>
        <a:buNone/>
        <a:tabLst/>
        <a:defRPr lang="en-US" sz="2000" b="1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D1282E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1282E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1282E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1282E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7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MODELA DNA MOLEKULE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/>
          <a:p>
            <a:pPr lvl="0"/>
            <a:r>
              <a:rPr lang="hr-H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PROJEKT:</a:t>
            </a:r>
          </a:p>
          <a:p>
            <a:pPr lvl="0"/>
            <a:r>
              <a:rPr lang="hr-H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Sudjelovali </a:t>
            </a:r>
            <a:r>
              <a:rPr lang="hr-H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učenici </a:t>
            </a:r>
            <a:r>
              <a:rPr lang="hr-H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5. </a:t>
            </a:r>
            <a:r>
              <a:rPr lang="hr-H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hr-H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razreda</a:t>
            </a:r>
            <a:endParaRPr lang="hr-H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1559" y="188640"/>
            <a:ext cx="8153403" cy="990596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DNA LANCA</a:t>
            </a: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59" y="1556793"/>
            <a:ext cx="4142789" cy="2325246"/>
          </a:xfrm>
          <a:solidFill>
            <a:srgbClr val="EDEDED"/>
          </a:solidFill>
        </p:spPr>
      </p:pic>
      <p:pic>
        <p:nvPicPr>
          <p:cNvPr id="4" name="Content Placeholder 5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2" y="2708919"/>
            <a:ext cx="3656685" cy="2053221"/>
          </a:xfrm>
          <a:solidFill>
            <a:srgbClr val="EDEDED"/>
          </a:solidFill>
        </p:spPr>
      </p:pic>
      <p:sp>
        <p:nvSpPr>
          <p:cNvPr id="5" name="TextBox 6"/>
          <p:cNvSpPr txBox="1"/>
          <p:nvPr/>
        </p:nvSpPr>
        <p:spPr>
          <a:xfrm>
            <a:off x="506083" y="4941170"/>
            <a:ext cx="8352925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Jedan lanac DNA molekule </a:t>
            </a:r>
            <a:r>
              <a:rPr lang="hr-HR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oblijepili 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plavim kuglicama uz pomoć vrućeg ljepila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(pištolj za </a:t>
            </a:r>
            <a:r>
              <a:rPr lang="hr-HR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lijepljenje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5" y="1700811"/>
            <a:ext cx="2566144" cy="4572000"/>
          </a:xfrm>
          <a:solidFill>
            <a:srgbClr val="EDEDED"/>
          </a:solidFill>
        </p:spPr>
      </p:pic>
      <p:pic>
        <p:nvPicPr>
          <p:cNvPr id="4" name="Content Placeholder 5"/>
          <p:cNvPicPr>
            <a:picLocks noGrp="1" noChangeAspect="1"/>
          </p:cNvPicPr>
          <p:nvPr>
            <p:ph idx="2"/>
          </p:nvPr>
        </p:nvPicPr>
        <p:blipFill>
          <a:blip r:embed="rId4"/>
          <a:stretch>
            <a:fillRect/>
          </a:stretch>
        </p:blipFill>
        <p:spPr>
          <a:xfrm>
            <a:off x="2987820" y="1700811"/>
            <a:ext cx="2592287" cy="4618296"/>
          </a:xfrm>
          <a:solidFill>
            <a:srgbClr val="EDEDED"/>
          </a:solidFill>
        </p:spPr>
      </p:pic>
      <p:sp>
        <p:nvSpPr>
          <p:cNvPr id="5" name="TextBox 8"/>
          <p:cNvSpPr txBox="1"/>
          <p:nvPr/>
        </p:nvSpPr>
        <p:spPr>
          <a:xfrm>
            <a:off x="5580107" y="1907666"/>
            <a:ext cx="3335293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Drugi lanac DNA molekule </a:t>
            </a:r>
            <a:r>
              <a:rPr lang="hr-HR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oblijepili 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smo crvenim kuglicama.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11559" y="188640"/>
            <a:ext cx="8153403" cy="990596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DNA LANCA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8001000" cy="1142687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POPREČNIH VEZA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895230" y="1574797"/>
            <a:ext cx="4096369" cy="2387603"/>
          </a:xfrm>
        </p:spPr>
        <p:txBody>
          <a:bodyPr/>
          <a:lstStyle/>
          <a:p>
            <a:pPr lvl="0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Metalne šipke prvo smo kaširali, a zatim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obojili odgovarajućim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bojama.</a:t>
            </a:r>
          </a:p>
          <a:p>
            <a:pPr lvl="0"/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179515" y="1731489"/>
            <a:ext cx="4591549" cy="3443657"/>
          </a:xfrm>
        </p:spPr>
      </p:pic>
      <p:pic>
        <p:nvPicPr>
          <p:cNvPr id="5" name="Picture 3" descr="C:\Users\GOGA\Desktop\dna i hrastovi\WP_20141205_10_42_17_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5231" y="4077071"/>
            <a:ext cx="3998360" cy="224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 noGrp="1"/>
          </p:cNvSpPr>
          <p:nvPr>
            <p:ph type="title"/>
          </p:nvPr>
        </p:nvSpPr>
        <p:spPr>
          <a:xfrm>
            <a:off x="228601" y="1524000"/>
            <a:ext cx="4191000" cy="3048000"/>
          </a:xfrm>
        </p:spPr>
        <p:txBody>
          <a:bodyPr/>
          <a:lstStyle/>
          <a:p>
            <a:pPr lvl="0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molekula sadrži genetske upute za razvoj svih staničnih oblika života i 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veĆine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virusa</a:t>
            </a:r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0649"/>
            <a:ext cx="3565016" cy="6351641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MOLEKULA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1628802"/>
            <a:ext cx="2788709" cy="496852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7" y="1628802"/>
            <a:ext cx="2788709" cy="496852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3293" y="1628802"/>
            <a:ext cx="2788709" cy="496852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MOLEKULA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4" y="2852937"/>
            <a:ext cx="3697220" cy="2304260"/>
          </a:xfrm>
          <a:solidFill>
            <a:srgbClr val="EDEDED"/>
          </a:solidFill>
        </p:spPr>
      </p:pic>
      <p:sp>
        <p:nvSpPr>
          <p:cNvPr id="4" name="Content Placeholder 4"/>
          <p:cNvSpPr txBox="1">
            <a:spLocks noGrp="1"/>
          </p:cNvSpPr>
          <p:nvPr>
            <p:ph idx="2"/>
          </p:nvPr>
        </p:nvSpPr>
        <p:spPr>
          <a:xfrm>
            <a:off x="4283973" y="1844821"/>
            <a:ext cx="4447129" cy="3870180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Deoksiribonukleinska (DNA)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smještena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u jezgri stanice.</a:t>
            </a:r>
          </a:p>
          <a:p>
            <a:pPr lvl="0">
              <a:spcBef>
                <a:spcPts val="800"/>
              </a:spcBef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je molekula,  koja zajedno s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bjelančevinama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 kromosom.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8153400" cy="990287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 DNA MOLEKULE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>
          <a:xfrm>
            <a:off x="4800600" y="1447800"/>
            <a:ext cx="3886200" cy="503983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molekula DNA građena je od dvaju lanaca koji su omotani jedan oko drugog i svijeni u obliku spirale. </a:t>
            </a:r>
          </a:p>
          <a:p>
            <a:pPr lvl="0">
              <a:lnSpc>
                <a:spcPct val="8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su lanca međusobno povezana brojnim poprečnim vezama što molekuli daje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ljestvičast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izgled.</a:t>
            </a:r>
          </a:p>
          <a:p>
            <a:pPr lvl="0">
              <a:lnSpc>
                <a:spcPct val="80000"/>
              </a:lnSpc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0" y="1628802"/>
            <a:ext cx="4176467" cy="4176467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7391400" cy="914087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 DNA MOLEKULE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800600" y="1219200"/>
            <a:ext cx="3886200" cy="52578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Molekula DNA sadrži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- dijelove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sadrže uputu za neku bjelančevinu.</a:t>
            </a:r>
          </a:p>
          <a:p>
            <a:pPr lvl="0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 nekog organizma čine GENOM.</a:t>
            </a:r>
          </a:p>
          <a:p>
            <a:pPr lvl="0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Molekula DNA je uputa za život svakog živa bića.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11559" y="2708919"/>
            <a:ext cx="4032449" cy="2259628"/>
          </a:xfrm>
          <a:solidFill>
            <a:srgbClr val="EDEDED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8001000" cy="1371600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NOSAČA ZA DNA MOLEKULU</a:t>
            </a: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13">
            <a:off x="139431" y="2244939"/>
            <a:ext cx="4861581" cy="3629290"/>
          </a:xfrm>
          <a:solidFill>
            <a:srgbClr val="EDEDED"/>
          </a:solidFill>
        </p:spPr>
      </p:pic>
      <p:sp>
        <p:nvSpPr>
          <p:cNvPr id="4" name="Content Placeholder 6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lvl="0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pomoć drveta, metalnih šipki i  cijevi za struju izradili smo kostur za DNA molekulu.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8001000" cy="990287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KAŠIRANJE DNA MOLEKULE</a:t>
            </a:r>
          </a:p>
        </p:txBody>
      </p:sp>
      <p:pic>
        <p:nvPicPr>
          <p:cNvPr id="3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011" y="2348883"/>
            <a:ext cx="3847283" cy="2160242"/>
          </a:xfrm>
          <a:solidFill>
            <a:srgbClr val="EDEDED"/>
          </a:solidFill>
        </p:spPr>
      </p:pic>
      <p:pic>
        <p:nvPicPr>
          <p:cNvPr id="4" name="Content Placeholder 17"/>
          <p:cNvPicPr>
            <a:picLocks noGrp="1" noChangeAspect="1"/>
          </p:cNvPicPr>
          <p:nvPr>
            <p:ph idx="2"/>
          </p:nvPr>
        </p:nvPicPr>
        <p:blipFill>
          <a:blip r:embed="rId4"/>
          <a:stretch>
            <a:fillRect/>
          </a:stretch>
        </p:blipFill>
        <p:spPr>
          <a:xfrm>
            <a:off x="4954621" y="2348883"/>
            <a:ext cx="3865845" cy="2170666"/>
          </a:xfrm>
          <a:solidFill>
            <a:srgbClr val="EDEDED"/>
          </a:solidFill>
        </p:spPr>
      </p:pic>
      <p:sp>
        <p:nvSpPr>
          <p:cNvPr id="5" name="TextBox 19"/>
          <p:cNvSpPr txBox="1"/>
          <p:nvPr/>
        </p:nvSpPr>
        <p:spPr>
          <a:xfrm>
            <a:off x="539550" y="5085179"/>
            <a:ext cx="8280916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Upotrebom </a:t>
            </a:r>
            <a:r>
              <a:rPr lang="hr-HR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drvofiksa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papira </a:t>
            </a:r>
            <a:r>
              <a:rPr lang="hr-HR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iskaširali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smo kostur koji smo zatim </a:t>
            </a:r>
            <a:r>
              <a:rPr lang="hr-HR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bojom 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 zid </a:t>
            </a:r>
            <a:r>
              <a:rPr lang="hr-HR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prebojili 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 bijelo.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7330698" cy="837887"/>
          </a:xfrm>
        </p:spPr>
        <p:txBody>
          <a:bodyPr/>
          <a:lstStyle/>
          <a:p>
            <a:pPr lvl="0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KAŠIRANJE KUGLICA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114800" y="1666907"/>
            <a:ext cx="4343399" cy="1687035"/>
          </a:xfrm>
        </p:spPr>
        <p:txBody>
          <a:bodyPr/>
          <a:lstStyle/>
          <a:p>
            <a:pPr lvl="0" algn="just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papirnatih ručnika i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drvofiksa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iskaširali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smo oko 2500 kuglica.</a:t>
            </a:r>
          </a:p>
          <a:p>
            <a:pPr lvl="0"/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395532" y="1772820"/>
            <a:ext cx="3292470" cy="4408331"/>
          </a:xfrm>
          <a:solidFill>
            <a:srgbClr val="EDEDED"/>
          </a:solidFill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96" y="3356990"/>
            <a:ext cx="2491602" cy="3336032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C:\Users\GOGA\Desktop\dna i hrastovi\prir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9610" y="1628802"/>
            <a:ext cx="3347353" cy="448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GOGA\Desktop\dna i hrastovi\prir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2035" y="1611172"/>
            <a:ext cx="3359917" cy="44986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52713"/>
            <a:ext cx="7330698" cy="837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all" spc="-60" baseline="0">
                <a:solidFill>
                  <a:srgbClr val="D1282E"/>
                </a:solidFill>
                <a:uFillTx/>
                <a:latin typeface="Arial Black"/>
              </a:defRPr>
            </a:lvl1pPr>
          </a:lstStyle>
          <a:p>
            <a:r>
              <a:rPr lang="hr-HR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KAŠIRANJE KUGLICA</a:t>
            </a:r>
            <a:endParaRPr lang="hr-H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844902" y="1589565"/>
            <a:ext cx="3886200" cy="2296635"/>
          </a:xfrm>
        </p:spPr>
        <p:txBody>
          <a:bodyPr/>
          <a:lstStyle/>
          <a:p>
            <a:pPr lvl="0"/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Iskaširane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kuglice smo poslije sušenja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obojali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plavom i crvenom bojom.</a:t>
            </a:r>
          </a:p>
        </p:txBody>
      </p:sp>
      <p:pic>
        <p:nvPicPr>
          <p:cNvPr id="4" name="Content Placeholder 15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971595" y="1700811"/>
            <a:ext cx="3292470" cy="4408331"/>
          </a:xfrm>
          <a:solidFill>
            <a:srgbClr val="EDEDED"/>
          </a:solidFill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152713"/>
            <a:ext cx="7330698" cy="837887"/>
          </a:xfrm>
        </p:spPr>
        <p:txBody>
          <a:bodyPr/>
          <a:lstStyle/>
          <a:p>
            <a:pPr lvl="0"/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BOJANJE </a:t>
            </a:r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KUGLICA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112</TotalTime>
  <Words>242</Words>
  <Application>Microsoft Office PowerPoint</Application>
  <PresentationFormat>Prikaz na zaslonu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Essential</vt:lpstr>
      <vt:lpstr>IZRADA MODELA DNA MOLEKULE</vt:lpstr>
      <vt:lpstr>DNA MOLEKULA</vt:lpstr>
      <vt:lpstr>GRAĐA DNA MOLEKULE</vt:lpstr>
      <vt:lpstr>GRAĐA DNA MOLEKULE</vt:lpstr>
      <vt:lpstr>IZRADA NOSAČA ZA DNA MOLEKULU</vt:lpstr>
      <vt:lpstr>KAŠIRANJE DNA MOLEKULE</vt:lpstr>
      <vt:lpstr>KAŠIRANJE KUGLICA</vt:lpstr>
      <vt:lpstr>PowerPointova prezentacija</vt:lpstr>
      <vt:lpstr>BOJANJE KUGLICA</vt:lpstr>
      <vt:lpstr>IZRADA DNA LANCA</vt:lpstr>
      <vt:lpstr>IZRADA DNA LANCA</vt:lpstr>
      <vt:lpstr>IZRADA POPREČNIH VEZA</vt:lpstr>
      <vt:lpstr>DNA molekula sadrži genetske upute za razvoj svih staničnih oblika života i veĆine virusa</vt:lpstr>
      <vt:lpstr>DNA MOLEKULA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IZRADA MODELA DNA MOLEKULE</dc:title>
  <dc:creator>GOGA</dc:creator>
  <cp:lastModifiedBy>Rahela</cp:lastModifiedBy>
  <cp:revision>29</cp:revision>
  <dcterms:created xsi:type="dcterms:W3CDTF">2015-01-16T09:19:50Z</dcterms:created>
  <dcterms:modified xsi:type="dcterms:W3CDTF">2015-07-06T10:23:46Z</dcterms:modified>
</cp:coreProperties>
</file>