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75" r:id="rId3"/>
    <p:sldId id="276" r:id="rId4"/>
    <p:sldId id="277" r:id="rId5"/>
    <p:sldId id="257" r:id="rId6"/>
    <p:sldId id="281" r:id="rId7"/>
    <p:sldId id="259" r:id="rId8"/>
    <p:sldId id="260" r:id="rId9"/>
    <p:sldId id="268" r:id="rId10"/>
    <p:sldId id="261" r:id="rId11"/>
    <p:sldId id="262" r:id="rId12"/>
    <p:sldId id="282" r:id="rId13"/>
    <p:sldId id="283" r:id="rId14"/>
    <p:sldId id="284" r:id="rId15"/>
    <p:sldId id="263" r:id="rId16"/>
    <p:sldId id="264" r:id="rId17"/>
    <p:sldId id="265" r:id="rId18"/>
    <p:sldId id="267" r:id="rId19"/>
    <p:sldId id="266" r:id="rId20"/>
    <p:sldId id="278" r:id="rId21"/>
    <p:sldId id="274" r:id="rId22"/>
    <p:sldId id="279" r:id="rId23"/>
    <p:sldId id="280" r:id="rId24"/>
    <p:sldId id="273" r:id="rId25"/>
    <p:sldId id="27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4" autoAdjust="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4B24039-3FC9-4DF5-8752-694A5C23C50C}" type="datetimeFigureOut">
              <a:rPr lang="en-US"/>
              <a:pPr>
                <a:defRPr/>
              </a:pPr>
              <a:t>8/31/2013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CA35FEB-06B0-4B20-9C90-775FB5C3A8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fdslive.oup.com/www.oup.com/elt/parents/oxfordparents/docs/op_picture_card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lnSpc>
                <a:spcPct val="80000"/>
              </a:lnSpc>
              <a:spcBef>
                <a:spcPts val="0"/>
              </a:spcBef>
              <a:spcAft>
                <a:spcPts val="0"/>
              </a:spcAft>
              <a:defRPr/>
            </a:pPr>
            <a:r>
              <a:rPr lang="en-US" b="1" dirty="0" smtClean="0"/>
              <a:t>Pairs</a:t>
            </a:r>
            <a:r>
              <a:rPr lang="hr-HR" b="1" dirty="0" smtClean="0"/>
              <a:t> – PAROVI – slika-slika, ili slika-riječ (2. pol)</a:t>
            </a:r>
            <a:endParaRPr lang="en-US" b="1" dirty="0" smtClean="0"/>
          </a:p>
          <a:p>
            <a:pPr fontAlgn="auto">
              <a:lnSpc>
                <a:spcPct val="80000"/>
              </a:lnSpc>
              <a:spcBef>
                <a:spcPts val="0"/>
              </a:spcBef>
              <a:spcAft>
                <a:spcPts val="0"/>
              </a:spcAft>
              <a:defRPr/>
            </a:pPr>
            <a:r>
              <a:rPr lang="en-US" dirty="0" smtClean="0"/>
              <a:t>Use cards with two of every picture or with words and matching pictures.</a:t>
            </a:r>
            <a:br>
              <a:rPr lang="en-US" dirty="0" smtClean="0"/>
            </a:br>
            <a:r>
              <a:rPr lang="en-US" dirty="0" smtClean="0"/>
              <a:t>Play until the cards have all gone. The winner is the one with the most cards at the end. You can print </a:t>
            </a:r>
            <a:r>
              <a:rPr lang="en-US" dirty="0" smtClean="0">
                <a:hlinkClick r:id="rId3" tooltip="print these pictures"/>
              </a:rPr>
              <a:t>these pictures</a:t>
            </a:r>
            <a:r>
              <a:rPr lang="en-US" dirty="0" smtClean="0"/>
              <a:t> (PDF, 3MB).</a:t>
            </a:r>
            <a:endParaRPr lang="en-US" b="1" dirty="0" smtClean="0"/>
          </a:p>
          <a:p>
            <a:pPr fontAlgn="auto">
              <a:lnSpc>
                <a:spcPct val="80000"/>
              </a:lnSpc>
              <a:spcBef>
                <a:spcPts val="0"/>
              </a:spcBef>
              <a:spcAft>
                <a:spcPts val="0"/>
              </a:spcAft>
              <a:defRPr/>
            </a:pPr>
            <a:r>
              <a:rPr lang="en-US" b="1" dirty="0" smtClean="0"/>
              <a:t>Order the words</a:t>
            </a:r>
          </a:p>
          <a:p>
            <a:pPr fontAlgn="auto">
              <a:lnSpc>
                <a:spcPct val="80000"/>
              </a:lnSpc>
              <a:spcBef>
                <a:spcPts val="0"/>
              </a:spcBef>
              <a:spcAft>
                <a:spcPts val="0"/>
              </a:spcAft>
              <a:defRPr/>
            </a:pPr>
            <a:r>
              <a:rPr lang="en-US" dirty="0" smtClean="0"/>
              <a:t>Have a set of picture cards each. Shuffle your cards and read them out in order. The other person listens and puts their cards in the same order. Then compare your cards to see if they match.</a:t>
            </a:r>
            <a:endParaRPr lang="en-US" b="1" dirty="0" smtClean="0"/>
          </a:p>
          <a:p>
            <a:pPr fontAlgn="auto">
              <a:lnSpc>
                <a:spcPct val="80000"/>
              </a:lnSpc>
              <a:spcBef>
                <a:spcPts val="0"/>
              </a:spcBef>
              <a:spcAft>
                <a:spcPts val="0"/>
              </a:spcAft>
              <a:defRPr/>
            </a:pPr>
            <a:r>
              <a:rPr lang="en-US" b="1" dirty="0" smtClean="0"/>
              <a:t>Group the words</a:t>
            </a:r>
          </a:p>
          <a:p>
            <a:pPr fontAlgn="auto">
              <a:lnSpc>
                <a:spcPct val="80000"/>
              </a:lnSpc>
              <a:spcBef>
                <a:spcPts val="0"/>
              </a:spcBef>
              <a:spcAft>
                <a:spcPts val="0"/>
              </a:spcAft>
              <a:defRPr/>
            </a:pPr>
            <a:r>
              <a:rPr lang="en-US" dirty="0" smtClean="0"/>
              <a:t>Make word cards with lots of different words that your child knows in English. The words must be from a few different vocabulary sets. Tell your child to put the words into two or three groups. They can group them in any way they like. Ask your child to list the things in each group and explain what this group is called – they may need to use their own language to explain. For example: </a:t>
            </a:r>
            <a:br>
              <a:rPr lang="en-US" dirty="0" smtClean="0"/>
            </a:br>
            <a:r>
              <a:rPr lang="en-US" i="1" dirty="0" smtClean="0"/>
              <a:t>snow, Monday, zebra, crocodile, rain, Tuesday, monkey</a:t>
            </a:r>
            <a:r>
              <a:rPr lang="en-US" dirty="0" smtClean="0"/>
              <a:t/>
            </a:r>
            <a:br>
              <a:rPr lang="en-US" dirty="0" smtClean="0"/>
            </a:br>
            <a:r>
              <a:rPr lang="en-US" dirty="0" smtClean="0"/>
              <a:t>Animals: </a:t>
            </a:r>
            <a:r>
              <a:rPr lang="en-US" i="1" dirty="0" smtClean="0"/>
              <a:t>zebra, crocodile, monkey</a:t>
            </a:r>
            <a:r>
              <a:rPr lang="en-US" dirty="0" smtClean="0"/>
              <a:t/>
            </a:r>
            <a:br>
              <a:rPr lang="en-US" dirty="0" smtClean="0"/>
            </a:br>
            <a:r>
              <a:rPr lang="en-US" dirty="0" smtClean="0"/>
              <a:t>Weather: </a:t>
            </a:r>
            <a:r>
              <a:rPr lang="en-US" i="1" dirty="0" smtClean="0"/>
              <a:t>snow, rain</a:t>
            </a:r>
            <a:r>
              <a:rPr lang="en-US" dirty="0" smtClean="0"/>
              <a:t/>
            </a:r>
            <a:br>
              <a:rPr lang="en-US" dirty="0" smtClean="0"/>
            </a:br>
            <a:r>
              <a:rPr lang="en-US" dirty="0" smtClean="0"/>
              <a:t>Days: </a:t>
            </a:r>
            <a:r>
              <a:rPr lang="en-US" i="1" dirty="0" smtClean="0"/>
              <a:t>Monday, Tuesday</a:t>
            </a:r>
            <a:endParaRPr lang="en-US" b="1" dirty="0" smtClean="0"/>
          </a:p>
          <a:p>
            <a:pPr fontAlgn="auto">
              <a:lnSpc>
                <a:spcPct val="80000"/>
              </a:lnSpc>
              <a:spcBef>
                <a:spcPts val="0"/>
              </a:spcBef>
              <a:spcAft>
                <a:spcPts val="0"/>
              </a:spcAft>
              <a:defRPr/>
            </a:pPr>
            <a:r>
              <a:rPr lang="en-US" b="1" dirty="0" smtClean="0"/>
              <a:t>Odd one out</a:t>
            </a:r>
          </a:p>
          <a:p>
            <a:pPr fontAlgn="auto">
              <a:lnSpc>
                <a:spcPct val="80000"/>
              </a:lnSpc>
              <a:spcBef>
                <a:spcPts val="0"/>
              </a:spcBef>
              <a:spcAft>
                <a:spcPts val="0"/>
              </a:spcAft>
              <a:defRPr/>
            </a:pPr>
            <a:r>
              <a:rPr lang="en-US" dirty="0" smtClean="0"/>
              <a:t>Say four words where three are part of the group but one is not, e.g. </a:t>
            </a:r>
            <a:r>
              <a:rPr lang="en-US" i="1" dirty="0" smtClean="0"/>
              <a:t>dog, cat, table, rabbit</a:t>
            </a:r>
            <a:r>
              <a:rPr lang="en-US" dirty="0" smtClean="0"/>
              <a:t>. Ask your child to say which word is the odd one out (</a:t>
            </a:r>
            <a:r>
              <a:rPr lang="en-US" i="1" dirty="0" smtClean="0"/>
              <a:t>table</a:t>
            </a:r>
            <a:r>
              <a:rPr lang="en-US" dirty="0" smtClean="0"/>
              <a:t>). Make the odd one out more difficult, e.g. four-legged animals and a two-legged animal; odd numbers and an even number; words that start with 'b' and a word that starts with 'c'.</a:t>
            </a:r>
            <a:endParaRPr lang="en-US" b="1" dirty="0" smtClean="0"/>
          </a:p>
          <a:p>
            <a:pPr fontAlgn="auto">
              <a:lnSpc>
                <a:spcPct val="80000"/>
              </a:lnSpc>
              <a:spcBef>
                <a:spcPts val="0"/>
              </a:spcBef>
              <a:spcAft>
                <a:spcPts val="0"/>
              </a:spcAft>
              <a:defRPr/>
            </a:pPr>
            <a:r>
              <a:rPr lang="en-US" b="1" dirty="0" smtClean="0"/>
              <a:t>Draw monsters</a:t>
            </a:r>
          </a:p>
          <a:p>
            <a:pPr fontAlgn="auto">
              <a:lnSpc>
                <a:spcPct val="80000"/>
              </a:lnSpc>
              <a:spcBef>
                <a:spcPts val="0"/>
              </a:spcBef>
              <a:spcAft>
                <a:spcPts val="0"/>
              </a:spcAft>
              <a:defRPr/>
            </a:pPr>
            <a:r>
              <a:rPr lang="en-US" dirty="0" smtClean="0"/>
              <a:t>Take it in turns to describe a monster. Both of you draw the monster in secret. When you have finished, compare pictures. For example:</a:t>
            </a:r>
            <a:br>
              <a:rPr lang="en-US" dirty="0" smtClean="0"/>
            </a:br>
            <a:r>
              <a:rPr lang="en-US" i="1" dirty="0" smtClean="0"/>
              <a:t>My monster has a big head and long hair. He has three green eyes and a small blue nose. He has a very big mouth with two teeth. He has a small pink body. He has six green arms and one red leg.</a:t>
            </a:r>
            <a:endParaRPr lang="en-US" b="1" dirty="0" smtClean="0"/>
          </a:p>
          <a:p>
            <a:pPr fontAlgn="auto">
              <a:lnSpc>
                <a:spcPct val="80000"/>
              </a:lnSpc>
              <a:spcBef>
                <a:spcPts val="0"/>
              </a:spcBef>
              <a:spcAft>
                <a:spcPts val="0"/>
              </a:spcAft>
              <a:defRPr/>
            </a:pPr>
            <a:r>
              <a:rPr lang="en-US" b="1" dirty="0" smtClean="0"/>
              <a:t>Kim's game</a:t>
            </a:r>
          </a:p>
          <a:p>
            <a:pPr fontAlgn="auto">
              <a:lnSpc>
                <a:spcPct val="80000"/>
              </a:lnSpc>
              <a:spcBef>
                <a:spcPts val="0"/>
              </a:spcBef>
              <a:spcAft>
                <a:spcPts val="0"/>
              </a:spcAft>
              <a:defRPr/>
            </a:pPr>
            <a:r>
              <a:rPr lang="en-US" dirty="0" smtClean="0"/>
              <a:t>Use toy animals. Put eight or more (more is harder) different animals on a tray and check your child knows the words. Let your child look for 10 seconds then tell them to close their eyes. Take away one animal. Tell your child to look and say which animal has gone. You can use other vocabulary groups from your child's course book, e.g. food, clothes, toys.</a:t>
            </a:r>
          </a:p>
          <a:p>
            <a:pPr fontAlgn="auto">
              <a:spcBef>
                <a:spcPts val="0"/>
              </a:spcBef>
              <a:spcAft>
                <a:spcPts val="0"/>
              </a:spcAft>
              <a:defRPr/>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9EA0BE-FF13-4E91-A9BD-0D25794C2B90}"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90B3BDF-CA7D-4134-A32F-5E465F55A1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4A1F02E-2855-4731-80D5-3D89CD3F8D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FA69E47-9F06-4F4C-8E83-4C40111D9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DB10EDA-0D29-4001-B14A-F93A94AA2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34C27386-5994-4840-ACB3-F87824C10C9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F07FE99-E437-43B8-B298-D5A0D842E52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B5A6905-6C62-4BD6-90E2-4BBE5BA25DC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70593416-4EB8-4161-ACA5-6A66FE409E4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920FEB8-EE33-417A-AED0-A11B40223A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77ECA2E-9FAE-419A-B9AE-889D708F337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4C6CC5D9-4262-4FF9-A5C6-1047D3BB52B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3F2FA6AC-D61C-457B-BE96-B4E29A18C2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1" r:id="rId2"/>
    <p:sldLayoutId id="2147483696" r:id="rId3"/>
    <p:sldLayoutId id="2147483697" r:id="rId4"/>
    <p:sldLayoutId id="2147483698" r:id="rId5"/>
    <p:sldLayoutId id="2147483699" r:id="rId6"/>
    <p:sldLayoutId id="2147483692" r:id="rId7"/>
    <p:sldLayoutId id="2147483700" r:id="rId8"/>
    <p:sldLayoutId id="2147483701" r:id="rId9"/>
    <p:sldLayoutId id="2147483693" r:id="rId10"/>
    <p:sldLayoutId id="214748369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lt.oup.com/?cc=hr&amp;selLanguage=en"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earnenglishteens.britishcouncil.org/" TargetMode="External"/><Relationship Id="rId2" Type="http://schemas.openxmlformats.org/officeDocument/2006/relationships/hyperlink" Target="http://learnenglishkids.britishcouncil.org/en/" TargetMode="External"/><Relationship Id="rId1" Type="http://schemas.openxmlformats.org/officeDocument/2006/relationships/slideLayout" Target="../slideLayouts/slideLayout2.xml"/><Relationship Id="rId4" Type="http://schemas.openxmlformats.org/officeDocument/2006/relationships/hyperlink" Target="http://www.ego4u.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hyperlink" Target="https://mail.google.com/mail/u/0/h/vf2tra0x9put/?view=att&amp;th=13b40f281841e407&amp;attid=0.1&amp;disp=inline&amp;realattid=f8a3b0d700ffced2_0.1&amp;safe=1&amp;z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Oxford University Press">
            <a:hlinkClick r:id="rId2"/>
          </p:cNvPr>
          <p:cNvPicPr>
            <a:picLocks noChangeAspect="1" noChangeArrowheads="1"/>
          </p:cNvPicPr>
          <p:nvPr/>
        </p:nvPicPr>
        <p:blipFill>
          <a:blip r:embed="rId3"/>
          <a:srcRect/>
          <a:stretch>
            <a:fillRect/>
          </a:stretch>
        </p:blipFill>
        <p:spPr bwMode="auto">
          <a:xfrm>
            <a:off x="7235825" y="6165850"/>
            <a:ext cx="1600200" cy="457200"/>
          </a:xfrm>
          <a:prstGeom prst="rect">
            <a:avLst/>
          </a:prstGeom>
          <a:noFill/>
          <a:ln w="9525">
            <a:noFill/>
            <a:miter lim="800000"/>
            <a:headEnd/>
            <a:tailEnd/>
          </a:ln>
        </p:spPr>
      </p:pic>
      <p:pic>
        <p:nvPicPr>
          <p:cNvPr id="9219" name="Picture 7" descr="hshomeban"/>
          <p:cNvPicPr>
            <a:picLocks noChangeAspect="1" noChangeArrowheads="1"/>
          </p:cNvPicPr>
          <p:nvPr/>
        </p:nvPicPr>
        <p:blipFill>
          <a:blip r:embed="rId4"/>
          <a:srcRect/>
          <a:stretch>
            <a:fillRect/>
          </a:stretch>
        </p:blipFill>
        <p:spPr bwMode="auto">
          <a:xfrm>
            <a:off x="611188" y="981075"/>
            <a:ext cx="8243887" cy="1169988"/>
          </a:xfrm>
          <a:prstGeom prst="rect">
            <a:avLst/>
          </a:prstGeom>
          <a:noFill/>
          <a:ln w="9525">
            <a:noFill/>
            <a:miter lim="800000"/>
            <a:headEnd/>
            <a:tailEnd/>
          </a:ln>
        </p:spPr>
      </p:pic>
      <p:pic>
        <p:nvPicPr>
          <p:cNvPr id="9220" name="Picture 59"/>
          <p:cNvPicPr>
            <a:picLocks noChangeAspect="1" noChangeArrowheads="1"/>
          </p:cNvPicPr>
          <p:nvPr/>
        </p:nvPicPr>
        <p:blipFill>
          <a:blip r:embed="rId5"/>
          <a:srcRect l="16696" t="16667" r="14435" b="69444"/>
          <a:stretch>
            <a:fillRect/>
          </a:stretch>
        </p:blipFill>
        <p:spPr bwMode="auto">
          <a:xfrm>
            <a:off x="684213" y="2781300"/>
            <a:ext cx="8064500" cy="1222375"/>
          </a:xfrm>
          <a:prstGeom prst="rect">
            <a:avLst/>
          </a:prstGeom>
          <a:noFill/>
          <a:ln w="9525">
            <a:noFill/>
            <a:miter lim="800000"/>
            <a:headEnd/>
            <a:tailEnd/>
          </a:ln>
        </p:spPr>
      </p:pic>
      <p:sp>
        <p:nvSpPr>
          <p:cNvPr id="8" name="Subtitle 7"/>
          <p:cNvSpPr>
            <a:spLocks noGrp="1"/>
          </p:cNvSpPr>
          <p:nvPr>
            <p:ph type="subTitle" idx="1"/>
          </p:nvPr>
        </p:nvSpPr>
        <p:spPr>
          <a:xfrm>
            <a:off x="1000125" y="4214813"/>
            <a:ext cx="7286625" cy="2071687"/>
          </a:xfrm>
        </p:spPr>
        <p:txBody>
          <a:bodyPr>
            <a:normAutofit fontScale="85000" lnSpcReduction="20000"/>
          </a:bodyPr>
          <a:lstStyle/>
          <a:p>
            <a:pPr marR="0"/>
            <a:r>
              <a:rPr lang="hr-HR" sz="3900" dirty="0" smtClean="0"/>
              <a:t>JAK SE UČIT ANGLICKÝ </a:t>
            </a:r>
            <a:r>
              <a:rPr lang="hr-HR" sz="3900" dirty="0" smtClean="0"/>
              <a:t>JAZYK</a:t>
            </a:r>
          </a:p>
          <a:p>
            <a:pPr marR="0"/>
            <a:r>
              <a:rPr lang="hr-HR" sz="3900" dirty="0" smtClean="0"/>
              <a:t>-pokyny k práci</a:t>
            </a:r>
            <a:endParaRPr lang="hr-HR" sz="3900" dirty="0" smtClean="0"/>
          </a:p>
          <a:p>
            <a:pPr marR="0"/>
            <a:endParaRPr lang="hr-HR" sz="1900" dirty="0" smtClean="0"/>
          </a:p>
          <a:p>
            <a:pPr marR="0"/>
            <a:endParaRPr lang="hr-HR" sz="1900" dirty="0" smtClean="0"/>
          </a:p>
          <a:p>
            <a:pPr marR="0" algn="l"/>
            <a:endParaRPr lang="hr-HR" sz="1900" dirty="0" smtClean="0"/>
          </a:p>
          <a:p>
            <a:pPr marR="0" algn="l"/>
            <a:r>
              <a:rPr lang="hr-HR" sz="1900" dirty="0" smtClean="0"/>
              <a:t>Tanja Koči Valdgoni</a:t>
            </a:r>
            <a:endParaRPr lang="en-US" sz="19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85750" y="285750"/>
            <a:ext cx="8643938" cy="1631950"/>
          </a:xfrm>
          <a:prstGeom prst="rect">
            <a:avLst/>
          </a:prstGeom>
          <a:noFill/>
          <a:ln w="9525">
            <a:noFill/>
            <a:miter lim="800000"/>
            <a:headEnd/>
            <a:tailEnd/>
          </a:ln>
        </p:spPr>
        <p:txBody>
          <a:bodyPr>
            <a:spAutoFit/>
          </a:bodyPr>
          <a:lstStyle/>
          <a:p>
            <a:r>
              <a:rPr lang="en-US" b="1"/>
              <a:t>Oxford Parents web stranica</a:t>
            </a:r>
            <a:r>
              <a:rPr lang="en-US"/>
              <a:t> za roditelje </a:t>
            </a:r>
            <a:r>
              <a:rPr lang="en-US" b="1"/>
              <a:t>www.oup.com/elt/oxfordparents </a:t>
            </a:r>
            <a:endParaRPr lang="hr-HR" b="1"/>
          </a:p>
          <a:p>
            <a:endParaRPr lang="hr-HR" b="1"/>
          </a:p>
          <a:p>
            <a:r>
              <a:rPr lang="en-US" sz="1600"/>
              <a:t>nova je web stranica</a:t>
            </a:r>
            <a:r>
              <a:rPr lang="hr-HR" sz="1600"/>
              <a:t> </a:t>
            </a:r>
            <a:r>
              <a:rPr lang="en-US" sz="1600"/>
              <a:t>na kojoj možete pročitati kako pomoći vašem djetetu u svladavanju engleskog jezika. Sve</a:t>
            </a:r>
            <a:r>
              <a:rPr lang="hr-HR" sz="1600"/>
              <a:t> </a:t>
            </a:r>
            <a:r>
              <a:rPr lang="en-US" sz="1600"/>
              <a:t>aktivnosti koje možete isprobati sa vašom djecom kod kuće prikazane su i kroz video isječke koji</a:t>
            </a:r>
            <a:r>
              <a:rPr lang="hr-HR" sz="1600"/>
              <a:t> </a:t>
            </a:r>
            <a:r>
              <a:rPr lang="en-US" sz="1600"/>
              <a:t>objašnjavaju kako ih odraditi. Za sada je stranica na engleskom jeziku, no uskoro će biti prevedena</a:t>
            </a:r>
            <a:r>
              <a:rPr lang="hr-HR" sz="1600"/>
              <a:t> </a:t>
            </a:r>
            <a:r>
              <a:rPr lang="en-US" sz="1600"/>
              <a:t>i na hrvatski.</a:t>
            </a:r>
          </a:p>
        </p:txBody>
      </p:sp>
      <p:pic>
        <p:nvPicPr>
          <p:cNvPr id="20483" name="Picture 2"/>
          <p:cNvPicPr>
            <a:picLocks noChangeAspect="1" noChangeArrowheads="1"/>
          </p:cNvPicPr>
          <p:nvPr/>
        </p:nvPicPr>
        <p:blipFill>
          <a:blip r:embed="rId2"/>
          <a:srcRect t="9961" b="10938"/>
          <a:stretch>
            <a:fillRect/>
          </a:stretch>
        </p:blipFill>
        <p:spPr bwMode="auto">
          <a:xfrm>
            <a:off x="1071563" y="2143125"/>
            <a:ext cx="7399337" cy="43894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260350"/>
            <a:ext cx="8229600" cy="6408738"/>
          </a:xfrm>
        </p:spPr>
        <p:txBody>
          <a:bodyPr/>
          <a:lstStyle/>
          <a:p>
            <a:pPr algn="ctr">
              <a:lnSpc>
                <a:spcPct val="80000"/>
              </a:lnSpc>
              <a:buFontTx/>
              <a:buNone/>
            </a:pPr>
            <a:r>
              <a:rPr lang="hr-HR" b="1" smtClean="0"/>
              <a:t>IGRE SA SLIČICAMA</a:t>
            </a:r>
          </a:p>
          <a:p>
            <a:pPr>
              <a:lnSpc>
                <a:spcPct val="80000"/>
              </a:lnSpc>
            </a:pPr>
            <a:endParaRPr lang="hr-HR" sz="2000" b="1" smtClean="0"/>
          </a:p>
          <a:p>
            <a:pPr>
              <a:lnSpc>
                <a:spcPct val="80000"/>
              </a:lnSpc>
            </a:pPr>
            <a:r>
              <a:rPr lang="en-US" sz="2000" b="1" smtClean="0"/>
              <a:t>Pairs</a:t>
            </a:r>
            <a:r>
              <a:rPr lang="hr-HR" sz="2000" b="1" smtClean="0"/>
              <a:t>  PAROVI – slika-slika, ili slika-riječ (2. pol)</a:t>
            </a:r>
            <a:endParaRPr lang="hr-HR" sz="1400" b="1" smtClean="0"/>
          </a:p>
          <a:p>
            <a:pPr>
              <a:lnSpc>
                <a:spcPct val="80000"/>
              </a:lnSpc>
              <a:buFontTx/>
              <a:buNone/>
            </a:pPr>
            <a:endParaRPr lang="en-US" sz="1400" b="1" smtClean="0"/>
          </a:p>
          <a:p>
            <a:pPr>
              <a:lnSpc>
                <a:spcPct val="80000"/>
              </a:lnSpc>
            </a:pPr>
            <a:r>
              <a:rPr lang="en-US" sz="2000" b="1" smtClean="0"/>
              <a:t>Order the words</a:t>
            </a:r>
            <a:r>
              <a:rPr lang="hr-HR" sz="2000" b="1" smtClean="0"/>
              <a:t>  POREDAJ SLIKE/RIJEČI</a:t>
            </a:r>
          </a:p>
          <a:p>
            <a:pPr lvl="1">
              <a:lnSpc>
                <a:spcPct val="80000"/>
              </a:lnSpc>
              <a:buFontTx/>
              <a:buNone/>
            </a:pPr>
            <a:r>
              <a:rPr lang="hr-HR" sz="1400" b="1" smtClean="0"/>
              <a:t>	Igra se u paru, jedna osoba izmiješa svoje kartice pa pročita riječi/slike redom, a druga osoba ih treba točno tako poredati</a:t>
            </a:r>
          </a:p>
          <a:p>
            <a:pPr lvl="1">
              <a:lnSpc>
                <a:spcPct val="80000"/>
              </a:lnSpc>
            </a:pPr>
            <a:endParaRPr lang="en-US" sz="1000" b="1" smtClean="0"/>
          </a:p>
          <a:p>
            <a:pPr>
              <a:lnSpc>
                <a:spcPct val="80000"/>
              </a:lnSpc>
            </a:pPr>
            <a:r>
              <a:rPr lang="en-US" sz="2000" b="1" smtClean="0"/>
              <a:t>Group the words</a:t>
            </a:r>
            <a:r>
              <a:rPr lang="hr-HR" sz="2000" b="1" smtClean="0"/>
              <a:t>  RAZVRSTAVANJE RIJEČI/SLIKA U GRUPE</a:t>
            </a:r>
            <a:endParaRPr lang="en-US" sz="1400" b="1" smtClean="0"/>
          </a:p>
          <a:p>
            <a:pPr>
              <a:lnSpc>
                <a:spcPct val="80000"/>
              </a:lnSpc>
              <a:buFontTx/>
              <a:buNone/>
            </a:pPr>
            <a:r>
              <a:rPr lang="hr-HR" sz="1400" smtClean="0"/>
              <a:t>		npr. </a:t>
            </a:r>
            <a:r>
              <a:rPr lang="en-US" sz="1400" i="1" smtClean="0"/>
              <a:t>snow, Monday, zebra, crocodile, rain, Tuesday, monkey</a:t>
            </a:r>
            <a:endParaRPr lang="hr-HR" sz="1400" i="1" smtClean="0"/>
          </a:p>
          <a:p>
            <a:pPr>
              <a:lnSpc>
                <a:spcPct val="80000"/>
              </a:lnSpc>
              <a:buFontTx/>
              <a:buNone/>
            </a:pPr>
            <a:r>
              <a:rPr lang="en-US" sz="1400" smtClean="0"/>
              <a:t/>
            </a:r>
            <a:br>
              <a:rPr lang="en-US" sz="1400" smtClean="0"/>
            </a:br>
            <a:r>
              <a:rPr lang="en-US" sz="1400" smtClean="0"/>
              <a:t>Animals: </a:t>
            </a:r>
            <a:r>
              <a:rPr lang="en-US" sz="1400" i="1" smtClean="0"/>
              <a:t>zebra, crocodile, monkey</a:t>
            </a:r>
            <a:r>
              <a:rPr lang="en-US" sz="1400" smtClean="0"/>
              <a:t/>
            </a:r>
            <a:br>
              <a:rPr lang="en-US" sz="1400" smtClean="0"/>
            </a:br>
            <a:r>
              <a:rPr lang="en-US" sz="1400" smtClean="0"/>
              <a:t>Weather: </a:t>
            </a:r>
            <a:r>
              <a:rPr lang="en-US" sz="1400" i="1" smtClean="0"/>
              <a:t>snow, rain</a:t>
            </a:r>
            <a:r>
              <a:rPr lang="en-US" sz="1400" smtClean="0"/>
              <a:t/>
            </a:r>
            <a:br>
              <a:rPr lang="en-US" sz="1400" smtClean="0"/>
            </a:br>
            <a:r>
              <a:rPr lang="en-US" sz="1400" smtClean="0"/>
              <a:t>Days: </a:t>
            </a:r>
            <a:r>
              <a:rPr lang="en-US" sz="1400" i="1" smtClean="0"/>
              <a:t>Monday, Tuesday</a:t>
            </a:r>
            <a:endParaRPr lang="hr-HR" sz="1400" i="1" smtClean="0"/>
          </a:p>
          <a:p>
            <a:pPr>
              <a:lnSpc>
                <a:spcPct val="80000"/>
              </a:lnSpc>
              <a:buFontTx/>
              <a:buNone/>
            </a:pPr>
            <a:endParaRPr lang="en-US" sz="1400" b="1" smtClean="0"/>
          </a:p>
          <a:p>
            <a:pPr>
              <a:lnSpc>
                <a:spcPct val="80000"/>
              </a:lnSpc>
            </a:pPr>
            <a:r>
              <a:rPr lang="en-US" sz="2000" b="1" smtClean="0"/>
              <a:t>Odd one out</a:t>
            </a:r>
            <a:r>
              <a:rPr lang="hr-HR" sz="2000" b="1" smtClean="0"/>
              <a:t>   IZBACI ULJEZA</a:t>
            </a:r>
            <a:endParaRPr lang="en-US" sz="1400" b="1" smtClean="0"/>
          </a:p>
          <a:p>
            <a:pPr lvl="1">
              <a:lnSpc>
                <a:spcPct val="80000"/>
              </a:lnSpc>
              <a:buFontTx/>
              <a:buNone/>
            </a:pPr>
            <a:r>
              <a:rPr lang="hr-HR" sz="1400" b="1" smtClean="0"/>
              <a:t>	Teži zadaci npr. Parni i neparni brojevi, riječi koje počinju određenim slovom</a:t>
            </a:r>
          </a:p>
          <a:p>
            <a:pPr>
              <a:lnSpc>
                <a:spcPct val="80000"/>
              </a:lnSpc>
            </a:pPr>
            <a:endParaRPr lang="hr-HR" sz="1400" b="1" smtClean="0"/>
          </a:p>
          <a:p>
            <a:pPr>
              <a:lnSpc>
                <a:spcPct val="80000"/>
              </a:lnSpc>
            </a:pPr>
            <a:r>
              <a:rPr lang="en-US" sz="2000" b="1" smtClean="0"/>
              <a:t>Draw monsters</a:t>
            </a:r>
            <a:r>
              <a:rPr lang="hr-HR" sz="2000" b="1" smtClean="0"/>
              <a:t>   CRTANJE ČUDOVIŠTA (dijelovi tijela, opis osobe)</a:t>
            </a:r>
            <a:endParaRPr lang="en-US" sz="2000" b="1" smtClean="0"/>
          </a:p>
          <a:p>
            <a:pPr>
              <a:lnSpc>
                <a:spcPct val="80000"/>
              </a:lnSpc>
              <a:buFontTx/>
              <a:buNone/>
            </a:pPr>
            <a:r>
              <a:rPr lang="hr-HR" sz="1400" i="1" smtClean="0"/>
              <a:t>	</a:t>
            </a:r>
            <a:r>
              <a:rPr lang="en-US" sz="1400" i="1" smtClean="0"/>
              <a:t>My monster has a big head and long hair. He has three green eyes and a small blue nose. He has a very big mouth with two teeth. He has a small pink body. He has six green arms and one red leg.</a:t>
            </a:r>
            <a:endParaRPr lang="hr-HR" sz="1400" i="1" smtClean="0"/>
          </a:p>
          <a:p>
            <a:pPr>
              <a:lnSpc>
                <a:spcPct val="80000"/>
              </a:lnSpc>
              <a:buFontTx/>
              <a:buNone/>
            </a:pPr>
            <a:endParaRPr lang="en-US" sz="1400" b="1" smtClean="0"/>
          </a:p>
          <a:p>
            <a:pPr>
              <a:lnSpc>
                <a:spcPct val="80000"/>
              </a:lnSpc>
            </a:pPr>
            <a:r>
              <a:rPr lang="en-US" sz="2000" b="1" smtClean="0"/>
              <a:t>Kim's game</a:t>
            </a:r>
          </a:p>
          <a:p>
            <a:pPr>
              <a:lnSpc>
                <a:spcPct val="80000"/>
              </a:lnSpc>
              <a:buFontTx/>
              <a:buNone/>
            </a:pPr>
            <a:r>
              <a:rPr lang="hr-HR" sz="1400" smtClean="0"/>
              <a:t>		10 sek gledaju sličice, zatvore oči, sakrijete jednu, trebaju pogoditi koja je sakrivena</a:t>
            </a:r>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01650" y="1073150"/>
            <a:ext cx="8031163" cy="5108575"/>
          </a:xfrm>
          <a:prstGeom prst="rect">
            <a:avLst/>
          </a:prstGeom>
          <a:noFill/>
          <a:ln w="9525">
            <a:noFill/>
            <a:miter lim="800000"/>
            <a:headEnd/>
            <a:tailEnd/>
          </a:ln>
        </p:spPr>
        <p:txBody>
          <a:bodyPr anchor="ctr">
            <a:spAutoFit/>
          </a:bodyPr>
          <a:lstStyle/>
          <a:p>
            <a:r>
              <a:rPr lang="hr-HR" b="1"/>
              <a:t>IGRE ZA DJECU KOJA NE VOLE DUGO SJEDITI</a:t>
            </a:r>
          </a:p>
          <a:p>
            <a:endParaRPr lang="hr-HR" b="1"/>
          </a:p>
          <a:p>
            <a:r>
              <a:rPr lang="en-US" sz="2000" b="1"/>
              <a:t>Run!</a:t>
            </a:r>
            <a:r>
              <a:rPr lang="hr-HR" sz="2000" b="1"/>
              <a:t>   TRČI!</a:t>
            </a:r>
          </a:p>
          <a:p>
            <a:r>
              <a:rPr lang="en-US"/>
              <a:t/>
            </a:r>
            <a:br>
              <a:rPr lang="en-US"/>
            </a:br>
            <a:r>
              <a:rPr lang="hr-HR"/>
              <a:t>Sličice rasporedite po sobi, vrtu tako da budu vidljive. </a:t>
            </a:r>
          </a:p>
          <a:p>
            <a:r>
              <a:rPr lang="hr-HR"/>
              <a:t>Dijete, ili bolje djeca, trče do sličice riječi koju vi kažete.</a:t>
            </a:r>
          </a:p>
          <a:p>
            <a:endParaRPr lang="hr-HR"/>
          </a:p>
          <a:p>
            <a:endParaRPr lang="en-US"/>
          </a:p>
          <a:p>
            <a:r>
              <a:rPr lang="hr-HR" b="1"/>
              <a:t>R</a:t>
            </a:r>
            <a:r>
              <a:rPr lang="en-US" b="1"/>
              <a:t>unning dictation</a:t>
            </a:r>
            <a:r>
              <a:rPr lang="hr-HR" b="1"/>
              <a:t> </a:t>
            </a:r>
            <a:endParaRPr lang="en-US" b="1"/>
          </a:p>
          <a:p>
            <a:r>
              <a:rPr lang="en-US"/>
              <a:t>Write a sentence on some paper and put it in a different room. You can choose one from your child's course book. Your child should go to the other room, read the sentence, come back to you, and remember the sentence to write it out. </a:t>
            </a:r>
          </a:p>
          <a:p>
            <a:r>
              <a:rPr lang="en-US"/>
              <a:t>They can go back to the sentence as many times as they like, but they must try not to make mistakes and must be as quick as they can. Time them, then give them another sentence to write – but quicker! You can write more than one sentence if your child finds this easy. You can have a time limit or limit how many times they can read your sentence.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28625" y="1285875"/>
            <a:ext cx="8229600" cy="5072063"/>
          </a:xfrm>
        </p:spPr>
        <p:txBody>
          <a:bodyPr/>
          <a:lstStyle/>
          <a:p>
            <a:r>
              <a:rPr lang="hr-HR" sz="2800" smtClean="0"/>
              <a:t>Redovito – svaki put poslije sata</a:t>
            </a:r>
          </a:p>
          <a:p>
            <a:pPr lvl="1"/>
            <a:r>
              <a:rPr lang="hr-HR" sz="2400" smtClean="0"/>
              <a:t>Ponoviti što smo radili</a:t>
            </a:r>
          </a:p>
          <a:p>
            <a:pPr lvl="2"/>
            <a:r>
              <a:rPr lang="hr-HR" sz="2000" smtClean="0"/>
              <a:t>Naučiti čitati(uz cd – slušati i ponoviti, zatim pročitati pa poslušati), </a:t>
            </a:r>
          </a:p>
          <a:p>
            <a:pPr lvl="2"/>
            <a:r>
              <a:rPr lang="hr-HR" sz="2000" smtClean="0"/>
              <a:t>prevesti, </a:t>
            </a:r>
          </a:p>
          <a:p>
            <a:pPr lvl="2"/>
            <a:r>
              <a:rPr lang="hr-HR" sz="2000" smtClean="0"/>
              <a:t>naučiti pjevati</a:t>
            </a:r>
          </a:p>
          <a:p>
            <a:pPr lvl="1"/>
            <a:r>
              <a:rPr lang="hr-HR" sz="2400" smtClean="0"/>
              <a:t>Napraviti slikovne kartice-nove riječi</a:t>
            </a:r>
          </a:p>
          <a:p>
            <a:pPr lvl="1"/>
            <a:r>
              <a:rPr lang="hr-HR" sz="2400" smtClean="0"/>
              <a:t>Prepisivati.......running dictation</a:t>
            </a:r>
          </a:p>
          <a:p>
            <a:pPr lvl="1"/>
            <a:r>
              <a:rPr lang="hr-HR" sz="2400" smtClean="0"/>
              <a:t>Redovito raditi domaće zadaće iz radne bilježnice (svaki put imaju!)</a:t>
            </a:r>
          </a:p>
          <a:p>
            <a:r>
              <a:rPr lang="hr-HR" sz="2800" smtClean="0"/>
              <a:t>Bilo bi dobro još jednom kraće ponoviti i dan prije sata</a:t>
            </a:r>
            <a:endParaRPr lang="en-US" sz="2800" smtClean="0"/>
          </a:p>
        </p:txBody>
      </p:sp>
      <p:sp>
        <p:nvSpPr>
          <p:cNvPr id="24578" name="Rectangle 2"/>
          <p:cNvSpPr>
            <a:spLocks noGrp="1" noChangeArrowheads="1"/>
          </p:cNvSpPr>
          <p:nvPr>
            <p:ph type="title"/>
          </p:nvPr>
        </p:nvSpPr>
        <p:spPr/>
        <p:txBody>
          <a:bodyPr/>
          <a:lstStyle/>
          <a:p>
            <a:pPr fontAlgn="auto">
              <a:spcAft>
                <a:spcPts val="0"/>
              </a:spcAft>
              <a:defRPr/>
            </a:pPr>
            <a:r>
              <a:rPr lang="hr-HR"/>
              <a:t>Kako učiti</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idx="1"/>
          </p:nvPr>
        </p:nvSpPr>
        <p:spPr/>
        <p:txBody>
          <a:bodyPr/>
          <a:lstStyle/>
          <a:p>
            <a:r>
              <a:rPr lang="en-US" sz="2400" smtClean="0">
                <a:hlinkClick r:id="rId2"/>
              </a:rPr>
              <a:t>http://learnenglishkids.britishcouncil.org/en/</a:t>
            </a:r>
            <a:endParaRPr lang="hr-HR" sz="2400" smtClean="0"/>
          </a:p>
          <a:p>
            <a:endParaRPr lang="hr-HR" sz="2400" smtClean="0"/>
          </a:p>
          <a:p>
            <a:r>
              <a:rPr lang="en-US" sz="2400" smtClean="0">
                <a:hlinkClick r:id="rId3"/>
              </a:rPr>
              <a:t>http://learnenglishteens.britishcouncil.org/</a:t>
            </a:r>
            <a:endParaRPr lang="hr-HR" sz="2400" smtClean="0"/>
          </a:p>
          <a:p>
            <a:endParaRPr lang="hr-HR" sz="2400" smtClean="0"/>
          </a:p>
          <a:p>
            <a:pPr>
              <a:spcBef>
                <a:spcPct val="0"/>
              </a:spcBef>
            </a:pPr>
            <a:r>
              <a:rPr lang="en-US" sz="2400" smtClean="0">
                <a:hlinkClick r:id="rId4"/>
              </a:rPr>
              <a:t>http://www.ego4u.com/</a:t>
            </a:r>
            <a:endParaRPr lang="hr-HR" sz="2800" smtClean="0"/>
          </a:p>
          <a:p>
            <a:pPr>
              <a:spcBef>
                <a:spcPct val="0"/>
              </a:spcBef>
            </a:pPr>
            <a:endParaRPr lang="en-US" sz="2800" smtClean="0"/>
          </a:p>
          <a:p>
            <a:endParaRPr lang="hr-HR" sz="2800" smtClean="0"/>
          </a:p>
          <a:p>
            <a:endParaRPr lang="hr-HR" sz="2000" smtClean="0"/>
          </a:p>
          <a:p>
            <a:endParaRPr lang="en-US" sz="2000" smtClean="0"/>
          </a:p>
        </p:txBody>
      </p:sp>
      <p:sp>
        <p:nvSpPr>
          <p:cNvPr id="27650" name="Rectangle 2"/>
          <p:cNvSpPr>
            <a:spLocks noGrp="1" noChangeArrowheads="1"/>
          </p:cNvSpPr>
          <p:nvPr>
            <p:ph type="title"/>
          </p:nvPr>
        </p:nvSpPr>
        <p:spPr/>
        <p:txBody>
          <a:bodyPr>
            <a:normAutofit fontScale="90000"/>
          </a:bodyPr>
          <a:lstStyle/>
          <a:p>
            <a:pPr fontAlgn="auto">
              <a:spcAft>
                <a:spcPts val="0"/>
              </a:spcAft>
              <a:defRPr/>
            </a:pPr>
            <a:r>
              <a:rPr lang="hr-HR" sz="2800"/>
              <a:t>BRITISH COUNCIL</a:t>
            </a:r>
            <a:r>
              <a:rPr lang="en-US" sz="2800"/>
              <a:t> </a:t>
            </a:r>
            <a:r>
              <a:rPr lang="hr-HR" sz="2800"/>
              <a:t/>
            </a:r>
            <a:br>
              <a:rPr lang="hr-HR" sz="2800"/>
            </a:br>
            <a:r>
              <a:rPr lang="en-US" sz="2800"/>
              <a:t>Learnenglish</a:t>
            </a:r>
            <a:r>
              <a:rPr lang="hr-HR" sz="2800"/>
              <a:t/>
            </a:r>
            <a:br>
              <a:rPr lang="hr-HR" sz="2800"/>
            </a:br>
            <a:endParaRPr 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fontAlgn="auto">
              <a:spcAft>
                <a:spcPts val="0"/>
              </a:spcAft>
              <a:defRPr/>
            </a:pPr>
            <a:r>
              <a:rPr lang="en-US" sz="4000"/>
              <a:t>Děkuji za pozornost</a:t>
            </a:r>
            <a:br>
              <a:rPr lang="en-US" sz="4000"/>
            </a:br>
            <a:endParaRPr lang="en-US" sz="4000"/>
          </a:p>
        </p:txBody>
      </p:sp>
      <p:pic>
        <p:nvPicPr>
          <p:cNvPr id="33795" name="Picture 3" descr="Cover"/>
          <p:cNvPicPr>
            <a:picLocks noChangeAspect="1" noChangeArrowheads="1"/>
          </p:cNvPicPr>
          <p:nvPr/>
        </p:nvPicPr>
        <p:blipFill>
          <a:blip r:embed="rId2"/>
          <a:srcRect/>
          <a:stretch>
            <a:fillRect/>
          </a:stretch>
        </p:blipFill>
        <p:spPr bwMode="auto">
          <a:xfrm>
            <a:off x="539750" y="981075"/>
            <a:ext cx="3960813" cy="2911475"/>
          </a:xfrm>
          <a:prstGeom prst="rect">
            <a:avLst/>
          </a:prstGeom>
          <a:noFill/>
          <a:ln w="9525">
            <a:noFill/>
            <a:miter lim="800000"/>
            <a:headEnd/>
            <a:tailEnd/>
          </a:ln>
        </p:spPr>
      </p:pic>
      <p:pic>
        <p:nvPicPr>
          <p:cNvPr id="33796" name="Picture 4" descr="Document image"/>
          <p:cNvPicPr>
            <a:picLocks noChangeAspect="1" noChangeArrowheads="1"/>
          </p:cNvPicPr>
          <p:nvPr/>
        </p:nvPicPr>
        <p:blipFill>
          <a:blip r:embed="rId3"/>
          <a:srcRect/>
          <a:stretch>
            <a:fillRect/>
          </a:stretch>
        </p:blipFill>
        <p:spPr bwMode="auto">
          <a:xfrm>
            <a:off x="4859338" y="3357563"/>
            <a:ext cx="2371725" cy="2362200"/>
          </a:xfrm>
          <a:prstGeom prst="rect">
            <a:avLst/>
          </a:prstGeom>
          <a:noFill/>
          <a:ln w="9525">
            <a:noFill/>
            <a:miter lim="800000"/>
            <a:headEnd/>
            <a:tailEnd/>
          </a:ln>
        </p:spPr>
      </p:pic>
      <p:pic>
        <p:nvPicPr>
          <p:cNvPr id="33797" name="Picture 5" descr="Document image"/>
          <p:cNvPicPr>
            <a:picLocks noChangeAspect="1" noChangeArrowheads="1"/>
          </p:cNvPicPr>
          <p:nvPr/>
        </p:nvPicPr>
        <p:blipFill>
          <a:blip r:embed="rId4"/>
          <a:srcRect/>
          <a:stretch>
            <a:fillRect/>
          </a:stretch>
        </p:blipFill>
        <p:spPr bwMode="auto">
          <a:xfrm>
            <a:off x="6732588" y="1341438"/>
            <a:ext cx="2000250" cy="1914525"/>
          </a:xfrm>
          <a:prstGeom prst="rect">
            <a:avLst/>
          </a:prstGeom>
          <a:noFill/>
          <a:ln w="9525">
            <a:noFill/>
            <a:miter lim="800000"/>
            <a:headEnd/>
            <a:tailEnd/>
          </a:ln>
        </p:spPr>
      </p:pic>
      <p:pic>
        <p:nvPicPr>
          <p:cNvPr id="33798" name="Picture 6" descr="Document image"/>
          <p:cNvPicPr>
            <a:picLocks noChangeAspect="1" noChangeArrowheads="1"/>
          </p:cNvPicPr>
          <p:nvPr/>
        </p:nvPicPr>
        <p:blipFill>
          <a:blip r:embed="rId5"/>
          <a:srcRect/>
          <a:stretch>
            <a:fillRect/>
          </a:stretch>
        </p:blipFill>
        <p:spPr bwMode="auto">
          <a:xfrm>
            <a:off x="1116013" y="3933825"/>
            <a:ext cx="1990725" cy="1876425"/>
          </a:xfrm>
          <a:prstGeom prst="rect">
            <a:avLst/>
          </a:prstGeom>
          <a:noFill/>
          <a:ln w="9525">
            <a:noFill/>
            <a:miter lim="800000"/>
            <a:headEnd/>
            <a:tailEnd/>
          </a:ln>
        </p:spPr>
      </p:pic>
      <p:pic>
        <p:nvPicPr>
          <p:cNvPr id="33799" name="Picture 8"/>
          <p:cNvPicPr>
            <a:picLocks noChangeAspect="1" noChangeArrowheads="1"/>
          </p:cNvPicPr>
          <p:nvPr/>
        </p:nvPicPr>
        <p:blipFill>
          <a:blip r:embed="rId6"/>
          <a:srcRect l="16696" t="16667" r="14435" b="69444"/>
          <a:stretch>
            <a:fillRect/>
          </a:stretch>
        </p:blipFill>
        <p:spPr bwMode="auto">
          <a:xfrm>
            <a:off x="468313" y="5635625"/>
            <a:ext cx="8064500" cy="12223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r>
              <a:rPr lang="hr-HR" smtClean="0"/>
              <a:t>KRATKE PROVJERE – poslije svake obrađene cjeline (unit)</a:t>
            </a:r>
          </a:p>
          <a:p>
            <a:r>
              <a:rPr lang="hr-HR" smtClean="0"/>
              <a:t>2.razred –prepisuju riječi </a:t>
            </a:r>
          </a:p>
          <a:p>
            <a:r>
              <a:rPr lang="hr-HR" smtClean="0"/>
              <a:t>3.razred – dopunjavaju </a:t>
            </a:r>
          </a:p>
          <a:p>
            <a:r>
              <a:rPr lang="hr-HR" smtClean="0"/>
              <a:t>TESTOVI</a:t>
            </a:r>
          </a:p>
          <a:p>
            <a:r>
              <a:rPr lang="hr-HR" smtClean="0"/>
              <a:t>Nakon 2 ili 3 obrađene cjeline</a:t>
            </a:r>
          </a:p>
          <a:p>
            <a:r>
              <a:rPr lang="hr-HR" smtClean="0"/>
              <a:t>Slušanje, pisanje</a:t>
            </a:r>
          </a:p>
          <a:p>
            <a:endParaRPr lang="en-US" smtClean="0"/>
          </a:p>
        </p:txBody>
      </p:sp>
      <p:sp>
        <p:nvSpPr>
          <p:cNvPr id="25602" name="Rectangle 2"/>
          <p:cNvSpPr>
            <a:spLocks noGrp="1" noChangeArrowheads="1"/>
          </p:cNvSpPr>
          <p:nvPr>
            <p:ph type="title"/>
          </p:nvPr>
        </p:nvSpPr>
        <p:spPr/>
        <p:txBody>
          <a:bodyPr/>
          <a:lstStyle/>
          <a:p>
            <a:pPr fontAlgn="auto">
              <a:spcAft>
                <a:spcPts val="0"/>
              </a:spcAft>
              <a:defRPr/>
            </a:pPr>
            <a:r>
              <a:rPr lang="hr-HR"/>
              <a:t>OCJENJIVANJE</a:t>
            </a:r>
            <a:endParaRPr lang="en-US"/>
          </a:p>
        </p:txBody>
      </p:sp>
      <p:sp>
        <p:nvSpPr>
          <p:cNvPr id="11268" name="AutoShape 5" descr="?view=att&amp;th=13b40f281841e407&amp;attid=0">
            <a:hlinkClick r:id="rId2"/>
          </p:cNvPr>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1269" name="AutoShape 7" descr="?view=att&amp;th=13b40f281841e407&amp;attid=0">
            <a:hlinkClick r:id="rId2"/>
          </p:cNvP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1270" name="AutoShape 9" descr="?saduie=AG9B_P8sg4ZmNrRhhYf3GaSq9Sql&amp;attid=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5" descr="?saduie=AG9B_P8sg4ZmNrRhhYf3GaSq9Sql&amp;attid=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2291" name="Picture 6" descr="kp unit 3"/>
          <p:cNvPicPr>
            <a:picLocks noChangeAspect="1" noChangeArrowheads="1"/>
          </p:cNvPicPr>
          <p:nvPr/>
        </p:nvPicPr>
        <p:blipFill>
          <a:blip r:embed="rId2"/>
          <a:srcRect/>
          <a:stretch>
            <a:fillRect/>
          </a:stretch>
        </p:blipFill>
        <p:spPr bwMode="auto">
          <a:xfrm>
            <a:off x="468313" y="373063"/>
            <a:ext cx="8424862" cy="62912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928688" y="449263"/>
            <a:ext cx="7572375" cy="6740525"/>
          </a:xfrm>
          <a:prstGeom prst="rect">
            <a:avLst/>
          </a:prstGeom>
          <a:noFill/>
          <a:ln w="9525">
            <a:noFill/>
            <a:miter lim="800000"/>
            <a:headEnd/>
            <a:tailEnd/>
          </a:ln>
        </p:spPr>
        <p:txBody>
          <a:bodyPr>
            <a:spAutoFit/>
          </a:bodyPr>
          <a:lstStyle/>
          <a:p>
            <a:r>
              <a:rPr lang="en-US" sz="3200" b="1"/>
              <a:t>MultiROM u radnoj bilježnici</a:t>
            </a:r>
            <a:r>
              <a:rPr lang="en-US" sz="3200"/>
              <a:t> </a:t>
            </a:r>
            <a:endParaRPr lang="hr-HR" sz="3200"/>
          </a:p>
          <a:p>
            <a:pPr>
              <a:lnSpc>
                <a:spcPct val="150000"/>
              </a:lnSpc>
            </a:pPr>
            <a:r>
              <a:rPr lang="en-US" sz="2400"/>
              <a:t>sadrži </a:t>
            </a:r>
            <a:endParaRPr lang="hr-HR" sz="2400"/>
          </a:p>
          <a:p>
            <a:pPr>
              <a:lnSpc>
                <a:spcPct val="150000"/>
              </a:lnSpc>
              <a:buFont typeface="Wingdings" pitchFamily="2" charset="2"/>
              <a:buChar char="Ø"/>
            </a:pPr>
            <a:r>
              <a:rPr lang="en-US" sz="2400"/>
              <a:t>igre kojima vaše dijete ponavlja gradivo, </a:t>
            </a:r>
            <a:endParaRPr lang="hr-HR" sz="2400"/>
          </a:p>
          <a:p>
            <a:pPr>
              <a:lnSpc>
                <a:spcPct val="150000"/>
              </a:lnSpc>
              <a:buFont typeface="Wingdings" pitchFamily="2" charset="2"/>
              <a:buChar char="Ø"/>
            </a:pPr>
            <a:r>
              <a:rPr lang="en-US" sz="2400"/>
              <a:t>animirane zadatke za</a:t>
            </a:r>
            <a:r>
              <a:rPr lang="hr-HR" sz="2400"/>
              <a:t> </a:t>
            </a:r>
            <a:r>
              <a:rPr lang="en-US" sz="2400"/>
              <a:t>utvrđivanje čitanja i pisanja, </a:t>
            </a:r>
            <a:endParaRPr lang="hr-HR" sz="2400"/>
          </a:p>
          <a:p>
            <a:pPr>
              <a:lnSpc>
                <a:spcPct val="150000"/>
              </a:lnSpc>
              <a:buFont typeface="Wingdings" pitchFamily="2" charset="2"/>
              <a:buChar char="Ø"/>
            </a:pPr>
            <a:r>
              <a:rPr lang="en-US" sz="2400"/>
              <a:t>pjesmice iz udžbenika u karaoke obliku, </a:t>
            </a:r>
            <a:endParaRPr lang="hr-HR" sz="2400"/>
          </a:p>
          <a:p>
            <a:pPr>
              <a:lnSpc>
                <a:spcPct val="150000"/>
              </a:lnSpc>
              <a:buFont typeface="Wingdings" pitchFamily="2" charset="2"/>
              <a:buChar char="Ø"/>
            </a:pPr>
            <a:r>
              <a:rPr lang="en-US" sz="2400"/>
              <a:t>animirane priče iz udžbenika.</a:t>
            </a:r>
          </a:p>
          <a:p>
            <a:pPr>
              <a:lnSpc>
                <a:spcPct val="150000"/>
              </a:lnSpc>
            </a:pPr>
            <a:r>
              <a:rPr lang="en-US" sz="2400"/>
              <a:t>Može se koristiti kao </a:t>
            </a:r>
            <a:endParaRPr lang="hr-HR" sz="2400"/>
          </a:p>
          <a:p>
            <a:pPr>
              <a:lnSpc>
                <a:spcPct val="150000"/>
              </a:lnSpc>
              <a:buFont typeface="Wingdings" pitchFamily="2" charset="2"/>
              <a:buChar char="Ø"/>
            </a:pPr>
            <a:r>
              <a:rPr lang="en-US" sz="2400"/>
              <a:t>audio CD </a:t>
            </a:r>
            <a:endParaRPr lang="hr-HR" sz="2400"/>
          </a:p>
          <a:p>
            <a:pPr>
              <a:lnSpc>
                <a:spcPct val="150000"/>
              </a:lnSpc>
              <a:buFont typeface="Wingdings" pitchFamily="2" charset="2"/>
              <a:buChar char="Ø"/>
            </a:pPr>
            <a:r>
              <a:rPr lang="en-US" sz="2400"/>
              <a:t>ili na računalu </a:t>
            </a:r>
            <a:endParaRPr lang="hr-HR" sz="2400"/>
          </a:p>
          <a:p>
            <a:pPr algn="r">
              <a:lnSpc>
                <a:spcPct val="150000"/>
              </a:lnSpc>
            </a:pPr>
            <a:r>
              <a:rPr lang="en-US" sz="2400"/>
              <a:t>idealan je način za zajednički rad roditelja i djeteta</a:t>
            </a:r>
            <a:r>
              <a:rPr lang="hr-HR" sz="2400"/>
              <a:t> </a:t>
            </a:r>
            <a:r>
              <a:rPr lang="en-US" sz="2400"/>
              <a:t>kod </a:t>
            </a:r>
            <a:r>
              <a:rPr lang="hr-HR" sz="2400"/>
              <a:t>	</a:t>
            </a:r>
            <a:r>
              <a:rPr lang="en-US" sz="2400"/>
              <a:t>kuće.</a:t>
            </a:r>
            <a:endParaRPr lang="hr-HR" sz="2400"/>
          </a:p>
          <a:p>
            <a:endParaRPr lang="en-US" sz="2000"/>
          </a:p>
          <a:p>
            <a:endParaRPr 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71500" y="571500"/>
            <a:ext cx="8072438" cy="2308225"/>
          </a:xfrm>
          <a:prstGeom prst="rect">
            <a:avLst/>
          </a:prstGeom>
          <a:noFill/>
          <a:ln w="9525">
            <a:noFill/>
            <a:miter lim="800000"/>
            <a:headEnd/>
            <a:tailEnd/>
          </a:ln>
        </p:spPr>
        <p:txBody>
          <a:bodyPr>
            <a:spAutoFit/>
          </a:bodyPr>
          <a:lstStyle/>
          <a:p>
            <a:r>
              <a:rPr lang="en-US" b="1"/>
              <a:t>Happy Street web stranica</a:t>
            </a:r>
            <a:r>
              <a:rPr lang="en-US"/>
              <a:t> za vaše dijete </a:t>
            </a:r>
            <a:r>
              <a:rPr lang="en-US" b="1"/>
              <a:t>www.oup.com/elt/happystreet </a:t>
            </a:r>
            <a:endParaRPr lang="hr-HR" b="1"/>
          </a:p>
          <a:p>
            <a:endParaRPr lang="hr-HR" b="1"/>
          </a:p>
          <a:p>
            <a:r>
              <a:rPr lang="en-US"/>
              <a:t>koristan je alat koji vam</a:t>
            </a:r>
            <a:r>
              <a:rPr lang="hr-HR"/>
              <a:t> </a:t>
            </a:r>
            <a:r>
              <a:rPr lang="en-US"/>
              <a:t>pruža niz </a:t>
            </a:r>
            <a:r>
              <a:rPr lang="en-US" b="1"/>
              <a:t>dodatnih aktivnosti </a:t>
            </a:r>
            <a:r>
              <a:rPr lang="en-US"/>
              <a:t>za zajedničko ili samostalno zabavno učenje kod kuće. </a:t>
            </a:r>
            <a:endParaRPr lang="hr-HR"/>
          </a:p>
          <a:p>
            <a:r>
              <a:rPr lang="en-US"/>
              <a:t>Vaše dijete</a:t>
            </a:r>
            <a:r>
              <a:rPr lang="hr-HR"/>
              <a:t> </a:t>
            </a:r>
            <a:r>
              <a:rPr lang="en-US"/>
              <a:t>može </a:t>
            </a:r>
            <a:endParaRPr lang="hr-HR"/>
          </a:p>
          <a:p>
            <a:pPr>
              <a:buFont typeface="Arial" charset="0"/>
              <a:buChar char="•"/>
            </a:pPr>
            <a:r>
              <a:rPr lang="en-US" b="1"/>
              <a:t>ponavljati naučene riječi i izraze kroz igre</a:t>
            </a:r>
            <a:r>
              <a:rPr lang="en-US"/>
              <a:t>, </a:t>
            </a:r>
            <a:endParaRPr lang="hr-HR"/>
          </a:p>
          <a:p>
            <a:pPr>
              <a:buFont typeface="Arial" charset="0"/>
              <a:buChar char="•"/>
            </a:pPr>
            <a:r>
              <a:rPr lang="en-US" b="1"/>
              <a:t>utvrđivati čitanje i pisanje kroz animirane zadatke</a:t>
            </a:r>
            <a:r>
              <a:rPr lang="en-US"/>
              <a:t>,</a:t>
            </a:r>
            <a:r>
              <a:rPr lang="hr-HR"/>
              <a:t> </a:t>
            </a:r>
          </a:p>
          <a:p>
            <a:pPr>
              <a:buFont typeface="Arial" charset="0"/>
              <a:buChar char="•"/>
            </a:pPr>
            <a:r>
              <a:rPr lang="en-US"/>
              <a:t>izraditi i slati e-čestitke i kalendare.</a:t>
            </a:r>
            <a:endParaRPr lang="hr-HR"/>
          </a:p>
        </p:txBody>
      </p:sp>
      <p:pic>
        <p:nvPicPr>
          <p:cNvPr id="14339" name="Picture 4"/>
          <p:cNvPicPr>
            <a:picLocks noChangeAspect="1" noChangeArrowheads="1"/>
          </p:cNvPicPr>
          <p:nvPr/>
        </p:nvPicPr>
        <p:blipFill>
          <a:blip r:embed="rId2"/>
          <a:srcRect b="28085"/>
          <a:stretch>
            <a:fillRect/>
          </a:stretch>
        </p:blipFill>
        <p:spPr bwMode="auto">
          <a:xfrm>
            <a:off x="2124075" y="3071813"/>
            <a:ext cx="7019925" cy="37861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59</TotalTime>
  <Words>343</Words>
  <Application>Microsoft Office PowerPoint</Application>
  <PresentationFormat>On-screen Show (4:3)</PresentationFormat>
  <Paragraphs>94</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Lucida Sans Unicode</vt:lpstr>
      <vt:lpstr>Wingdings 3</vt:lpstr>
      <vt:lpstr>Verdana</vt:lpstr>
      <vt:lpstr>Wingdings 2</vt:lpstr>
      <vt:lpstr>Calibri</vt:lpstr>
      <vt:lpstr>Wingdings</vt:lpstr>
      <vt:lpstr>Concourse</vt:lpstr>
      <vt:lpstr>Slide 1</vt:lpstr>
      <vt:lpstr>Kako učiti</vt:lpstr>
      <vt:lpstr>OCJENJIVANJE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BRITISH COUNCIL  Learnenglish </vt:lpstr>
      <vt:lpstr>Slide 21</vt:lpstr>
      <vt:lpstr>Slide 22</vt:lpstr>
      <vt:lpstr>Slide 23</vt:lpstr>
      <vt:lpstr>Slide 24</vt:lpstr>
      <vt:lpstr>Děkuji za pozornost </vt:lpstr>
    </vt:vector>
  </TitlesOfParts>
  <Company>MZOŠ</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OS Dolany</dc:creator>
  <cp:lastModifiedBy>Tanja</cp:lastModifiedBy>
  <cp:revision>8</cp:revision>
  <dcterms:created xsi:type="dcterms:W3CDTF">2012-11-27T07:58:12Z</dcterms:created>
  <dcterms:modified xsi:type="dcterms:W3CDTF">2013-08-31T18:16:17Z</dcterms:modified>
</cp:coreProperties>
</file>