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20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61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6.8.2010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2.1. (B) Potprogrami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BASIC</a:t>
            </a:r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2.1. (B) Potprogrami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 glavnog programa potprograme možemo pozvati na dva načina.</a:t>
            </a:r>
          </a:p>
          <a:p>
            <a:pPr lvl="0"/>
            <a:r>
              <a:rPr lang="hr-HR" b="1" dirty="0" smtClean="0"/>
              <a:t>Naredbom CALL</a:t>
            </a:r>
            <a:endParaRPr lang="hr-HR" dirty="0" smtClean="0"/>
          </a:p>
          <a:p>
            <a:pPr lvl="1"/>
            <a:r>
              <a:rPr lang="hr-HR" b="1" dirty="0" smtClean="0"/>
              <a:t>CALL Zbroj (a, b)</a:t>
            </a:r>
            <a:endParaRPr lang="hr-HR" dirty="0" smtClean="0"/>
          </a:p>
          <a:p>
            <a:pPr lvl="0"/>
            <a:r>
              <a:rPr lang="hr-HR" b="1" dirty="0" smtClean="0"/>
              <a:t>Bez </a:t>
            </a:r>
            <a:r>
              <a:rPr lang="hr-HR" b="1" dirty="0" smtClean="0"/>
              <a:t>naredbe CALL</a:t>
            </a:r>
            <a:endParaRPr lang="hr-HR" dirty="0" smtClean="0"/>
          </a:p>
          <a:p>
            <a:pPr lvl="1"/>
            <a:r>
              <a:rPr lang="hr-HR" b="1" dirty="0" smtClean="0"/>
              <a:t>Zbroj a, b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pozivanja potprograma</a:t>
            </a:r>
            <a:endParaRPr lang="hr-H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41597"/>
            <a:ext cx="6824649" cy="239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590481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Poslije spremanja programa QBASIC će sam dodati naredbe </a:t>
            </a:r>
            <a:r>
              <a:rPr lang="hr-HR" b="1" dirty="0" smtClean="0"/>
              <a:t>DECLARE </a:t>
            </a:r>
            <a:r>
              <a:rPr lang="hr-HR" dirty="0" smtClean="0"/>
              <a:t>kojima omogućuje rad s potprogramima. Za svaki potprogram dodaje se po jedna DECLARE naredba. Ona sadrži ime potprograma i popis njegovih ulaznih varijabli.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Deklariranje programa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72865" y="3000372"/>
            <a:ext cx="7586367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U QBASIC-u postoje dvije vrste potprograma: </a:t>
            </a:r>
            <a:r>
              <a:rPr lang="hr-HR" b="1" dirty="0" smtClean="0"/>
              <a:t>procedure</a:t>
            </a:r>
            <a:r>
              <a:rPr lang="hr-HR" dirty="0" smtClean="0"/>
              <a:t> i</a:t>
            </a:r>
            <a:r>
              <a:rPr lang="hr-HR" b="1" dirty="0" smtClean="0"/>
              <a:t> funkcije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Rezultat procedura</a:t>
            </a:r>
            <a:r>
              <a:rPr lang="hr-HR" dirty="0" smtClean="0"/>
              <a:t> je nekakav ispis ili crtež. Oblik ispisa i crteža ovisit će o parametrima procedura (crtanje linija, krugova…). U programu RACUNR rabili smo procedure. </a:t>
            </a:r>
            <a:endParaRPr lang="hr-HR" dirty="0" smtClean="0"/>
          </a:p>
          <a:p>
            <a:r>
              <a:rPr lang="hr-HR" b="1" dirty="0" smtClean="0"/>
              <a:t>Rezultat funkcija</a:t>
            </a:r>
            <a:r>
              <a:rPr lang="hr-HR" dirty="0" smtClean="0"/>
              <a:t> je neka vrijednost koju funkcija izračunava i vraća programu koji je funkciju pozvao na izvršenje.</a:t>
            </a:r>
          </a:p>
          <a:p>
            <a:pPr lvl="1"/>
            <a:r>
              <a:rPr lang="hr-HR" dirty="0" smtClean="0"/>
              <a:t>Zahtjeva postojanje </a:t>
            </a:r>
            <a:r>
              <a:rPr lang="hr-HR" b="1" dirty="0" smtClean="0"/>
              <a:t>naredba koja rezultat funkcije pridružuje varijabli</a:t>
            </a:r>
            <a:r>
              <a:rPr lang="hr-HR" dirty="0" smtClean="0"/>
              <a:t> koja je ujedno </a:t>
            </a:r>
            <a:r>
              <a:rPr lang="hr-HR" b="1" dirty="0" smtClean="0"/>
              <a:t>ime funkcije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Funkcije često nazivamo </a:t>
            </a:r>
            <a:r>
              <a:rPr lang="hr-HR" b="1" dirty="0" smtClean="0"/>
              <a:t>funkcijskim potprogramima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potprograma 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500174"/>
            <a:ext cx="828680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Napišimo funkciju "manji" koja će od dva unesena broja a i b određivati koji je manji. U funkciji "manji" je istoimena varijabla kojoj ćemo pridružiti vrijednost rezultata funkcije. 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5770312" cy="2028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857357" y="4489395"/>
            <a:ext cx="5715039" cy="20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Iz izbornika </a:t>
            </a:r>
            <a:r>
              <a:rPr lang="hr-HR" b="1" i="1" dirty="0" err="1" smtClean="0"/>
              <a:t>Edit</a:t>
            </a:r>
            <a:r>
              <a:rPr lang="hr-HR" dirty="0" smtClean="0"/>
              <a:t> → </a:t>
            </a:r>
            <a:r>
              <a:rPr lang="hr-HR" b="1" i="1" dirty="0" smtClean="0"/>
              <a:t>New FUNCTION</a:t>
            </a:r>
            <a:r>
              <a:rPr lang="hr-HR" b="1" dirty="0" smtClean="0"/>
              <a:t> </a:t>
            </a:r>
            <a:r>
              <a:rPr lang="hr-HR" dirty="0" smtClean="0"/>
              <a:t>prikažite prozor u koji ćete upisati naziv funkcije. Funkciju možete započeti i tako da u glavni program upišete naredbu </a:t>
            </a:r>
            <a:r>
              <a:rPr lang="hr-HR" b="1" dirty="0" smtClean="0"/>
              <a:t>FUNCTION Manji</a:t>
            </a:r>
            <a:r>
              <a:rPr lang="hr-HR" dirty="0" smtClean="0"/>
              <a:t>.</a:t>
            </a:r>
          </a:p>
          <a:p>
            <a:pPr lvl="0"/>
            <a:r>
              <a:rPr lang="hr-HR" dirty="0" smtClean="0"/>
              <a:t>Funkciju </a:t>
            </a:r>
            <a:r>
              <a:rPr lang="hr-HR" b="1" dirty="0" smtClean="0"/>
              <a:t>FUNCTION Manji (a, b) </a:t>
            </a:r>
            <a:r>
              <a:rPr lang="hr-HR" dirty="0" smtClean="0"/>
              <a:t>u glavni program </a:t>
            </a:r>
            <a:r>
              <a:rPr lang="hr-HR" b="1" dirty="0" smtClean="0"/>
              <a:t>ne možemo pozvati</a:t>
            </a:r>
            <a:r>
              <a:rPr lang="hr-HR" dirty="0" smtClean="0"/>
              <a:t> s </a:t>
            </a:r>
            <a:r>
              <a:rPr lang="hr-HR" b="1" dirty="0" smtClean="0"/>
              <a:t>CALL Manji (a, b)</a:t>
            </a:r>
            <a:r>
              <a:rPr lang="hr-HR" dirty="0" smtClean="0"/>
              <a:t> ili </a:t>
            </a:r>
            <a:r>
              <a:rPr lang="hr-HR" b="1" dirty="0" smtClean="0"/>
              <a:t>Manji a, b</a:t>
            </a:r>
            <a:r>
              <a:rPr lang="hr-HR" dirty="0" smtClean="0"/>
              <a:t> jer je rezultat funkcije broj. </a:t>
            </a:r>
          </a:p>
          <a:p>
            <a:pPr lvl="0"/>
            <a:r>
              <a:rPr lang="hr-HR" dirty="0" smtClean="0"/>
              <a:t>Pišemo izraz </a:t>
            </a:r>
            <a:r>
              <a:rPr lang="hr-HR" b="1" dirty="0" err="1" smtClean="0"/>
              <a:t>manjiBroj</a:t>
            </a:r>
            <a:r>
              <a:rPr lang="hr-HR" dirty="0" smtClean="0"/>
              <a:t> </a:t>
            </a:r>
            <a:r>
              <a:rPr lang="hr-HR" b="1" dirty="0" smtClean="0"/>
              <a:t>= Manji (a, b)</a:t>
            </a:r>
            <a:r>
              <a:rPr lang="hr-HR" dirty="0" smtClean="0"/>
              <a:t> u kojem varijabli </a:t>
            </a:r>
            <a:r>
              <a:rPr lang="hr-HR" b="1" dirty="0" err="1" smtClean="0"/>
              <a:t>manjiBroj</a:t>
            </a:r>
            <a:r>
              <a:rPr lang="hr-HR" dirty="0" smtClean="0"/>
              <a:t> pridružujemo </a:t>
            </a:r>
            <a:r>
              <a:rPr lang="hr-HR" b="1" dirty="0" smtClean="0"/>
              <a:t>vrijednost</a:t>
            </a:r>
            <a:r>
              <a:rPr lang="hr-HR" dirty="0" smtClean="0"/>
              <a:t> </a:t>
            </a:r>
            <a:r>
              <a:rPr lang="hr-HR" b="1" dirty="0" smtClean="0"/>
              <a:t>funkcije</a:t>
            </a:r>
            <a:r>
              <a:rPr lang="hr-HR" dirty="0" smtClean="0"/>
              <a:t> kao što je to prikazano u glavnom program.</a:t>
            </a:r>
          </a:p>
          <a:p>
            <a:pPr lvl="0"/>
            <a:r>
              <a:rPr lang="hr-HR" dirty="0" smtClean="0"/>
              <a:t>Ako rabimo naredbu </a:t>
            </a:r>
            <a:r>
              <a:rPr lang="hr-HR" b="1" dirty="0" smtClean="0"/>
              <a:t>PRINT</a:t>
            </a:r>
            <a:r>
              <a:rPr lang="hr-HR" dirty="0" smtClean="0"/>
              <a:t> onda možemo pisati: </a:t>
            </a:r>
            <a:r>
              <a:rPr lang="hr-HR" b="1" dirty="0" smtClean="0"/>
              <a:t>PRINT Manji (a, b)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Funkcija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Tijekom izvršenja programa QBASIC-a postoji mogućnost da jedna funkcija pozove sama sebe na izvršenje. Takve funkcije nazivamo </a:t>
            </a:r>
            <a:r>
              <a:rPr lang="hr-HR" b="1" dirty="0" smtClean="0"/>
              <a:t>rekurzivnim funkcijama</a:t>
            </a:r>
            <a:r>
              <a:rPr lang="hr-HR" dirty="0" smtClean="0"/>
              <a:t>.</a:t>
            </a:r>
          </a:p>
          <a:p>
            <a:r>
              <a:rPr lang="hr-HR" dirty="0" smtClean="0"/>
              <a:t>Rekurzivna funkcija poziva samu sebe na izvršenje ali sa </a:t>
            </a:r>
            <a:r>
              <a:rPr lang="hr-HR" b="1" dirty="0" smtClean="0"/>
              <a:t>promijenjenim vrijednostima parametara</a:t>
            </a:r>
            <a:r>
              <a:rPr lang="hr-HR" dirty="0" smtClean="0"/>
              <a:t>. Svaka rekurzivna funkcija mora sadržavati uvjet koji određuje završetak rekurzije.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Rekurzivne funkcije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2428867"/>
            <a:ext cx="8258204" cy="1428761"/>
          </a:xfrm>
        </p:spPr>
        <p:txBody>
          <a:bodyPr/>
          <a:lstStyle/>
          <a:p>
            <a:r>
              <a:rPr lang="hr-HR" dirty="0" smtClean="0"/>
              <a:t>Analizirajmo najprije kako se odvija postupak zbrajanja prvih n brojeva. Pogledajmo primjer za 4 prva broja.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3" y="1571612"/>
            <a:ext cx="8072495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Izračunajte pomoću rekurzivne funkcije zbroj prvih n prirodnih brojeva. Funkciju nazovite </a:t>
            </a:r>
            <a:r>
              <a:rPr lang="hr-HR" b="1" dirty="0" smtClean="0"/>
              <a:t>Zbroj (n)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5736" y="4214818"/>
            <a:ext cx="7958034" cy="142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9207"/>
            <a:ext cx="7072362" cy="670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Potprogram </a:t>
            </a:r>
            <a:r>
              <a:rPr lang="hr-HR" dirty="0" smtClean="0"/>
              <a:t>– zasebni dio programa koji obavlja neki dio posla glavnog programa. Poziva se iz glavnog programa. </a:t>
            </a:r>
          </a:p>
          <a:p>
            <a:r>
              <a:rPr lang="hr-HR" b="1" dirty="0" smtClean="0"/>
              <a:t>Funkcija</a:t>
            </a:r>
            <a:r>
              <a:rPr lang="hr-HR" dirty="0" smtClean="0"/>
              <a:t> – vrsta potprograma u kojoj se rezultat funkcije ponovo vraća u program za dalje korištenje. Varijabla koju koristimo u funkciji ima isto ime kao i funkcija.</a:t>
            </a:r>
          </a:p>
          <a:p>
            <a:r>
              <a:rPr lang="hr-HR" b="1" dirty="0" smtClean="0"/>
              <a:t>Procedura </a:t>
            </a:r>
            <a:r>
              <a:rPr lang="hr-HR" dirty="0" smtClean="0"/>
              <a:t>– vrsta potprograma u kojoj rezultat: ispis ili crtež, ovisi o parametrima procedure.</a:t>
            </a:r>
          </a:p>
          <a:p>
            <a:r>
              <a:rPr lang="hr-HR" b="1" dirty="0" smtClean="0"/>
              <a:t>SUB </a:t>
            </a:r>
            <a:r>
              <a:rPr lang="hr-HR" dirty="0" smtClean="0"/>
              <a:t>– naredba za početak pisanja potprograma.</a:t>
            </a:r>
          </a:p>
          <a:p>
            <a:r>
              <a:rPr lang="hr-HR" b="1" smtClean="0"/>
              <a:t>END SUB </a:t>
            </a:r>
            <a:r>
              <a:rPr lang="hr-HR" smtClean="0"/>
              <a:t>– naredba za pozivanje potprograma.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5400684" cy="4525963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/>
              <a:t>Promotrimo za primjer način izgradnje neke zgrade.</a:t>
            </a:r>
          </a:p>
          <a:p>
            <a:r>
              <a:rPr lang="hr-HR" b="1" dirty="0" smtClean="0"/>
              <a:t>Glavni </a:t>
            </a:r>
            <a:r>
              <a:rPr lang="hr-HR" b="1" dirty="0" smtClean="0"/>
              <a:t>program</a:t>
            </a:r>
            <a:r>
              <a:rPr lang="hr-HR" dirty="0" smtClean="0"/>
              <a:t> bi bio cjelokupna izgradnja zgrade. Dijelove programa izvode specijalizirane grupe, obrtnici, zidari, keramičari, vodoinstalateri. Pozivamo ih kada nam zatrebaju da obave odgovarajuće zadatke.</a:t>
            </a:r>
          </a:p>
          <a:p>
            <a:r>
              <a:rPr lang="hr-HR" dirty="0" smtClean="0"/>
              <a:t>I </a:t>
            </a:r>
            <a:r>
              <a:rPr lang="hr-HR" dirty="0" smtClean="0"/>
              <a:t>u programiranju možemo napraviti ove posebne dijelove programa koji su zaduženi za izvršavanje nekog zadatke. Kao što i zidare, keramičare i ostale grupe radnika pozivamo kada nam zatrebaju, tako po potrebi možemo pozvati i ove dijelove programa. Nazivamo ih </a:t>
            </a:r>
            <a:r>
              <a:rPr lang="hr-HR" b="1" dirty="0" smtClean="0"/>
              <a:t>potprogramima</a:t>
            </a:r>
            <a:r>
              <a:rPr lang="hr-HR" dirty="0" smtClean="0"/>
              <a:t>. Oni su dijelovi </a:t>
            </a:r>
            <a:r>
              <a:rPr lang="hr-HR" b="1" dirty="0" smtClean="0"/>
              <a:t>glavnog</a:t>
            </a:r>
            <a:r>
              <a:rPr lang="hr-HR" dirty="0" smtClean="0"/>
              <a:t>, cjelokupnog programa.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Glavni program i </a:t>
            </a:r>
            <a:r>
              <a:rPr lang="hr-HR" dirty="0" smtClean="0"/>
              <a:t>potprogram</a:t>
            </a:r>
            <a:endParaRPr lang="hr-HR" dirty="0"/>
          </a:p>
        </p:txBody>
      </p:sp>
      <p:pic>
        <p:nvPicPr>
          <p:cNvPr id="5" name="Rezervirano mjesto sadržaja 4" descr="Glavni-program-i-potprogram.png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86512" y="2972594"/>
            <a:ext cx="2419350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Potprogram mora imati ime. Imena potprograma moraju početi slovom. Možemo koristiti samo slova engleskog abecede. Hrvatski dijakritički znakovi, slova Č,Ć,Đ, Š, Ž, ne smiju se nalaziti u imenu programa.</a:t>
            </a:r>
          </a:p>
          <a:p>
            <a:r>
              <a:rPr lang="hr-HR" dirty="0" smtClean="0"/>
              <a:t>Svaki potprogram počinje ključnom riječi </a:t>
            </a:r>
            <a:r>
              <a:rPr lang="hr-HR" b="1" dirty="0" smtClean="0"/>
              <a:t>SUB</a:t>
            </a:r>
            <a:r>
              <a:rPr lang="hr-HR" dirty="0" smtClean="0"/>
              <a:t> (</a:t>
            </a:r>
            <a:r>
              <a:rPr lang="hr-HR" dirty="0" err="1" smtClean="0"/>
              <a:t>eng</a:t>
            </a:r>
            <a:r>
              <a:rPr lang="hr-HR" dirty="0" smtClean="0"/>
              <a:t>.</a:t>
            </a:r>
            <a:r>
              <a:rPr lang="hr-HR" i="1" dirty="0" smtClean="0"/>
              <a:t> </a:t>
            </a:r>
            <a:r>
              <a:rPr lang="hr-HR" i="1" dirty="0" err="1" smtClean="0"/>
              <a:t>Subroutine</a:t>
            </a:r>
            <a:r>
              <a:rPr lang="hr-HR" dirty="0" smtClean="0"/>
              <a:t>), a završava sa </a:t>
            </a:r>
            <a:r>
              <a:rPr lang="hr-HR" b="1" dirty="0" smtClean="0"/>
              <a:t>END SUB</a:t>
            </a:r>
            <a:r>
              <a:rPr lang="hr-HR" dirty="0" smtClean="0"/>
              <a:t>. Između tih riječi upisuju se naredbe potprograma.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prepoznati i napisati potprogram?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9434" y="4714884"/>
            <a:ext cx="624368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Omogućite unos brojeva a i b. Napišite potprograme koji će obavljati četiri osnovne računske operacije sa ulaznim podatcima. Imena potprograma neka budu: </a:t>
            </a:r>
            <a:r>
              <a:rPr lang="hr-HR" b="1" dirty="0" smtClean="0"/>
              <a:t>Zbroj</a:t>
            </a:r>
            <a:r>
              <a:rPr lang="hr-HR" dirty="0" smtClean="0"/>
              <a:t>,</a:t>
            </a:r>
            <a:r>
              <a:rPr lang="hr-HR" b="1" dirty="0" smtClean="0"/>
              <a:t> Razlika</a:t>
            </a:r>
            <a:r>
              <a:rPr lang="hr-HR" dirty="0" smtClean="0"/>
              <a:t>,</a:t>
            </a:r>
            <a:r>
              <a:rPr lang="hr-HR" b="1" dirty="0" smtClean="0"/>
              <a:t> </a:t>
            </a:r>
            <a:r>
              <a:rPr lang="hr-HR" b="1" dirty="0" err="1" smtClean="0"/>
              <a:t>Kolicnik</a:t>
            </a:r>
            <a:r>
              <a:rPr lang="hr-HR" b="1" dirty="0" smtClean="0"/>
              <a:t> </a:t>
            </a:r>
            <a:r>
              <a:rPr lang="hr-HR" dirty="0" smtClean="0"/>
              <a:t>i</a:t>
            </a:r>
            <a:r>
              <a:rPr lang="hr-HR" b="1" dirty="0" smtClean="0"/>
              <a:t> </a:t>
            </a:r>
            <a:r>
              <a:rPr lang="hr-HR" b="1" dirty="0" err="1" smtClean="0"/>
              <a:t>Umnozak</a:t>
            </a:r>
            <a:r>
              <a:rPr lang="hr-HR" dirty="0" smtClean="0"/>
              <a:t>,</a:t>
            </a:r>
            <a:r>
              <a:rPr lang="hr-HR" b="1" dirty="0" smtClean="0"/>
              <a:t> </a:t>
            </a:r>
            <a:r>
              <a:rPr lang="hr-HR" dirty="0" smtClean="0"/>
              <a:t>a ime glavnog programa </a:t>
            </a:r>
            <a:r>
              <a:rPr lang="hr-HR" b="1" dirty="0" err="1" smtClean="0"/>
              <a:t>RACUNR.bas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Napišimo najprije </a:t>
            </a:r>
            <a:r>
              <a:rPr lang="hr-HR" b="1" dirty="0" smtClean="0"/>
              <a:t>glavni program</a:t>
            </a:r>
            <a:r>
              <a:rPr lang="hr-HR" dirty="0" smtClean="0"/>
              <a:t>. Neka u ovom primjeru njegovo ime bude </a:t>
            </a:r>
            <a:r>
              <a:rPr lang="hr-HR" b="1" dirty="0" err="1" smtClean="0"/>
              <a:t>RACUNR.BAS</a:t>
            </a:r>
            <a:r>
              <a:rPr lang="hr-HR" dirty="0" smtClean="0"/>
              <a:t>.</a:t>
            </a:r>
          </a:p>
          <a:p>
            <a:r>
              <a:rPr lang="hr-HR" dirty="0" smtClean="0"/>
              <a:t>Glavni program će u početku izgledati ovako: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korak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1573" y="3357562"/>
            <a:ext cx="6992325" cy="127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Napišimo sada prvi potprogram </a:t>
            </a:r>
            <a:r>
              <a:rPr lang="hr-HR" b="1" dirty="0" smtClean="0"/>
              <a:t>Zbroj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Potprogram možemo napraviti na nekoliko načina:</a:t>
            </a:r>
          </a:p>
          <a:p>
            <a:pPr lvl="1"/>
            <a:r>
              <a:rPr lang="hr-HR" dirty="0" smtClean="0"/>
              <a:t>Na traci izbornika kliknemo na </a:t>
            </a:r>
            <a:r>
              <a:rPr lang="hr-HR" b="1" i="1" dirty="0" err="1" smtClean="0"/>
              <a:t>Edit</a:t>
            </a:r>
            <a:r>
              <a:rPr lang="hr-HR" dirty="0" smtClean="0"/>
              <a:t>, odaberemo </a:t>
            </a:r>
            <a:r>
              <a:rPr lang="hr-HR" b="1" i="1" dirty="0" smtClean="0"/>
              <a:t>New </a:t>
            </a:r>
            <a:r>
              <a:rPr lang="hr-HR" b="1" i="1" dirty="0" smtClean="0"/>
              <a:t>SUB</a:t>
            </a:r>
            <a:r>
              <a:rPr lang="hr-HR" dirty="0" smtClean="0"/>
              <a:t>, </a:t>
            </a:r>
            <a:r>
              <a:rPr lang="hr-HR" dirty="0" smtClean="0"/>
              <a:t>i u novom prozoru </a:t>
            </a:r>
            <a:r>
              <a:rPr lang="hr-HR" dirty="0" smtClean="0"/>
              <a:t>u </a:t>
            </a:r>
            <a:r>
              <a:rPr lang="hr-HR" dirty="0" smtClean="0"/>
              <a:t>okvir </a:t>
            </a:r>
            <a:r>
              <a:rPr lang="hr-HR" b="1" i="1" dirty="0" err="1" smtClean="0"/>
              <a:t>Name</a:t>
            </a:r>
            <a:r>
              <a:rPr lang="hr-HR" b="1" i="1" dirty="0" smtClean="0"/>
              <a:t>:</a:t>
            </a:r>
            <a:r>
              <a:rPr lang="hr-HR" b="1" dirty="0" smtClean="0"/>
              <a:t> </a:t>
            </a:r>
            <a:r>
              <a:rPr lang="hr-HR" dirty="0" smtClean="0"/>
              <a:t>upišemo ime potprograma. Nakon što upisani naziv potvrdimo odabirom naredbe </a:t>
            </a:r>
            <a:r>
              <a:rPr lang="hr-HR" b="1" i="1" dirty="0" smtClean="0"/>
              <a:t>OK</a:t>
            </a:r>
            <a:r>
              <a:rPr lang="hr-HR" dirty="0" smtClean="0"/>
              <a:t> u prozoru programa pokazat će se novi prozor u koji upisujemo </a:t>
            </a:r>
            <a:r>
              <a:rPr lang="hr-HR" dirty="0" smtClean="0"/>
              <a:t>potprograma. </a:t>
            </a:r>
            <a:r>
              <a:rPr lang="hr-HR" dirty="0" smtClean="0"/>
              <a:t>Ne brinite osnovni program ostao je sačuvan.</a:t>
            </a:r>
          </a:p>
          <a:p>
            <a:pPr lvl="1"/>
            <a:r>
              <a:rPr lang="hr-HR" dirty="0" smtClean="0"/>
              <a:t>Prozor procedure </a:t>
            </a:r>
            <a:r>
              <a:rPr lang="hr-HR" b="1" dirty="0" smtClean="0"/>
              <a:t>Zbroj</a:t>
            </a:r>
            <a:r>
              <a:rPr lang="hr-HR" dirty="0" smtClean="0"/>
              <a:t> možemo prikazati i tako da u glavni program napišemo naredbu </a:t>
            </a:r>
            <a:r>
              <a:rPr lang="hr-HR" b="1" dirty="0" smtClean="0"/>
              <a:t>SUB Zbroj</a:t>
            </a:r>
            <a:r>
              <a:rPr lang="hr-HR" dirty="0" smtClean="0"/>
              <a:t>, a zatim pritisnemo tipku </a:t>
            </a:r>
            <a:r>
              <a:rPr lang="hr-HR" b="1" i="1" dirty="0" smtClean="0"/>
              <a:t>Enter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korak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00364" y="4429132"/>
            <a:ext cx="6530523" cy="121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Na isti način napravimo potprograme za ostale računske radnje. QBASIC će njihove nazive dodati popisu potprograma.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korak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Ako želite prikazati glavni program ili neki od potprograma pritisnite tipku </a:t>
            </a:r>
            <a:r>
              <a:rPr lang="hr-HR" b="1" dirty="0" smtClean="0"/>
              <a:t>F2</a:t>
            </a:r>
            <a:r>
              <a:rPr lang="hr-HR" dirty="0" smtClean="0"/>
              <a:t> kojom se otvara prozor s nazivom glavnog programa i nazivima </a:t>
            </a:r>
            <a:r>
              <a:rPr lang="hr-HR" dirty="0" smtClean="0"/>
              <a:t>potprograma.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korak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U glavni program sada upišimo imena potprograma na mjesto gdje želimo da se potprogram izvrši. Upisom naziva potprograma i njihovih parametara u glavni program, pozivamo potprogram na izvršenje.</a:t>
            </a:r>
          </a:p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 korak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859</Words>
  <Application>Microsoft Office PowerPoint</Application>
  <PresentationFormat>Prikaz na zaslonu (4:3)</PresentationFormat>
  <Paragraphs>60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Gomilanje</vt:lpstr>
      <vt:lpstr> Nastavna jedinica: 2.1. (B) Potprogrami</vt:lpstr>
      <vt:lpstr>Glavni program i potprogram</vt:lpstr>
      <vt:lpstr>Kako prepoznati i napisati potprogram?</vt:lpstr>
      <vt:lpstr>Primjer</vt:lpstr>
      <vt:lpstr>1. korak</vt:lpstr>
      <vt:lpstr>2. korak</vt:lpstr>
      <vt:lpstr>3. korak</vt:lpstr>
      <vt:lpstr>4. korak</vt:lpstr>
      <vt:lpstr>5. korak</vt:lpstr>
      <vt:lpstr>Načini pozivanja potprograma</vt:lpstr>
      <vt:lpstr>Deklariranje programa</vt:lpstr>
      <vt:lpstr>Vrste potprograma </vt:lpstr>
      <vt:lpstr>Primjer</vt:lpstr>
      <vt:lpstr>Funkcija</vt:lpstr>
      <vt:lpstr>Rekurzivne funkcije</vt:lpstr>
      <vt:lpstr>Primjer</vt:lpstr>
      <vt:lpstr>Slajd 17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46</cp:revision>
  <dcterms:created xsi:type="dcterms:W3CDTF">2010-07-29T06:54:58Z</dcterms:created>
  <dcterms:modified xsi:type="dcterms:W3CDTF">2010-08-06T06:15:48Z</dcterms:modified>
</cp:coreProperties>
</file>