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60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nn-NO" dirty="0" smtClean="0"/>
              <a:t>Računske operacije i pridruživanje vrijednosti varijablama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</a:t>
            </a:r>
            <a:r>
              <a:rPr lang="hr-HR" sz="2800" b="1" dirty="0" smtClean="0"/>
              <a:t>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 4. (B) BASIC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pl-PL" dirty="0" smtClean="0"/>
              <a:t>4.3. (B) Naredbe za ulaz i izlaz podataka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5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00034" y="1142984"/>
            <a:ext cx="368120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r-HR" dirty="0" smtClean="0"/>
              <a:t>Unesimo dva broja A i B i zbrojimo ih.</a:t>
            </a:r>
            <a:endParaRPr lang="hr-HR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14488"/>
            <a:ext cx="5857916" cy="439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00034" y="1142984"/>
            <a:ext cx="574638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r-HR" dirty="0" smtClean="0"/>
              <a:t>Možemo li ulaznim i izlaznim podacima dodati objašnjenje?</a:t>
            </a:r>
            <a:endParaRPr lang="hr-HR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428868"/>
            <a:ext cx="6971093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472518" cy="2090548"/>
          </a:xfrm>
        </p:spPr>
        <p:txBody>
          <a:bodyPr/>
          <a:lstStyle/>
          <a:p>
            <a:r>
              <a:rPr lang="hr-HR" dirty="0" smtClean="0"/>
              <a:t>Iz nekog teksta možemo izdvojiti dio znakova s desne (</a:t>
            </a:r>
            <a:r>
              <a:rPr lang="hr-HR" i="1" dirty="0" smtClean="0"/>
              <a:t>RIGHT</a:t>
            </a:r>
            <a:r>
              <a:rPr lang="hr-HR" dirty="0" smtClean="0"/>
              <a:t>) ili s lijeve strane (</a:t>
            </a:r>
            <a:r>
              <a:rPr lang="hr-HR" i="1" dirty="0" smtClean="0"/>
              <a:t>LEFT</a:t>
            </a:r>
            <a:r>
              <a:rPr lang="hr-HR" dirty="0" smtClean="0"/>
              <a:t>) pomoću funkcija: RIGHT$ i LEFT$. Svako prazno polje između riječi računa se kao jedan znak.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Ispis dijela teksta</a:t>
            </a:r>
            <a:endParaRPr lang="hr-H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357562"/>
            <a:ext cx="5162671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401080" cy="4519439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Sadržaj ispisa možemo ispisivati u bilo kojoj točki na ekranu koristeći (prije naredbe PRINT) naredbu </a:t>
            </a:r>
            <a:r>
              <a:rPr lang="hr-HR" b="1" dirty="0" smtClean="0"/>
              <a:t>LOCATE redak, stupac</a:t>
            </a:r>
            <a:r>
              <a:rPr lang="hr-HR" b="1" dirty="0" smtClean="0"/>
              <a:t>.</a:t>
            </a:r>
          </a:p>
          <a:p>
            <a:r>
              <a:rPr lang="hr-HR" dirty="0" smtClean="0"/>
              <a:t>Ekran je podijeljen u retke i stupce. Ima 80 stupaca i 25 (na raspolaganju su samo 23) retka u kojima možemo vidjeti sadržaj koji ispisujemo.</a:t>
            </a:r>
          </a:p>
          <a:p>
            <a:r>
              <a:rPr lang="hr-HR" dirty="0" smtClean="0"/>
              <a:t> </a:t>
            </a:r>
            <a:r>
              <a:rPr lang="hr-HR" dirty="0" smtClean="0"/>
              <a:t>Npr</a:t>
            </a:r>
            <a:r>
              <a:rPr lang="hr-HR" dirty="0" smtClean="0"/>
              <a:t>.</a:t>
            </a:r>
          </a:p>
          <a:p>
            <a:pPr lvl="1"/>
            <a:r>
              <a:rPr lang="hr-HR" dirty="0" smtClean="0"/>
              <a:t>LOCATE 10, 20</a:t>
            </a:r>
          </a:p>
          <a:p>
            <a:pPr lvl="1"/>
            <a:r>
              <a:rPr lang="hr-HR" dirty="0" smtClean="0"/>
              <a:t>PRINT "Informatika</a:t>
            </a:r>
          </a:p>
          <a:p>
            <a:r>
              <a:rPr lang="hr-HR" dirty="0" smtClean="0"/>
              <a:t>Naredbom </a:t>
            </a:r>
            <a:r>
              <a:rPr lang="hr-HR" dirty="0" smtClean="0"/>
              <a:t>LOCATE 10, 20 riječ "Informatika"ispisat ćemo u 10-om retku i 20-om stupcu. Naredba LOCATE odnosi se na prvu naredbu PRINT koja slijedi naredbu LOCATE. Sadržaj slijedećih PRINT naredbi ispisuje se u slijedećem redu počevši od prvog stupca. Ispred svake naredbe PRINT možemo upisati novu naredbu LOCATE. </a:t>
            </a:r>
          </a:p>
          <a:p>
            <a:r>
              <a:rPr lang="hr-HR" dirty="0" smtClean="0"/>
              <a:t>Ako </a:t>
            </a:r>
            <a:r>
              <a:rPr lang="hr-HR" dirty="0" smtClean="0"/>
              <a:t>se tekst ne može ispisati u jednom redu, ispis se nastavlja u slijedećem redu od prvog stupca</a:t>
            </a:r>
            <a:r>
              <a:rPr lang="hr-HR" dirty="0" smtClean="0"/>
              <a:t>.</a:t>
            </a: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Ispis u bilo kojem retku ili </a:t>
            </a:r>
            <a:r>
              <a:rPr lang="hr-HR" dirty="0" smtClean="0"/>
              <a:t>stupcu</a:t>
            </a:r>
            <a:endParaRPr lang="hr-HR" dirty="0"/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57950" y="5429250"/>
            <a:ext cx="2457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28596" y="1285860"/>
            <a:ext cx="7972452" cy="2947804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Naredbom COLOR možemo odrediti boju ispisa</a:t>
            </a:r>
            <a:r>
              <a:rPr lang="hr-HR" dirty="0" smtClean="0"/>
              <a:t>.</a:t>
            </a:r>
          </a:p>
          <a:p>
            <a:r>
              <a:rPr lang="hr-HR" dirty="0" smtClean="0"/>
              <a:t>Prije naredbe za ispis PRINT treba upisati naredbu: </a:t>
            </a:r>
            <a:r>
              <a:rPr lang="hr-HR" b="1" dirty="0" smtClean="0"/>
              <a:t>COLOR </a:t>
            </a:r>
            <a:r>
              <a:rPr lang="hr-HR" b="1" i="1" dirty="0" smtClean="0"/>
              <a:t>broj_boje</a:t>
            </a:r>
            <a:r>
              <a:rPr lang="hr-HR" b="1" dirty="0" smtClean="0"/>
              <a:t> </a:t>
            </a:r>
            <a:r>
              <a:rPr lang="hr-HR" dirty="0" smtClean="0"/>
              <a:t> </a:t>
            </a:r>
            <a:endParaRPr lang="hr-HR" dirty="0" smtClean="0"/>
          </a:p>
          <a:p>
            <a:r>
              <a:rPr lang="hr-HR" dirty="0" smtClean="0"/>
              <a:t>Svi </a:t>
            </a:r>
            <a:r>
              <a:rPr lang="hr-HR" dirty="0" smtClean="0"/>
              <a:t>ispisi iza naredbe COLOR 4 biti će obojeni bojom broj 4 (crvena), sve dok sljedećom naredbom COLOR ne promijenimo boju.</a:t>
            </a:r>
          </a:p>
          <a:p>
            <a:r>
              <a:rPr lang="hr-HR" dirty="0" smtClean="0"/>
              <a:t>Tekst </a:t>
            </a:r>
            <a:r>
              <a:rPr lang="hr-HR" dirty="0" smtClean="0"/>
              <a:t>možete posebno istaknuti tako da obojite i njegovu </a:t>
            </a:r>
            <a:r>
              <a:rPr lang="hr-HR" dirty="0" smtClean="0"/>
              <a:t>pozadinu: </a:t>
            </a:r>
            <a:r>
              <a:rPr lang="hr-HR" b="1" dirty="0" smtClean="0"/>
              <a:t>COLOR </a:t>
            </a:r>
            <a:r>
              <a:rPr lang="hr-HR" b="1" i="1" dirty="0" smtClean="0"/>
              <a:t>broj_boje</a:t>
            </a:r>
            <a:r>
              <a:rPr lang="hr-HR" b="1" dirty="0" smtClean="0"/>
              <a:t>, </a:t>
            </a:r>
            <a:r>
              <a:rPr lang="hr-HR" b="1" i="1" dirty="0" smtClean="0"/>
              <a:t>broj_boje_pozadine</a:t>
            </a:r>
          </a:p>
          <a:p>
            <a:pPr lvl="1"/>
            <a:r>
              <a:rPr lang="hr-HR" dirty="0" smtClean="0"/>
              <a:t>Za </a:t>
            </a:r>
            <a:r>
              <a:rPr lang="hr-HR" dirty="0" smtClean="0"/>
              <a:t>boju pozadine možete koristiti samo osnovnih 16 boja.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Ispis u </a:t>
            </a:r>
            <a:r>
              <a:rPr lang="hr-HR" dirty="0" smtClean="0"/>
              <a:t>boji</a:t>
            </a:r>
            <a:endParaRPr lang="hr-HR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429132"/>
            <a:ext cx="6326963" cy="184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 smtClean="0"/>
              <a:t>Program</a:t>
            </a:r>
            <a:r>
              <a:rPr lang="hr-HR" dirty="0" smtClean="0"/>
              <a:t> - sve upute za rad računala, urađene na način i prema pravilima koje računalo razumije.</a:t>
            </a:r>
          </a:p>
          <a:p>
            <a:r>
              <a:rPr lang="hr-HR" b="1" dirty="0" smtClean="0"/>
              <a:t>Programiranje </a:t>
            </a:r>
            <a:r>
              <a:rPr lang="hr-HR" dirty="0" smtClean="0"/>
              <a:t>- pisanje uputa i naredbi za rad računala.</a:t>
            </a:r>
          </a:p>
          <a:p>
            <a:r>
              <a:rPr lang="hr-HR" b="1" dirty="0" smtClean="0"/>
              <a:t>Programski jezik </a:t>
            </a:r>
            <a:r>
              <a:rPr lang="hr-HR" dirty="0" smtClean="0"/>
              <a:t>-</a:t>
            </a:r>
            <a:r>
              <a:rPr lang="hr-HR" b="1" dirty="0" smtClean="0"/>
              <a:t> </a:t>
            </a:r>
            <a:r>
              <a:rPr lang="hr-HR" dirty="0" smtClean="0"/>
              <a:t>skup instrukcija i naredbi organiziranih po vrlo preciznim pravilima.</a:t>
            </a:r>
          </a:p>
          <a:p>
            <a:r>
              <a:rPr lang="hr-HR" b="1" dirty="0" smtClean="0"/>
              <a:t>INPUT</a:t>
            </a:r>
            <a:r>
              <a:rPr lang="hr-HR" dirty="0" smtClean="0"/>
              <a:t> - naredba za pridruživanje vrijednosti varijablama upisom vrijednosti sa tipkovnice. </a:t>
            </a:r>
          </a:p>
          <a:p>
            <a:r>
              <a:rPr lang="hr-HR" b="1" dirty="0" smtClean="0"/>
              <a:t>PRINT </a:t>
            </a:r>
            <a:r>
              <a:rPr lang="hr-HR" dirty="0" smtClean="0"/>
              <a:t>- naredba za ispis podataka.</a:t>
            </a:r>
          </a:p>
          <a:p>
            <a:r>
              <a:rPr lang="hr-HR" b="1" dirty="0" smtClean="0"/>
              <a:t>Naredba pridruživanja</a:t>
            </a:r>
            <a:r>
              <a:rPr lang="hr-HR" dirty="0" smtClean="0"/>
              <a:t> – za pridruživanje neke vrijednosti varijabli unutar programa koristimo znak jednakosti</a:t>
            </a:r>
            <a:r>
              <a:rPr lang="hr-HR" dirty="0" smtClean="0"/>
              <a:t>.</a:t>
            </a:r>
            <a:endParaRPr lang="hr-HR" dirty="0" smtClean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Pojmovi</a:t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2571736" y="2000240"/>
          <a:ext cx="414340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2071702"/>
              </a:tblGrid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600" dirty="0"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hr-HR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Zbrajanje</a:t>
                      </a:r>
                    </a:p>
                  </a:txBody>
                  <a:tcPr marL="68580" marR="68580" marT="0" marB="0"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600" dirty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hr-HR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Arial"/>
                          <a:ea typeface="Times New Roman"/>
                          <a:cs typeface="Times New Roman"/>
                        </a:rPr>
                        <a:t>Oduzimanje</a:t>
                      </a:r>
                    </a:p>
                  </a:txBody>
                  <a:tcPr marL="68580" marR="68580" marT="0" marB="0"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600">
                          <a:latin typeface="Arial"/>
                          <a:ea typeface="Times New Roman"/>
                          <a:cs typeface="Times New Roman"/>
                        </a:rPr>
                        <a:t>*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Arial"/>
                          <a:ea typeface="Times New Roman"/>
                          <a:cs typeface="Times New Roman"/>
                        </a:rPr>
                        <a:t>Množenje</a:t>
                      </a:r>
                    </a:p>
                  </a:txBody>
                  <a:tcPr marL="68580" marR="68580" marT="0" marB="0"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600"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Arial"/>
                          <a:ea typeface="Times New Roman"/>
                          <a:cs typeface="Times New Roman"/>
                        </a:rPr>
                        <a:t>Dijeljenje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Operatori računskih operacija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matematici postoje nepoznanice/varijable (npr. </a:t>
            </a:r>
            <a:r>
              <a:rPr lang="hr-HR" b="1" dirty="0" smtClean="0"/>
              <a:t>a, b, c</a:t>
            </a:r>
            <a:r>
              <a:rPr lang="hr-HR" dirty="0" smtClean="0"/>
              <a:t>) kojima možemo pridružiti neku vrijednost</a:t>
            </a:r>
            <a:r>
              <a:rPr lang="hr-HR" dirty="0" smtClean="0"/>
              <a:t>. Tako </a:t>
            </a:r>
            <a:r>
              <a:rPr lang="hr-HR" dirty="0" smtClean="0"/>
              <a:t>može biti </a:t>
            </a:r>
            <a:r>
              <a:rPr lang="hr-HR" b="1" dirty="0" smtClean="0"/>
              <a:t>a=5, B=10, C= 50</a:t>
            </a:r>
            <a:r>
              <a:rPr lang="hr-HR" dirty="0" smtClean="0"/>
              <a:t> itd.</a:t>
            </a:r>
          </a:p>
          <a:p>
            <a:r>
              <a:rPr lang="hr-HR" dirty="0" smtClean="0"/>
              <a:t>QBASIC na isti način koristi varijable i pridružuje im vrijednost. </a:t>
            </a:r>
          </a:p>
          <a:p>
            <a:r>
              <a:rPr lang="hr-HR" dirty="0" smtClean="0"/>
              <a:t>Varijabli </a:t>
            </a:r>
            <a:r>
              <a:rPr lang="hr-HR" dirty="0" smtClean="0"/>
              <a:t>možemo pridružiti </a:t>
            </a:r>
            <a:r>
              <a:rPr lang="hr-HR" b="1" dirty="0" smtClean="0"/>
              <a:t>brojevne ili znakovne podatke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Pridruživanje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Brojčane vrijednosti</a:t>
            </a:r>
            <a:endParaRPr lang="hr-H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48719" y="2283218"/>
            <a:ext cx="7046562" cy="229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Znakovne vrijednosti</a:t>
            </a:r>
            <a:endParaRPr lang="hr-HR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3031" y="2295498"/>
            <a:ext cx="6887993" cy="227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401080" cy="2876366"/>
          </a:xfrm>
        </p:spPr>
        <p:txBody>
          <a:bodyPr>
            <a:normAutofit/>
          </a:bodyPr>
          <a:lstStyle/>
          <a:p>
            <a:r>
              <a:rPr lang="hr-HR" dirty="0" smtClean="0"/>
              <a:t>Varijablama možemo pridružiti vrijednosti kroz program (npr. a=5) ili upisivanjem vrijednosti nakon pokretanja programa. </a:t>
            </a:r>
          </a:p>
          <a:p>
            <a:r>
              <a:rPr lang="hr-HR" dirty="0" smtClean="0"/>
              <a:t>Naredbom INPUT pridružujemo vrijednosti varijablama upisom podataka s tipkovnice.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Naredba pridruživanja INPUT</a:t>
            </a:r>
            <a:endParaRPr lang="hr-HR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857628"/>
            <a:ext cx="627260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329642" cy="3233556"/>
          </a:xfrm>
        </p:spPr>
        <p:txBody>
          <a:bodyPr/>
          <a:lstStyle/>
          <a:p>
            <a:r>
              <a:rPr lang="hr-HR" dirty="0" smtClean="0"/>
              <a:t>Ako iza naredbe INPUT navedemo </a:t>
            </a:r>
            <a:r>
              <a:rPr lang="hr-HR" b="1" dirty="0" smtClean="0"/>
              <a:t>dvije varijable</a:t>
            </a:r>
            <a:r>
              <a:rPr lang="hr-HR" dirty="0" smtClean="0"/>
              <a:t>, poslije pojave upitnika morat ćemo u istom redu unijeti </a:t>
            </a:r>
            <a:r>
              <a:rPr lang="hr-HR" b="1" dirty="0" smtClean="0"/>
              <a:t>vrijednosti  brojeva na isti način  za obje varijable</a:t>
            </a:r>
            <a:r>
              <a:rPr lang="hr-HR" dirty="0" smtClean="0"/>
              <a:t>, (npr. 3,8).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Mogućnosti naredbe INPUT</a:t>
            </a:r>
            <a:endParaRPr lang="hr-HR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857628"/>
            <a:ext cx="658609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329642" cy="1376167"/>
          </a:xfrm>
        </p:spPr>
        <p:txBody>
          <a:bodyPr/>
          <a:lstStyle/>
          <a:p>
            <a:r>
              <a:rPr lang="hr-HR" dirty="0" smtClean="0"/>
              <a:t>Često je ovakav unos podataka nejasan. Stoga možemo dodati opis svakoj radnji koju radimo.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Mogućnosti naredbe INPUT</a:t>
            </a:r>
            <a:endParaRPr lang="hr-HR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429000"/>
            <a:ext cx="70155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b="1" dirty="0" smtClean="0"/>
              <a:t>Moramo dobro razumjeti i moći opisati problem koji rješavamo</a:t>
            </a:r>
            <a:r>
              <a:rPr lang="hr-HR" dirty="0" smtClean="0"/>
              <a:t>.</a:t>
            </a:r>
          </a:p>
          <a:p>
            <a:pPr lvl="0"/>
            <a:r>
              <a:rPr lang="hr-HR" dirty="0" smtClean="0"/>
              <a:t>Moramo smisliti način rješavanja problema – sastaviti njegov </a:t>
            </a:r>
            <a:r>
              <a:rPr lang="hr-HR" b="1" dirty="0" smtClean="0"/>
              <a:t>algoritam.</a:t>
            </a:r>
            <a:endParaRPr lang="hr-HR" dirty="0" smtClean="0"/>
          </a:p>
          <a:p>
            <a:r>
              <a:rPr lang="hr-HR" b="1" dirty="0" smtClean="0"/>
              <a:t>Napisati program</a:t>
            </a:r>
            <a:r>
              <a:rPr lang="hr-HR" dirty="0" smtClean="0"/>
              <a:t> (programirati</a:t>
            </a:r>
            <a:r>
              <a:rPr lang="hr-HR" dirty="0" smtClean="0"/>
              <a:t>).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Prvi program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</TotalTime>
  <Words>531</Words>
  <Application>Microsoft Office PowerPoint</Application>
  <PresentationFormat>Prikaz na zaslonu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Gomilanje</vt:lpstr>
      <vt:lpstr> Nastavna jedinica: Računske operacije i pridruživanje vrijednosti varijablama</vt:lpstr>
      <vt:lpstr>Operatori računskih operacija</vt:lpstr>
      <vt:lpstr>Pridruživanje</vt:lpstr>
      <vt:lpstr>Brojčane vrijednosti</vt:lpstr>
      <vt:lpstr>Znakovne vrijednosti</vt:lpstr>
      <vt:lpstr>Naredba pridruživanja INPUT</vt:lpstr>
      <vt:lpstr>Mogućnosti naredbe INPUT</vt:lpstr>
      <vt:lpstr>Mogućnosti naredbe INPUT</vt:lpstr>
      <vt:lpstr>Prvi program</vt:lpstr>
      <vt:lpstr>Zadatak</vt:lpstr>
      <vt:lpstr>Zadatak</vt:lpstr>
      <vt:lpstr>Ispis dijela teksta</vt:lpstr>
      <vt:lpstr>Ispis u bilo kojem retku ili stupcu</vt:lpstr>
      <vt:lpstr>Ispis u boji</vt:lpstr>
      <vt:lpstr>Pojmovi 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79</cp:revision>
  <dcterms:created xsi:type="dcterms:W3CDTF">2010-07-29T06:54:58Z</dcterms:created>
  <dcterms:modified xsi:type="dcterms:W3CDTF">2010-08-01T08:15:58Z</dcterms:modified>
</cp:coreProperties>
</file>