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handoutMasterIdLst>
    <p:handoutMasterId r:id="rId13"/>
  </p:handoutMasterIdLst>
  <p:sldIdLst>
    <p:sldId id="260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61" r:id="rId1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2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67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09E95-81F9-40D0-AAC2-8090A76CCEB9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FFAB2-AF7D-4438-B149-810D90A7552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28763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00034" y="4500570"/>
            <a:ext cx="8186766" cy="15067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dirty="0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dirty="0" smtClean="0"/>
              <a:t>Druga razina</a:t>
            </a:r>
          </a:p>
          <a:p>
            <a:pPr lvl="2" eaLnBrk="1" latinLnBrk="0" hangingPunct="1"/>
            <a:r>
              <a:rPr kumimoji="0" lang="hr-HR" dirty="0" smtClean="0"/>
              <a:t>Treća razina</a:t>
            </a:r>
          </a:p>
          <a:p>
            <a:pPr lvl="3" eaLnBrk="1" latinLnBrk="0" hangingPunct="1"/>
            <a:r>
              <a:rPr kumimoji="0" lang="hr-HR" dirty="0" smtClean="0"/>
              <a:t>Četvrta razina</a:t>
            </a:r>
          </a:p>
          <a:p>
            <a:pPr lvl="4" eaLnBrk="1" latinLnBrk="0" hangingPunct="1"/>
            <a:r>
              <a:rPr kumimoji="0" lang="hr-HR" dirty="0" smtClean="0"/>
              <a:t>Peta razina</a:t>
            </a:r>
            <a:endParaRPr kumimoji="0" lang="en-US" dirty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52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just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just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just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100" b="0" i="1" dirty="0" smtClean="0"/>
              <a:t>Nastavna jedinica: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1.2. (B) Crtanje ravnih linija i pravokutnika</a:t>
            </a:r>
            <a:endParaRPr lang="hr-HR" dirty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sz="2800" b="1" dirty="0" smtClean="0"/>
              <a:t>Nastavna cjelina: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1. (B) BASIC</a:t>
            </a:r>
          </a:p>
          <a:p>
            <a:r>
              <a:rPr lang="hr-HR" b="1" dirty="0" smtClean="0"/>
              <a:t>Kataloška tema:</a:t>
            </a:r>
            <a:br>
              <a:rPr lang="hr-HR" b="1" dirty="0" smtClean="0"/>
            </a:br>
            <a:r>
              <a:rPr lang="hr-HR" dirty="0" smtClean="0"/>
              <a:t>1.2. (B) Crtanje ravnih linija i pravokutnika</a:t>
            </a:r>
          </a:p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4286248" y="5786454"/>
            <a:ext cx="42862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Moj </a:t>
            </a:r>
            <a:r>
              <a:rPr lang="hr-HR" sz="54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portal 7</a:t>
            </a:r>
            <a:endParaRPr lang="hr-HR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Grafički zaslon </a:t>
            </a:r>
            <a:r>
              <a:rPr lang="hr-HR" dirty="0" smtClean="0"/>
              <a:t>–</a:t>
            </a:r>
            <a:r>
              <a:rPr lang="hr-HR" b="1" dirty="0" smtClean="0"/>
              <a:t> </a:t>
            </a:r>
            <a:r>
              <a:rPr lang="hr-HR" dirty="0" smtClean="0"/>
              <a:t>način rada QBASIC-a u kojem se mogu koristiti i crtati grafički elementi.</a:t>
            </a:r>
          </a:p>
          <a:p>
            <a:r>
              <a:rPr lang="hr-HR" b="1" dirty="0" smtClean="0"/>
              <a:t>Naredba za crtanje ravne linije </a:t>
            </a:r>
            <a:r>
              <a:rPr lang="hr-HR" dirty="0" smtClean="0"/>
              <a:t>– naredba kojom se crta ravna linija od neke početne točke do neke krajnje točke. Poziciju početne i krajnje točke zadajemo njihovim koordinatama.</a:t>
            </a:r>
          </a:p>
          <a:p>
            <a:r>
              <a:rPr lang="hr-HR" b="1" dirty="0" smtClean="0"/>
              <a:t>Naredba za crtanje pravokutnika </a:t>
            </a:r>
            <a:r>
              <a:rPr lang="hr-HR" dirty="0" smtClean="0"/>
              <a:t>– Zadavanjem koordinata gornjeg lijevog i donjeg desnog kuta, crtamo pravokutnik. </a:t>
            </a:r>
            <a:r>
              <a:rPr lang="hr-HR" smtClean="0"/>
              <a:t>Možemo mu mijenjati boju ili ga ispuniti nekom bojom.</a:t>
            </a:r>
            <a:endParaRPr lang="hr-HR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Pojmovi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QBASIC poznaje14 različitih vrsta zaslona. Uključujemo ih naredbom </a:t>
            </a:r>
          </a:p>
          <a:p>
            <a:r>
              <a:rPr lang="hr-HR" b="1" dirty="0" smtClean="0"/>
              <a:t>SCREEN (broj zaslona od 0-13)</a:t>
            </a:r>
            <a:r>
              <a:rPr lang="hr-HR" dirty="0" smtClean="0"/>
              <a:t>. Svaki zaslon nudi različite mogućnosti rada. </a:t>
            </a:r>
          </a:p>
          <a:p>
            <a:r>
              <a:rPr lang="hr-HR" dirty="0" smtClean="0"/>
              <a:t>Najčešće ćemo raditi s zaslonom kojeg pozivamo naredbom </a:t>
            </a:r>
            <a:r>
              <a:rPr lang="hr-HR" b="1" dirty="0" smtClean="0"/>
              <a:t>SCREEN 12</a:t>
            </a:r>
            <a:r>
              <a:rPr lang="hr-HR" dirty="0" smtClean="0"/>
              <a:t>. 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prijeći u grafički način rada?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r-HR" dirty="0" smtClean="0"/>
              <a:t>SCREEN 12 ima </a:t>
            </a:r>
            <a:r>
              <a:rPr lang="hr-HR" b="1" dirty="0" smtClean="0"/>
              <a:t>640 stupaca i 480 </a:t>
            </a:r>
            <a:r>
              <a:rPr lang="hr-HR" b="1" dirty="0" smtClean="0"/>
              <a:t>redaka</a:t>
            </a:r>
            <a:r>
              <a:rPr lang="hr-HR" dirty="0" smtClean="0"/>
              <a:t>. </a:t>
            </a:r>
            <a:endParaRPr lang="hr-HR" dirty="0" smtClean="0"/>
          </a:p>
          <a:p>
            <a:r>
              <a:rPr lang="hr-HR" dirty="0" smtClean="0"/>
              <a:t>Početna točka (gornji lijevi ugao) ima koordinate </a:t>
            </a:r>
            <a:r>
              <a:rPr lang="hr-HR" b="1" dirty="0" smtClean="0"/>
              <a:t>(0, 0)</a:t>
            </a:r>
            <a:r>
              <a:rPr lang="hr-HR" dirty="0" smtClean="0"/>
              <a:t>, a krajnja (donji desni ugao) ima koordinate (</a:t>
            </a:r>
            <a:r>
              <a:rPr lang="hr-HR" b="1" dirty="0" smtClean="0"/>
              <a:t>640, 480)</a:t>
            </a:r>
            <a:r>
              <a:rPr lang="hr-HR" dirty="0" smtClean="0"/>
              <a:t>. </a:t>
            </a:r>
          </a:p>
          <a:p>
            <a:r>
              <a:rPr lang="hr-HR" dirty="0" smtClean="0"/>
              <a:t>Zaslon možemo shvatiti kao koordinatni sustav. </a:t>
            </a:r>
            <a:r>
              <a:rPr lang="hr-HR" b="1" dirty="0" smtClean="0"/>
              <a:t>Os x</a:t>
            </a:r>
            <a:r>
              <a:rPr lang="hr-HR" dirty="0" smtClean="0"/>
              <a:t> prikazuje stupce, a </a:t>
            </a:r>
            <a:r>
              <a:rPr lang="hr-HR" b="1" dirty="0" smtClean="0"/>
              <a:t>os y</a:t>
            </a:r>
            <a:r>
              <a:rPr lang="hr-HR" dirty="0" smtClean="0"/>
              <a:t> retke. </a:t>
            </a:r>
          </a:p>
          <a:p>
            <a:r>
              <a:rPr lang="hr-HR" dirty="0" smtClean="0"/>
              <a:t>Tako matematički možemo odrediti mjesto svake točke na ekranu.</a:t>
            </a:r>
          </a:p>
          <a:p>
            <a:r>
              <a:rPr lang="hr-HR" dirty="0" smtClean="0"/>
              <a:t>Pomicanjem vodoravno s lijeva na desno, mijenjamo broj stupaca, a pomicanjem okomito odozgo prema dolje, mijenjamo broj redaka.</a:t>
            </a:r>
          </a:p>
          <a:p>
            <a:r>
              <a:rPr lang="hr-HR" dirty="0" smtClean="0"/>
              <a:t>Ovaj način rada može prikazati 16 boja.</a:t>
            </a:r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6" name="Rezervirano mjesto sadržaja 5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33950" y="2267744"/>
            <a:ext cx="346710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Točku crtamo naredbom </a:t>
            </a:r>
            <a:r>
              <a:rPr lang="hr-HR" b="1" dirty="0" smtClean="0"/>
              <a:t>PSET (x, y)</a:t>
            </a:r>
            <a:r>
              <a:rPr lang="hr-HR" dirty="0" smtClean="0"/>
              <a:t>.</a:t>
            </a:r>
          </a:p>
          <a:p>
            <a:pPr lvl="1"/>
            <a:r>
              <a:rPr lang="hr-HR" b="1" dirty="0" smtClean="0"/>
              <a:t>x</a:t>
            </a:r>
            <a:r>
              <a:rPr lang="hr-HR" dirty="0" smtClean="0"/>
              <a:t> i </a:t>
            </a:r>
            <a:r>
              <a:rPr lang="hr-HR" b="1" dirty="0" smtClean="0"/>
              <a:t>y</a:t>
            </a:r>
            <a:r>
              <a:rPr lang="hr-HR" dirty="0" smtClean="0"/>
              <a:t> su mjesta u koordinatnom sustavu na kojima crtamo točku.</a:t>
            </a:r>
          </a:p>
          <a:p>
            <a:pPr lvl="1"/>
            <a:r>
              <a:rPr lang="hr-HR" b="1" dirty="0" smtClean="0"/>
              <a:t>x</a:t>
            </a:r>
            <a:r>
              <a:rPr lang="hr-HR" dirty="0" smtClean="0"/>
              <a:t> je vodoravna udaljenost od početne točke.</a:t>
            </a:r>
          </a:p>
          <a:p>
            <a:pPr lvl="1"/>
            <a:r>
              <a:rPr lang="hr-HR" b="1" dirty="0" smtClean="0"/>
              <a:t>y</a:t>
            </a:r>
            <a:r>
              <a:rPr lang="hr-HR" dirty="0" smtClean="0"/>
              <a:t> je okomita udaljenost od početne točke.</a:t>
            </a:r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Crtanje točke – naredba </a:t>
            </a:r>
            <a:r>
              <a:rPr lang="hr-HR" dirty="0" smtClean="0"/>
              <a:t>PSET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Svaka linija ima početnu i krajnju točku. Ako želimo nacrtati liniju moramo odrediti mjesto tih dvaju točaka na ekranu. </a:t>
            </a:r>
            <a:endParaRPr lang="hr-HR" dirty="0" smtClean="0"/>
          </a:p>
          <a:p>
            <a:r>
              <a:rPr lang="hr-HR" dirty="0" smtClean="0"/>
              <a:t>Rabimo </a:t>
            </a:r>
            <a:r>
              <a:rPr lang="hr-HR" dirty="0" smtClean="0"/>
              <a:t>naredbu:</a:t>
            </a:r>
          </a:p>
          <a:p>
            <a:pPr lvl="1"/>
            <a:r>
              <a:rPr lang="hr-HR" dirty="0" smtClean="0"/>
              <a:t> </a:t>
            </a:r>
            <a:r>
              <a:rPr lang="hr-HR" b="1" dirty="0" smtClean="0"/>
              <a:t>LINE</a:t>
            </a:r>
            <a:r>
              <a:rPr lang="hr-HR" b="1" dirty="0" smtClean="0"/>
              <a:t>( x1, y1)-(x2, y2)</a:t>
            </a:r>
            <a:endParaRPr lang="hr-HR" dirty="0" smtClean="0"/>
          </a:p>
          <a:p>
            <a:pPr lvl="1"/>
            <a:r>
              <a:rPr lang="hr-HR" b="1" dirty="0" smtClean="0"/>
              <a:t>x1</a:t>
            </a:r>
            <a:r>
              <a:rPr lang="hr-HR" b="1" dirty="0" smtClean="0"/>
              <a:t>, y1</a:t>
            </a:r>
            <a:r>
              <a:rPr lang="hr-HR" dirty="0" smtClean="0"/>
              <a:t> su koordinate mjesta gdje se nalazi početna točka linije.</a:t>
            </a:r>
          </a:p>
          <a:p>
            <a:pPr lvl="1"/>
            <a:r>
              <a:rPr lang="hr-HR" b="1" dirty="0" smtClean="0"/>
              <a:t>x2, y2</a:t>
            </a:r>
            <a:r>
              <a:rPr lang="hr-HR" dirty="0" smtClean="0"/>
              <a:t> su koordinate mjesta gdje se nalazi krajnja točka linije.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Crtanje linije – naredba LINE</a:t>
            </a:r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1304729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Iza naredbe za crtanje linije dodajemo broj boje odvojen zarezom.</a:t>
            </a:r>
          </a:p>
          <a:p>
            <a:pPr lvl="1"/>
            <a:r>
              <a:rPr lang="hr-HR" b="1" dirty="0" smtClean="0"/>
              <a:t>LINE</a:t>
            </a:r>
            <a:r>
              <a:rPr lang="hr-HR" b="1" dirty="0" smtClean="0"/>
              <a:t>( x1, y1)-(x2, y2), broj_boje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Crtanje obojene linije</a:t>
            </a:r>
            <a:endParaRPr lang="hr-H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8324" y="3000372"/>
            <a:ext cx="8149959" cy="857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 smtClean="0"/>
              <a:t>Ako želimo spojiti pojedine točke zaslona linijama možemo koristiti kraći oblik naredbe </a:t>
            </a:r>
            <a:r>
              <a:rPr lang="hr-HR" b="1" dirty="0" smtClean="0"/>
              <a:t>LINE -(x, y</a:t>
            </a:r>
            <a:r>
              <a:rPr lang="hr-HR" b="1" dirty="0" smtClean="0"/>
              <a:t>)</a:t>
            </a:r>
            <a:r>
              <a:rPr lang="hr-HR" dirty="0" smtClean="0"/>
              <a:t>.</a:t>
            </a:r>
          </a:p>
          <a:p>
            <a:r>
              <a:rPr lang="hr-HR" dirty="0" smtClean="0"/>
              <a:t>Prvu liniju crtamo uobičajenom punom naredbom. </a:t>
            </a:r>
          </a:p>
          <a:p>
            <a:r>
              <a:rPr lang="hr-HR" dirty="0" smtClean="0"/>
              <a:t>Od završetka nacrtane linije do iduće točke koristimo skraćeni oblik:</a:t>
            </a:r>
          </a:p>
          <a:p>
            <a:pPr lvl="1"/>
            <a:r>
              <a:rPr lang="hr-HR" b="1" dirty="0" smtClean="0"/>
              <a:t>LINE (60, 120)-(160, 40), </a:t>
            </a:r>
            <a:r>
              <a:rPr lang="hr-HR" b="1" dirty="0" smtClean="0"/>
              <a:t>2</a:t>
            </a:r>
          </a:p>
          <a:p>
            <a:pPr lvl="1"/>
            <a:r>
              <a:rPr lang="hr-HR" b="1" dirty="0" smtClean="0"/>
              <a:t>LINE </a:t>
            </a:r>
            <a:r>
              <a:rPr lang="hr-HR" b="1" dirty="0" smtClean="0"/>
              <a:t>-(200, 480), </a:t>
            </a:r>
            <a:r>
              <a:rPr lang="hr-HR" b="1" dirty="0" smtClean="0"/>
              <a:t>14</a:t>
            </a:r>
          </a:p>
          <a:p>
            <a:pPr lvl="1"/>
            <a:r>
              <a:rPr lang="hr-HR" b="1" dirty="0" smtClean="0"/>
              <a:t>LINE -(60, 120), </a:t>
            </a:r>
            <a:r>
              <a:rPr lang="hr-HR" b="1" dirty="0" smtClean="0"/>
              <a:t>4</a:t>
            </a:r>
            <a:endParaRPr lang="hr-HR" dirty="0" smtClean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Kraći oblik naredbe LINE -(x, y)</a:t>
            </a:r>
            <a:endParaRPr lang="hr-HR" dirty="0"/>
          </a:p>
        </p:txBody>
      </p:sp>
      <p:pic>
        <p:nvPicPr>
          <p:cNvPr id="8" name="Rezervirano mjesto sadržaja 7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33950" y="2267744"/>
            <a:ext cx="346710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471990" cy="4662316"/>
          </a:xfrm>
        </p:spPr>
        <p:txBody>
          <a:bodyPr>
            <a:normAutofit fontScale="85000" lnSpcReduction="10000"/>
          </a:bodyPr>
          <a:lstStyle/>
          <a:p>
            <a:r>
              <a:rPr lang="hr-HR" dirty="0" smtClean="0"/>
              <a:t>Za crtanje pravokutnika proširiti ćemo naredbu za crtanje linije. Početna i krajnja točka linije bit će točke suprotnih vrhova pravokutnika, a linija će biti njegova dijagonala</a:t>
            </a:r>
            <a:r>
              <a:rPr lang="hr-HR" dirty="0" smtClean="0"/>
              <a:t>.</a:t>
            </a:r>
          </a:p>
          <a:p>
            <a:r>
              <a:rPr lang="hr-HR" dirty="0" smtClean="0"/>
              <a:t>Naredba za crtanje pravokutnika izgleda ovako: </a:t>
            </a:r>
          </a:p>
          <a:p>
            <a:pPr lvl="1"/>
            <a:r>
              <a:rPr lang="hr-HR" b="1" dirty="0" smtClean="0"/>
              <a:t>LINE</a:t>
            </a:r>
            <a:r>
              <a:rPr lang="hr-HR" b="1" dirty="0" smtClean="0"/>
              <a:t>( X1, y1)-(x2, y2), broj_boje, B</a:t>
            </a:r>
            <a:endParaRPr lang="hr-HR" dirty="0" smtClean="0"/>
          </a:p>
          <a:p>
            <a:pPr lvl="1"/>
            <a:r>
              <a:rPr lang="hr-HR" dirty="0" smtClean="0"/>
              <a:t>Iza </a:t>
            </a:r>
            <a:r>
              <a:rPr lang="hr-HR" dirty="0" smtClean="0"/>
              <a:t>naredbe za crtanje linije dodali smo slovo </a:t>
            </a:r>
            <a:r>
              <a:rPr lang="hr-HR" b="1" dirty="0" smtClean="0"/>
              <a:t>B</a:t>
            </a:r>
            <a:r>
              <a:rPr lang="hr-HR" dirty="0" smtClean="0"/>
              <a:t> koje označava da se radi o pravokutniku (</a:t>
            </a:r>
            <a:r>
              <a:rPr lang="hr-HR" b="1" dirty="0" smtClean="0"/>
              <a:t>B</a:t>
            </a:r>
            <a:r>
              <a:rPr lang="hr-HR" dirty="0" smtClean="0"/>
              <a:t> - </a:t>
            </a:r>
            <a:r>
              <a:rPr lang="hr-HR" i="1" dirty="0" err="1" smtClean="0"/>
              <a:t>Box</a:t>
            </a:r>
            <a:r>
              <a:rPr lang="hr-HR" dirty="0" smtClean="0"/>
              <a:t>). Takva će naredba nacrtati prazan, neobojen pravokutnik</a:t>
            </a:r>
            <a:r>
              <a:rPr lang="hr-HR" dirty="0" smtClean="0"/>
              <a:t>.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Crtanje pravokutnika</a:t>
            </a:r>
            <a:endParaRPr lang="hr-HR" dirty="0"/>
          </a:p>
        </p:txBody>
      </p:sp>
      <p:pic>
        <p:nvPicPr>
          <p:cNvPr id="5" name="Rezervirano mjesto sadržaja 4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39258" y="2357430"/>
            <a:ext cx="3361791" cy="2863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Ako iza naredbe za crtanje pravokutnika dodamo slovo </a:t>
            </a:r>
            <a:r>
              <a:rPr lang="hr-HR" b="1" dirty="0" smtClean="0"/>
              <a:t>F</a:t>
            </a:r>
            <a:r>
              <a:rPr lang="hr-HR" dirty="0" smtClean="0"/>
              <a:t> (</a:t>
            </a:r>
            <a:r>
              <a:rPr lang="hr-HR" i="1" dirty="0" err="1" smtClean="0"/>
              <a:t>Fill</a:t>
            </a:r>
            <a:r>
              <a:rPr lang="hr-HR" dirty="0" smtClean="0"/>
              <a:t>) dobit ćemo pravokutnik ispunjen bojom koju smo ranije izabrali</a:t>
            </a:r>
            <a:r>
              <a:rPr lang="hr-HR" dirty="0" smtClean="0"/>
              <a:t>.</a:t>
            </a:r>
          </a:p>
          <a:p>
            <a:pPr lvl="1"/>
            <a:r>
              <a:rPr lang="hr-HR" b="1" dirty="0" smtClean="0"/>
              <a:t>LINE (200, 100)-(500, 300), 4, BF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Crtanje pravokutnika ispunjenog bojom</a:t>
            </a:r>
            <a:endParaRPr lang="hr-HR" dirty="0"/>
          </a:p>
        </p:txBody>
      </p:sp>
      <p:pic>
        <p:nvPicPr>
          <p:cNvPr id="5" name="Rezervirano mjesto sadržaja 4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33950" y="2267744"/>
            <a:ext cx="346710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78</TotalTime>
  <Words>502</Words>
  <Application>Microsoft Office PowerPoint</Application>
  <PresentationFormat>Prikaz na zaslonu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2" baseType="lpstr">
      <vt:lpstr>Gomilanje</vt:lpstr>
      <vt:lpstr> Nastavna jedinica: 1.2. (B) Crtanje ravnih linija i pravokutnika</vt:lpstr>
      <vt:lpstr>Kako prijeći u grafički način rada?</vt:lpstr>
      <vt:lpstr>Slajd 3</vt:lpstr>
      <vt:lpstr>Crtanje točke – naredba PSET</vt:lpstr>
      <vt:lpstr>Crtanje linije – naredba LINE</vt:lpstr>
      <vt:lpstr>Crtanje obojene linije</vt:lpstr>
      <vt:lpstr>Kraći oblik naredbe LINE -(x, y)</vt:lpstr>
      <vt:lpstr>Crtanje pravokutnika</vt:lpstr>
      <vt:lpstr>Crtanje pravokutnika ispunjenog bojom</vt:lpstr>
      <vt:lpstr>Slajd 10</vt:lpstr>
      <vt:lpstr>Pojmovi</vt:lpstr>
    </vt:vector>
  </TitlesOfParts>
  <Company>HP Mobile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Nastavna cjelina: 1. Jezik računala Kataloška tema: 1.1. Bit 1.2. Brojevi zapisani četvorkom bitova Nastavna jedinica: 1.1. Bit   1.2. Brojevi zapisani četvorkom bitova  </dc:title>
  <dc:creator>HP Mobile</dc:creator>
  <cp:lastModifiedBy>HP Mobile</cp:lastModifiedBy>
  <cp:revision>48</cp:revision>
  <dcterms:created xsi:type="dcterms:W3CDTF">2010-07-29T06:54:58Z</dcterms:created>
  <dcterms:modified xsi:type="dcterms:W3CDTF">2010-08-05T14:47:02Z</dcterms:modified>
</cp:coreProperties>
</file>