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1"/>
  </p:handoutMasterIdLst>
  <p:sldIdLst>
    <p:sldId id="260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0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pl-PL" dirty="0" smtClean="0"/>
              <a:t>2.1. (B) Uporaba naredbi za grananje i bezuvjetni skok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2. (B) BASIC</a:t>
            </a:r>
            <a:endParaRPr lang="hr-HR" sz="2800" dirty="0" smtClean="0"/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pl-PL" dirty="0" smtClean="0"/>
              <a:t>2.1. (B) Uporaba naredbi za grananje i bezuvjetni skok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</a:t>
            </a:r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6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4876629"/>
          </a:xfrm>
        </p:spPr>
        <p:txBody>
          <a:bodyPr>
            <a:normAutofit/>
          </a:bodyPr>
          <a:lstStyle/>
          <a:p>
            <a:r>
              <a:rPr lang="hr-HR" dirty="0" smtClean="0"/>
              <a:t>Pogledajmo neke situacije u životu čije rješavanje ovisi o ispunjenosti određenih uvjeta</a:t>
            </a:r>
            <a:r>
              <a:rPr lang="hr-HR" dirty="0" smtClean="0"/>
              <a:t>.</a:t>
            </a:r>
          </a:p>
          <a:p>
            <a:r>
              <a:rPr lang="hr-HR" dirty="0" smtClean="0"/>
              <a:t>Ako na kraju školske godine ostvarim odličan uspjeh (odgovor DA), idem na nagradno putovanje. Ako je odgovor negativan (odgovor NE) ostati ću kod kuće</a:t>
            </a:r>
            <a:r>
              <a:rPr lang="hr-HR" dirty="0" smtClean="0"/>
              <a:t>.</a:t>
            </a:r>
          </a:p>
          <a:p>
            <a:r>
              <a:rPr lang="hr-HR" b="1" dirty="0" smtClean="0"/>
              <a:t>Uvjet </a:t>
            </a:r>
            <a:r>
              <a:rPr lang="hr-HR" dirty="0" smtClean="0"/>
              <a:t>je odličan uspjeh.</a:t>
            </a:r>
          </a:p>
          <a:p>
            <a:pPr lvl="1"/>
            <a:r>
              <a:rPr lang="hr-HR" dirty="0" smtClean="0"/>
              <a:t>Ako je uvjet ispunjen taj odgovor smatramo potvrdnim (</a:t>
            </a:r>
            <a:r>
              <a:rPr lang="hr-HR" b="1" dirty="0" smtClean="0"/>
              <a:t>DA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Ako uvjet nije ispunjen taj je odgovor niječni (NE) odnosno nije potvrdni.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Ispunjenost uvjeta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66775" y="3077372"/>
            <a:ext cx="32194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273386" y="2357430"/>
            <a:ext cx="4333905" cy="32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Ispunjenost uvjeta</a:t>
            </a:r>
            <a:endParaRPr lang="hr-HR" dirty="0"/>
          </a:p>
        </p:txBody>
      </p:sp>
      <p:sp>
        <p:nvSpPr>
          <p:cNvPr id="8" name="TekstniOkvir 7"/>
          <p:cNvSpPr txBox="1"/>
          <p:nvPr/>
        </p:nvSpPr>
        <p:spPr>
          <a:xfrm>
            <a:off x="571472" y="1428736"/>
            <a:ext cx="7929618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Zaključimo: Uvjet može biti ispunjen ili neispunjen. Često ispunjeni uvjet nazivamo istinitim, a neispunjen lažnim.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QBASIC za rješavanje ovog problema koristi naredbu IF…THEN</a:t>
            </a:r>
            <a:r>
              <a:rPr lang="hr-HR" dirty="0" smtClean="0"/>
              <a:t>.</a:t>
            </a:r>
          </a:p>
          <a:p>
            <a:pPr lvl="0"/>
            <a:r>
              <a:rPr lang="hr-HR" dirty="0" smtClean="0"/>
              <a:t>Uvjet mora biti logičkog tipa istinit (TRUE) ili lažan (FALSE)</a:t>
            </a:r>
          </a:p>
          <a:p>
            <a:pPr lvl="0"/>
            <a:r>
              <a:rPr lang="hr-HR" dirty="0" smtClean="0"/>
              <a:t>Ako je uvjet istinit izvršiti će se naredba iza THEN, a ako uvjet nije istinit, izvršit će se sljedeća programska naredba.</a:t>
            </a:r>
          </a:p>
          <a:p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142976" y="4286256"/>
            <a:ext cx="718321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IF…THEN </a:t>
            </a:r>
            <a:r>
              <a:rPr lang="hr-HR" dirty="0" smtClean="0"/>
              <a:t>naredba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14176" y="2143116"/>
            <a:ext cx="8029790" cy="289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778" y="214290"/>
            <a:ext cx="4929222" cy="637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114800" cy="4525963"/>
          </a:xfrm>
        </p:spPr>
        <p:txBody>
          <a:bodyPr>
            <a:normAutofit/>
          </a:bodyPr>
          <a:lstStyle/>
          <a:p>
            <a:r>
              <a:rPr lang="hr-HR" dirty="0" smtClean="0"/>
              <a:t>Naredba </a:t>
            </a:r>
            <a:r>
              <a:rPr lang="hr-HR" b="1" dirty="0" smtClean="0"/>
              <a:t>ELSE</a:t>
            </a:r>
            <a:r>
              <a:rPr lang="hr-HR" dirty="0" smtClean="0"/>
              <a:t> sastavni je dio naredbe IF THEN. Njome izbjegavamo višestruko </a:t>
            </a:r>
            <a:r>
              <a:rPr lang="hr-HR" dirty="0" smtClean="0"/>
              <a:t>ponavljanje</a:t>
            </a:r>
          </a:p>
          <a:p>
            <a:r>
              <a:rPr lang="hr-HR" dirty="0" smtClean="0"/>
              <a:t>naredbe </a:t>
            </a:r>
            <a:r>
              <a:rPr lang="hr-HR" dirty="0" smtClean="0"/>
              <a:t>IF.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ELSE </a:t>
            </a:r>
            <a:r>
              <a:rPr lang="hr-HR" dirty="0" smtClean="0"/>
              <a:t>naredba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Uvjet je već ranije postavljen. Nema potrebe za njegovim logičkim ispitivanjem je li ispunjen ili nije. </a:t>
            </a:r>
          </a:p>
          <a:p>
            <a:r>
              <a:rPr lang="hr-HR" dirty="0" smtClean="0"/>
              <a:t>Kad program tijekom izvođenja naiđe na naredbu GOTO mora je bezuvjetno izvršiti. Otud i naziv bezuvjetni skok. Skok nije nasumičan već osoba koja piše program navodi mjesto nastavka izvršavanja programa.</a:t>
            </a:r>
          </a:p>
          <a:p>
            <a:r>
              <a:rPr lang="hr-HR" dirty="0" smtClean="0"/>
              <a:t>Ta </a:t>
            </a:r>
            <a:r>
              <a:rPr lang="hr-HR" dirty="0" smtClean="0"/>
              <a:t>mjesta se u programu nazivaju </a:t>
            </a:r>
            <a:r>
              <a:rPr lang="hr-HR" b="1" dirty="0" err="1" smtClean="0"/>
              <a:t>labele</a:t>
            </a:r>
            <a:r>
              <a:rPr lang="hr-HR" b="1" dirty="0" smtClean="0"/>
              <a:t> </a:t>
            </a:r>
            <a:r>
              <a:rPr lang="hr-HR" dirty="0" smtClean="0"/>
              <a:t>(oznake). Mogu biti brojčane i tekstualne</a:t>
            </a:r>
            <a:r>
              <a:rPr lang="hr-HR" dirty="0" smtClean="0"/>
              <a:t>.</a:t>
            </a:r>
          </a:p>
          <a:p>
            <a:r>
              <a:rPr lang="hr-HR" dirty="0" smtClean="0"/>
              <a:t>Na primjer: </a:t>
            </a:r>
          </a:p>
          <a:p>
            <a:pPr lvl="1"/>
            <a:r>
              <a:rPr lang="hr-HR" b="1" dirty="0" smtClean="0"/>
              <a:t>GOTO 10</a:t>
            </a:r>
            <a:r>
              <a:rPr lang="hr-HR" dirty="0" smtClean="0"/>
              <a:t> znači (idi na oznaku </a:t>
            </a:r>
            <a:r>
              <a:rPr lang="hr-HR" b="1" dirty="0" smtClean="0"/>
              <a:t>10</a:t>
            </a:r>
            <a:r>
              <a:rPr lang="hr-HR" dirty="0" smtClean="0"/>
              <a:t> i izvrši naredbe poslije oznake).</a:t>
            </a:r>
          </a:p>
          <a:p>
            <a:pPr lvl="1"/>
            <a:r>
              <a:rPr lang="hr-HR" b="1" dirty="0" smtClean="0"/>
              <a:t>GOTO oduzimanje</a:t>
            </a:r>
            <a:r>
              <a:rPr lang="hr-HR" dirty="0" smtClean="0"/>
              <a:t> znači (idi na oznaku </a:t>
            </a:r>
            <a:r>
              <a:rPr lang="hr-HR" b="1" dirty="0" smtClean="0"/>
              <a:t>oduzimanje:</a:t>
            </a:r>
            <a:r>
              <a:rPr lang="hr-HR" dirty="0" smtClean="0"/>
              <a:t> i izvrši naredbe poslije oznake).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Bezuvjetni skok GOTO naredba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4" name="TekstniOkvir 3"/>
          <p:cNvSpPr txBox="1"/>
          <p:nvPr/>
        </p:nvSpPr>
        <p:spPr>
          <a:xfrm>
            <a:off x="500034" y="1285860"/>
            <a:ext cx="821537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Unesite broj i ispitajte je li pozitivan ili nije. Ako uneseni broj nije pozitivan ili je jednak nuli, omogućite upis novog broja. </a:t>
            </a:r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199" y="3109482"/>
            <a:ext cx="5790007" cy="1819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071678"/>
            <a:ext cx="2041317" cy="4333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Naredba za grananje </a:t>
            </a:r>
            <a:r>
              <a:rPr lang="hr-HR" dirty="0" smtClean="0"/>
              <a:t>- IF…THEN…ELSE. Omogućuje promjenu tijeka izvođenja programa ovisno o ispunjenosti postavljenog uvjeta</a:t>
            </a:r>
            <a:r>
              <a:rPr lang="hr-HR" b="1" dirty="0" smtClean="0"/>
              <a:t> </a:t>
            </a:r>
            <a:endParaRPr lang="hr-HR" dirty="0" smtClean="0"/>
          </a:p>
          <a:p>
            <a:r>
              <a:rPr lang="hr-HR" b="1" dirty="0" smtClean="0"/>
              <a:t>Naredba za bezuvjetni skok</a:t>
            </a:r>
            <a:r>
              <a:rPr lang="hr-HR" dirty="0" smtClean="0"/>
              <a:t> – GOTO - (oznaka). Naredba koja bezuvjetno postavlja novi slijed izvođenja programa na mjesto na kojem se u programu nalazi oznaka (</a:t>
            </a:r>
            <a:r>
              <a:rPr lang="hr-HR" dirty="0" err="1" smtClean="0"/>
              <a:t>labela</a:t>
            </a:r>
            <a:r>
              <a:rPr lang="hr-HR" dirty="0" smtClean="0"/>
              <a:t>).</a:t>
            </a:r>
            <a:endParaRPr lang="hr-HR" smtClean="0"/>
          </a:p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347</Words>
  <Application>Microsoft Office PowerPoint</Application>
  <PresentationFormat>Prikaz na zaslonu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Gomilanje</vt:lpstr>
      <vt:lpstr> Nastavna jedinica: 2.1. (B) Uporaba naredbi za grananje i bezuvjetni skok</vt:lpstr>
      <vt:lpstr>Ispunjenost uvjeta</vt:lpstr>
      <vt:lpstr>Ispunjenost uvjeta</vt:lpstr>
      <vt:lpstr>IF…THEN naredba</vt:lpstr>
      <vt:lpstr>Primjer</vt:lpstr>
      <vt:lpstr>ELSE naredba</vt:lpstr>
      <vt:lpstr>Bezuvjetni skok GOTO naredba</vt:lpstr>
      <vt:lpstr>Primjer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46</cp:revision>
  <dcterms:created xsi:type="dcterms:W3CDTF">2010-07-29T06:54:58Z</dcterms:created>
  <dcterms:modified xsi:type="dcterms:W3CDTF">2010-08-01T15:19:06Z</dcterms:modified>
</cp:coreProperties>
</file>