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0B4BD-72A8-485C-8E1B-3F119E32D8F6}" type="datetimeFigureOut">
              <a:rPr lang="hr-HR" smtClean="0"/>
              <a:t>7.9.2018.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B59BA-0E50-44DF-9AB6-7FE90CAF34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920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B59BA-0E50-44DF-9AB6-7FE90CAF34B8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454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F387789-6240-4965-8252-11E305AFDE12}" type="datetime1">
              <a:rPr lang="en-US" smtClean="0"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DA067-44F2-4352-AB64-A02B9EE4CBCE}" type="datetime1">
              <a:rPr lang="en-US" smtClean="0"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7FD1-83EA-4A70-95D8-5B7368D70A8E}" type="datetime1">
              <a:rPr lang="en-US" smtClean="0"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4E06-2AE9-4C0A-AD8D-E1E6E8D290EC}" type="datetime1">
              <a:rPr lang="en-US" smtClean="0"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3522AEF-8DD1-492B-9274-2DFD14024212}" type="datetime1">
              <a:rPr lang="en-US" smtClean="0"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7300-95C7-4C81-AC5F-5A0EBE33BE7D}" type="datetime1">
              <a:rPr lang="en-US" smtClean="0"/>
              <a:t>9/7/2018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4A513-EBA4-46F9-9BBC-0BBFCEF34743}" type="datetime1">
              <a:rPr lang="en-US" smtClean="0"/>
              <a:t>9/7/2018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952C4-DEB9-4B06-825C-D5AF777DA51D}" type="datetime1">
              <a:rPr lang="en-US" smtClean="0"/>
              <a:t>9/7/2018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A63FD-915E-41DC-9B60-67FD0862694A}" type="datetime1">
              <a:rPr lang="en-US" smtClean="0"/>
              <a:t>9/7/2018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8DD92144-D42A-48DE-A741-E8A28C543587}" type="datetime1">
              <a:rPr lang="en-US" smtClean="0"/>
              <a:t>9/7/2018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A0E461FE-6317-46F3-AE56-8D48333744C8}" type="datetime1">
              <a:rPr lang="en-US" smtClean="0"/>
              <a:t>9/7/2018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255BD24-841F-4B2E-8AD9-EA3B96384721}" type="datetime1">
              <a:rPr lang="en-US" smtClean="0"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E-Spomenica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Osnovna škola Dežanovac, šk. 2017./18.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4797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like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7" r="19837"/>
          <a:stretch>
            <a:fillRect/>
          </a:stretch>
        </p:blipFill>
        <p:spPr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Mjesec hrvatske knjige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hr-HR" dirty="0" smtClean="0"/>
              <a:t>15.11.-15.12.2017.</a:t>
            </a:r>
            <a:endParaRPr lang="hr-HR" dirty="0"/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9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76858"/>
          </a:xfrm>
        </p:spPr>
        <p:txBody>
          <a:bodyPr/>
          <a:lstStyle/>
          <a:p>
            <a:r>
              <a:rPr lang="hr-HR" dirty="0" smtClean="0"/>
              <a:t>OBILJEŽEVANJE ZNAČAJNIH DATUMA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51678" y="1013255"/>
            <a:ext cx="10178322" cy="4866338"/>
          </a:xfrm>
        </p:spPr>
        <p:txBody>
          <a:bodyPr/>
          <a:lstStyle/>
          <a:p>
            <a:r>
              <a:rPr lang="hr-HR" dirty="0" smtClean="0"/>
              <a:t>I OVE GODINE OBILJEŽILI SMO MNOGE ZNAČAJNE DATUME</a:t>
            </a:r>
          </a:p>
          <a:p>
            <a:r>
              <a:rPr lang="hr-HR" dirty="0" smtClean="0"/>
              <a:t>Mjesec hrvatske knjige, Dan sjećanja na Vukovar, sv. Nikolu, Božić, Valentinovo, imali smo Maskenbal, Dan ružičastih majica, Dan broja Pi, Dan sigurnog Interneta, Uskrs, </a:t>
            </a:r>
            <a:r>
              <a:rPr lang="hr-HR" dirty="0" smtClean="0"/>
              <a:t>160 </a:t>
            </a:r>
            <a:r>
              <a:rPr lang="hr-HR" dirty="0" smtClean="0"/>
              <a:t>godina od osnutka škole…</a:t>
            </a:r>
          </a:p>
          <a:p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136" y="2193196"/>
            <a:ext cx="6667500" cy="4664804"/>
          </a:xfrm>
          <a:prstGeom prst="rect">
            <a:avLst/>
          </a:prstGeom>
        </p:spPr>
      </p:pic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806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MASKENBAL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I učiteljice su se maskirale…</a:t>
            </a:r>
            <a:endParaRPr lang="hr-HR" dirty="0"/>
          </a:p>
        </p:txBody>
      </p:sp>
      <p:pic>
        <p:nvPicPr>
          <p:cNvPr id="2052" name="Picture 4" descr="http://os-dezanovac.skole.hr/upload/os-dezanovac/album/297/large_img_15798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r="9783"/>
          <a:stretch>
            <a:fillRect/>
          </a:stretch>
        </p:blipFill>
        <p:spPr bwMode="auto">
          <a:xfrm>
            <a:off x="283464" y="0"/>
            <a:ext cx="7355585" cy="678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69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TERENSKA NASTAVA I IZLETI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Za promjenu, ove godine učenici su bili na Terenskoj nastavi u Lipiku, tom prilikom su posjetili i državnu ergelu Đakovo/Lipik. Na terenskoj nastavi su bili svi učenici škole.</a:t>
            </a:r>
          </a:p>
          <a:p>
            <a:r>
              <a:rPr lang="hr-HR" dirty="0" smtClean="0"/>
              <a:t>Uz to, učenici 8. razreda još su bili i u Vukovaru u posjeti MC Vukovar.</a:t>
            </a:r>
          </a:p>
          <a:p>
            <a:r>
              <a:rPr lang="hr-HR" dirty="0" smtClean="0"/>
              <a:t>Izleti su organizirani posebno za razrednu nastavu, posebno za 5.,6. i 7.,8. razred.</a:t>
            </a:r>
          </a:p>
          <a:p>
            <a:r>
              <a:rPr lang="hr-HR" dirty="0" smtClean="0"/>
              <a:t>Učenici od 1. do 4. razreda su bili na izletu u Đurđevcu i okolini (‘’Đurđevački </a:t>
            </a:r>
            <a:r>
              <a:rPr lang="hr-HR" dirty="0" err="1" smtClean="0"/>
              <a:t>pesci</a:t>
            </a:r>
            <a:r>
              <a:rPr lang="hr-HR" dirty="0" smtClean="0"/>
              <a:t>’’), 5. i 6. razredi u Osijeku i Našicama dok su 7. i 8. bili u Varaždinu i Čakovcu.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432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83" r="978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Terenska nastava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Ergele Lipik</a:t>
            </a:r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19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83" r="978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‘’Konji bili, konji vrani…’’</a:t>
            </a:r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17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UČEŠĆE U PROJEKTIMA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 OVE GODINE SMO BILI UKLJUČENI U ČITAV NIZ PROJEKATA.</a:t>
            </a:r>
          </a:p>
          <a:p>
            <a:r>
              <a:rPr lang="hr-HR" dirty="0" smtClean="0"/>
              <a:t>Uključeni smo bili u projekt Sheme školskog voća, Projekt besplatne kuhinje za djecu u riziku od siromaštva, Zubna putovnica, pokrenuta je procedura uključenja u projekt energetske obnove PŠ </a:t>
            </a:r>
            <a:r>
              <a:rPr lang="hr-HR" dirty="0" err="1" smtClean="0"/>
              <a:t>Blagorodovac</a:t>
            </a:r>
            <a:r>
              <a:rPr lang="hr-HR" dirty="0" smtClean="0"/>
              <a:t>, krenuo je projekt Festival multikulturalnosti, do sada je odrađena prva faza – edukacije učitelja u sklopu koje su isti bili  u </a:t>
            </a:r>
            <a:r>
              <a:rPr lang="hr-HR" dirty="0" err="1" smtClean="0"/>
              <a:t>Laslovu</a:t>
            </a:r>
            <a:r>
              <a:rPr lang="hr-HR" dirty="0" smtClean="0"/>
              <a:t>, </a:t>
            </a:r>
            <a:r>
              <a:rPr lang="hr-HR" dirty="0" err="1" smtClean="0"/>
              <a:t>Kistanjama</a:t>
            </a:r>
            <a:r>
              <a:rPr lang="hr-HR" dirty="0" smtClean="0"/>
              <a:t>, Budimpešti, Lovranu. Djeca koja uče mađarski jezik preko fondacije </a:t>
            </a:r>
            <a:r>
              <a:rPr lang="hr-HR" dirty="0" err="1" smtClean="0"/>
              <a:t>Bethlen</a:t>
            </a:r>
            <a:r>
              <a:rPr lang="hr-HR" dirty="0" smtClean="0"/>
              <a:t> </a:t>
            </a:r>
            <a:r>
              <a:rPr lang="hr-HR" dirty="0" err="1" smtClean="0"/>
              <a:t>Gabor</a:t>
            </a:r>
            <a:r>
              <a:rPr lang="hr-HR" dirty="0" smtClean="0"/>
              <a:t> i Vlade Republike Mađarske dobivaju pomoć. Zaživio je i projekt Mikroračunala u nastavi.</a:t>
            </a:r>
          </a:p>
          <a:p>
            <a:r>
              <a:rPr lang="hr-HR" dirty="0" smtClean="0"/>
              <a:t>Svi navedeni projekti su financirani novcem EU, BBŽ, RH, RM.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986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83" r="978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IZVORNI GOVORNIK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Zahvaljujući angažmanu učiteljica engleskog jezika školu su posjetili predstavnici Veleposlanstva SAD-a i održali zanimljivo predavanje našim učenicima.</a:t>
            </a:r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849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160 GODINA ŠKOLE, 1858.-2018.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Ove godine navršilo se 160 godina od osnutka škole u Dežanovcu. Spomenuti jubilej obilježili smo čitavim nizom aktivnosti tijekom proljeća 2018., a završnica je bila svečana priredba i sportski dan održani 13.6., odnosno 15.6.2018.</a:t>
            </a:r>
          </a:p>
          <a:p>
            <a:r>
              <a:rPr lang="hr-HR" dirty="0" smtClean="0"/>
              <a:t>Oko pripreme 160 godina škole angažirati su praktično svi djelatnici škole, a svečanu priredbu su organizirale učiteljice razredne nastave uz pomoć pojedinih učitelja predmetne nastave. Tijekom priredbe </a:t>
            </a:r>
            <a:r>
              <a:rPr lang="hr-HR" dirty="0" err="1" smtClean="0"/>
              <a:t>vrtila</a:t>
            </a:r>
            <a:r>
              <a:rPr lang="hr-HR" dirty="0" smtClean="0"/>
              <a:t> se prezentacija s povijesnim pregledom rada škole, istu ćemo sačuvati za buduće generacije.</a:t>
            </a:r>
          </a:p>
          <a:p>
            <a:r>
              <a:rPr lang="hr-HR" dirty="0" smtClean="0"/>
              <a:t>Na ovim ograničenim stranicama malo je mjesta za približiti i dočarati sve događaje s proljeća 2018.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157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83" r="978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1858.-2018.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Malo je škola koje se mogu pohvaliti s ovakvim jubilejom.</a:t>
            </a:r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97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Početak Školske 2017./18. godine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51678" y="1161535"/>
            <a:ext cx="10178322" cy="4718057"/>
          </a:xfrm>
        </p:spPr>
        <p:txBody>
          <a:bodyPr/>
          <a:lstStyle/>
          <a:p>
            <a:r>
              <a:rPr lang="hr-HR" dirty="0" smtClean="0"/>
              <a:t>Ova školska godina započela je 4.9.2017. godine, započeli smo je sa 169 učenika ili 9 manje nego prošlu. U školi imamo 15 razrednih odjela i to 9 u razrednoj i 6 u predmetnoj nastavi. Od ove školske godine u PŠ </a:t>
            </a:r>
            <a:r>
              <a:rPr lang="hr-HR" dirty="0" err="1" smtClean="0"/>
              <a:t>Trojeglava</a:t>
            </a:r>
            <a:r>
              <a:rPr lang="hr-HR" dirty="0" smtClean="0"/>
              <a:t> radi samo jedna učiteljica, a privremeno smo u MŠ Dežanovac prebacili 1 učiteljicu, no trend smanjenja djece se nastavlja, ponajviše zbog iseljavanja i šk. 2018./19. bi mogli dočekati sa samo 2 učiteljice RN u Dežanovcu. Od 169 učenika 74 je u razrednoj nastavi a 95 u predmetnoj, što isto ukazuje na trend smanjenja djece. PŠ Uljanik ima 16 učenika, PŠ </a:t>
            </a:r>
            <a:r>
              <a:rPr lang="hr-HR" dirty="0" err="1" smtClean="0"/>
              <a:t>Blagorodovac</a:t>
            </a:r>
            <a:r>
              <a:rPr lang="hr-HR" dirty="0" smtClean="0"/>
              <a:t> 7, PŠ </a:t>
            </a:r>
            <a:r>
              <a:rPr lang="hr-HR" dirty="0" err="1" smtClean="0"/>
              <a:t>Sokolovac</a:t>
            </a:r>
            <a:r>
              <a:rPr lang="hr-HR" dirty="0" smtClean="0"/>
              <a:t> 10 i PŠ </a:t>
            </a:r>
            <a:r>
              <a:rPr lang="hr-HR" dirty="0" err="1" smtClean="0"/>
              <a:t>Trojeglava</a:t>
            </a:r>
            <a:r>
              <a:rPr lang="hr-HR" dirty="0" smtClean="0"/>
              <a:t> 8.</a:t>
            </a:r>
          </a:p>
          <a:p>
            <a:r>
              <a:rPr lang="hr-HR" dirty="0" smtClean="0"/>
              <a:t>Broj zaposlenih djelatnika je bio 44</a:t>
            </a:r>
          </a:p>
          <a:p>
            <a:r>
              <a:rPr lang="hr-HR" dirty="0" smtClean="0"/>
              <a:t>Iduće 2018. godine, a ove školske godine obilježavamo 160 godina škole, uključeni smo u čitav niz projekata financiranih od strane EU i to će vjerojatno obilježiti ovu školsku godinu.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83" r="978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Družba Pere Kvržice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Škola nekad i sad…..</a:t>
            </a:r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624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83" r="978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I oni su nekad išli u OŠ  Dežanovac.</a:t>
            </a:r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62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KRAJ NASTAVNE GODINE, PRAZNICI TKON….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Nastavnu godinu završili smo sa 166 učenika i evidentno je da se trend pada broja učenika nastavlja, posljedice toga su: 2 učiteljice razredne nastave proglašene su tehnološkim viškom a čitav niz učitelja je izgubio dio satnice. U sljedećoj školskoj godini imat ćemo čak 3 razredna odjela manje (2 u razrednoj i 1 u predmetnoj nastavi) ili oko 150 učenika. Bojim se da smo po pitanju smanjenja broja učenika nemoćni, odnosno da mi kao škola ne možemo puno učiniti, problem je puno širi… </a:t>
            </a:r>
          </a:p>
          <a:p>
            <a:r>
              <a:rPr lang="hr-HR" dirty="0" smtClean="0"/>
              <a:t>TKON – Odmaralište u </a:t>
            </a:r>
            <a:r>
              <a:rPr lang="hr-HR" dirty="0" err="1" smtClean="0"/>
              <a:t>Tkonu</a:t>
            </a:r>
            <a:r>
              <a:rPr lang="hr-HR" dirty="0" smtClean="0"/>
              <a:t> je radilo i ove godine i to više dana nego prošle. Imali smo dvije ture gostiju, djece, iz Češke Republike, 2 ‘’županijske’’ ture, naši djelatnici su ponovo bili na moru, kao i savez Čeha – škola folklora. Stoga su i prihodi veći, no </a:t>
            </a:r>
            <a:r>
              <a:rPr lang="hr-HR" dirty="0" err="1" smtClean="0"/>
              <a:t>Tkon</a:t>
            </a:r>
            <a:r>
              <a:rPr lang="hr-HR" dirty="0" smtClean="0"/>
              <a:t> i košta, te smo imali i neplanskih rashoda u vidu zamjene kotla tople vode, dijela vodovodnih cijevi, rad na stolici krova, oprema dijela soba i sl.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0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889" r="1988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POZDRAV IZ TKONA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Još jedan pogled s </a:t>
            </a:r>
            <a:r>
              <a:rPr lang="hr-HR" dirty="0" err="1" smtClean="0"/>
              <a:t>Ćokovca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559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OSVRT RAVNATELJA NA GODINU NA IZMAKU, PLANOVI ZA SLJEDEĆU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Predviđanja o daljnjem smanjenju broja djece, temeljem demografskih pokazatelja, broja rođene djece i iseljavanja u zemlje EU, su se nažalost obistinila. Izravna posljedica na školu je pad broja djece tijekom godine sa 169 na 166 a 1.9.2018. - 150! Što nas kao ljude opterećuje je davanje otkaza tehnološkim viškovima i smanjenje satnice većem broju učitelja. Škola je ipak radila, i imamo se čime ponositi. Po prvi puta, u dogovoru s Općinom Dežanovac ista je za početak šk. 2017./18. osigurala svim učenicima bilježnice, prešli smo s ADSL-a na kvalitetniji VDSL, učestvovali u čitavom nizu projekata ranije opisanih, velik broj učionica je ponovo okrečen, kako u MŠ tako i u PŠ. </a:t>
            </a:r>
            <a:r>
              <a:rPr lang="hr-HR" dirty="0" err="1" smtClean="0"/>
              <a:t>Zamjenili</a:t>
            </a:r>
            <a:r>
              <a:rPr lang="hr-HR" dirty="0" smtClean="0"/>
              <a:t> smo stare i dotrajale, po zdravlje štetne, ‘’salonit’’ ploče novim krovom u PŠ Uljanik, prošli smo za energetsku obnovu PŠ </a:t>
            </a:r>
            <a:r>
              <a:rPr lang="hr-HR" dirty="0" err="1" smtClean="0"/>
              <a:t>Blagorodovac</a:t>
            </a:r>
            <a:r>
              <a:rPr lang="hr-HR" dirty="0" smtClean="0"/>
              <a:t>, a na PŠ </a:t>
            </a:r>
            <a:r>
              <a:rPr lang="hr-HR" dirty="0" err="1" smtClean="0"/>
              <a:t>Trojeglavi</a:t>
            </a:r>
            <a:r>
              <a:rPr lang="hr-HR" dirty="0" smtClean="0"/>
              <a:t> je obnovljena kompletna fasada, a ranije je spomenuto kako je bilo značajnih radova i u </a:t>
            </a:r>
            <a:r>
              <a:rPr lang="hr-HR" dirty="0" err="1" smtClean="0"/>
              <a:t>Tkonu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2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Što u 2018./19.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Realizirati započete projekte, a posebno ističem energetsku obnovu PŠ </a:t>
            </a:r>
            <a:r>
              <a:rPr lang="hr-HR" dirty="0" err="1" smtClean="0"/>
              <a:t>Blagorodovac</a:t>
            </a:r>
            <a:r>
              <a:rPr lang="hr-HR" dirty="0" smtClean="0"/>
              <a:t> i nastavak projekta Festival multikulturalnosti, završiti započete radove u </a:t>
            </a:r>
            <a:r>
              <a:rPr lang="hr-HR" dirty="0" err="1" smtClean="0"/>
              <a:t>Tkonu</a:t>
            </a:r>
            <a:r>
              <a:rPr lang="hr-HR" dirty="0" smtClean="0"/>
              <a:t> i održavati </a:t>
            </a:r>
            <a:r>
              <a:rPr lang="hr-HR" dirty="0" err="1" smtClean="0"/>
              <a:t>objekat</a:t>
            </a:r>
            <a:r>
              <a:rPr lang="hr-HR" dirty="0" smtClean="0"/>
              <a:t> u upotrebnom stanju, najmanje na ovom nivou. Okrečiti one učionice i dijelove škola koji nisu završeni u protekloj godini, obnoviti dio elektroničke opreme, s naglaskom na nabavku pametnih ploča i prijenosnih računala, a po mogućnosti organizirati edukaciju učitelja u trajanju od 2-3 dana u Republici Češkoj (ovo ovisi o financijskim sredstvima). Nadam se da je privremeno zaustavljen trend smanjenja satnice učiteljima kao posljedica smanjenja broja djece, ali to će vrijeme pokazati. Održati i pojačati suradnju s BBŽ, Općinom Dežanovac, manjinskim organizacijama i dr. Općenito zadržati dostignut nivo u radu Škole i uvijek težiti boljem.</a:t>
            </a:r>
          </a:p>
          <a:p>
            <a:pPr marL="0" indent="0">
              <a:buNone/>
            </a:pPr>
            <a:r>
              <a:rPr lang="hr-HR" dirty="0" smtClean="0"/>
              <a:t>U Dežanovcu 31.8.2018.				</a:t>
            </a:r>
            <a:r>
              <a:rPr lang="hr-HR" dirty="0" err="1" smtClean="0"/>
              <a:t>Ravanatelj</a:t>
            </a:r>
            <a:r>
              <a:rPr lang="hr-HR" dirty="0" smtClean="0"/>
              <a:t> škole: Zoran </a:t>
            </a:r>
            <a:r>
              <a:rPr lang="hr-HR" dirty="0" err="1" smtClean="0"/>
              <a:t>Činčak,mag.pov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57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Učiteljice razredne nastave</a:t>
            </a:r>
            <a:endParaRPr lang="hr-HR" dirty="0"/>
          </a:p>
        </p:txBody>
      </p:sp>
      <p:graphicFrame>
        <p:nvGraphicFramePr>
          <p:cNvPr id="5" name="Rezervirano mjesto sadržaja 4"/>
          <p:cNvGraphicFramePr>
            <a:graphicFrameLocks noGrp="1"/>
          </p:cNvGraphicFramePr>
          <p:nvPr>
            <p:ph idx="1"/>
          </p:nvPr>
        </p:nvGraphicFramePr>
        <p:xfrm>
          <a:off x="765175" y="2041525"/>
          <a:ext cx="6157913" cy="2743200"/>
        </p:xfrm>
        <a:graphic>
          <a:graphicData uri="http://schemas.openxmlformats.org/drawingml/2006/table">
            <a:tbl>
              <a:tblPr/>
              <a:tblGrid>
                <a:gridCol w="447929"/>
                <a:gridCol w="1305879"/>
                <a:gridCol w="643147"/>
                <a:gridCol w="1791083"/>
                <a:gridCol w="647570"/>
                <a:gridCol w="695584"/>
                <a:gridCol w="626721"/>
              </a:tblGrid>
              <a:tr h="6823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Red. broj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Ime i prezime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Godina rođenja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Zvanje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Stupanj stručne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spreme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Mentor-savjetnik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Godine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staža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2743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Rada BožiĆ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1968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Učiteljica razredne nastave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VŠS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43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Sanja Prodanović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1969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Učiteljica razredne nastave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43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Mira Kljaić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1956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Učiteljica razredne nastave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VŠS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43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Štefica Sučec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1962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Učiteljica razredne nastave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VŠS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43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Mirjana Cenkovčan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1974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Učiteljica razredne nastave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43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Ksenija Dakić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1960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Učiteljica razredne nastave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VŠS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43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Milena Šustić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1966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Učiteljica razredne nastave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VŠS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43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Vesna Dmejhal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1956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Učiteljica razredne nastave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VŠS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43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Valentina Prenosil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1977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Učiteljica razredne nastave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hr-H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32" marR="68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Školska 2017./18.</a:t>
            </a:r>
            <a:endParaRPr lang="hr-HR" dirty="0"/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3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Učitelji predmetne nastave</a:t>
            </a:r>
            <a:endParaRPr lang="hr-HR" dirty="0"/>
          </a:p>
        </p:txBody>
      </p:sp>
      <p:graphicFrame>
        <p:nvGraphicFramePr>
          <p:cNvPr id="5" name="Rezervirano mjesto sadržaja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6908497"/>
              </p:ext>
            </p:extLst>
          </p:nvPr>
        </p:nvGraphicFramePr>
        <p:xfrm>
          <a:off x="650788" y="634310"/>
          <a:ext cx="6738553" cy="5544067"/>
        </p:xfrm>
        <a:graphic>
          <a:graphicData uri="http://schemas.openxmlformats.org/drawingml/2006/table">
            <a:tbl>
              <a:tblPr/>
              <a:tblGrid>
                <a:gridCol w="358964"/>
                <a:gridCol w="1630027"/>
                <a:gridCol w="452856"/>
                <a:gridCol w="1538689"/>
                <a:gridCol w="543555"/>
                <a:gridCol w="1177171"/>
                <a:gridCol w="633616"/>
                <a:gridCol w="403675"/>
              </a:tblGrid>
              <a:tr h="8924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 br.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Ime i prezime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God. rođ.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Zvanje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Stupanj stručne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spreme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Predmet(i) koji(e) predaje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Mentor-savjetnik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God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staž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151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Morena Mandić Čolić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1985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Dipl. uč. RN s poj. HJ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Hrvatski jezik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Davor Stankić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1986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Dipl. uč. RN s poj. HJ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Hrvatski jezik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Maja Kral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1982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Dipl. uč. RN s poj. EJ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Engleski jezik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Marina Nestinger Santo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1983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Dipl. uč. RN s poj EJ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Engleski jezik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4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Martina Lončarević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Dipl. uč. RN s poj. Geografijom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Geografija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4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Elena Petrušić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1987.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Mag. edukacije povijesti i hrv. Jezika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Povijest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Goranka Radulović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1969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Prof. biologije i kemije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Prir., biol. kemija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Jelena Đermanović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1987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Mag. eduk. mat. i inf.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Matematika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87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Mirjana Hojka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1972.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Dipl. inž. mat. i inf. s ped. grup. predmeta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Matematika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Informatika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4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Katica Stjepanek Jadanić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1985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Profesor fizike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Fizika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Estera Cenger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1970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Prof. glazbene kulture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Glazbeni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4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Diana Vidović Petrović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1977.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Akademski slikar s ped.psih.izob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Likovni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Dragan Barač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1960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Učitelj TZK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TZK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Emilija Sedlaček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Mr.eduk. boh i HJ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 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Češki jezik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Josip Blažević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Dipl. teolog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Vjeronauk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Đuro Cvitić 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1978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Dipl. teolog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Vjeronauk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4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Mario Šterle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1956.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Dipl. inž metalurgije s PPO izobrazbom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Tehnička kultura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4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Marija Kukučka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1987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Sv. Prvostupnica mađarskog jezika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VŠS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Mađarski jezik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4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Ranka Potrebić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1981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Dipl. uč. RN s poj. srpskim j.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Srpski jezik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4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Borka Teodorović (zamjena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1981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Dipl. kateheta 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Srpski jezik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Ivana Vorel Herout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1985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Dipl. uč. RN s poj. Inf.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Informatika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5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Ivica Jozić (zamjena) 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1993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Informatika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6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hr-HR" sz="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17" marR="404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Šk. 2017./18.</a:t>
            </a:r>
            <a:endParaRPr lang="hr-HR" dirty="0"/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15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Ravnatelj i stručni suradnici</a:t>
            </a:r>
            <a:endParaRPr lang="hr-HR" dirty="0"/>
          </a:p>
        </p:txBody>
      </p:sp>
      <p:graphicFrame>
        <p:nvGraphicFramePr>
          <p:cNvPr id="9" name="Rezervirano mjesto sadržaja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7851527"/>
              </p:ext>
            </p:extLst>
          </p:nvPr>
        </p:nvGraphicFramePr>
        <p:xfrm>
          <a:off x="765175" y="2561967"/>
          <a:ext cx="6157914" cy="2578445"/>
        </p:xfrm>
        <a:graphic>
          <a:graphicData uri="http://schemas.openxmlformats.org/drawingml/2006/table">
            <a:tbl>
              <a:tblPr/>
              <a:tblGrid>
                <a:gridCol w="315252"/>
                <a:gridCol w="1109218"/>
                <a:gridCol w="579129"/>
                <a:gridCol w="1406956"/>
                <a:gridCol w="579129"/>
                <a:gridCol w="1075942"/>
                <a:gridCol w="579129"/>
                <a:gridCol w="513159"/>
              </a:tblGrid>
              <a:tr h="14363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Red. broj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Ime i prezime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Godina rođenja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Zvanje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Stupanj stručne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spreme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Radno mjesto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Mentor-savjetnik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Godine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staža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38103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Zoran Činčak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1974.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Mag. Povijesti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Ravnatelj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0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Ivana Širac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1982.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Prof. Soc. Pedagog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Socijalni pedagog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0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Ankica Holubek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1979.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dipl. bibliotekar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VSS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Knjižničarka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0" marR="63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0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Ostali djelatnici škole</a:t>
            </a:r>
            <a:endParaRPr lang="hr-HR" dirty="0"/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799600"/>
              </p:ext>
            </p:extLst>
          </p:nvPr>
        </p:nvGraphicFramePr>
        <p:xfrm>
          <a:off x="765175" y="2041525"/>
          <a:ext cx="6157913" cy="3370739"/>
        </p:xfrm>
        <a:graphic>
          <a:graphicData uri="http://schemas.openxmlformats.org/drawingml/2006/table">
            <a:tbl>
              <a:tblPr/>
              <a:tblGrid>
                <a:gridCol w="439851"/>
                <a:gridCol w="1635390"/>
                <a:gridCol w="606628"/>
                <a:gridCol w="1298782"/>
                <a:gridCol w="779514"/>
                <a:gridCol w="865651"/>
                <a:gridCol w="532097"/>
              </a:tblGrid>
              <a:tr h="8426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Red. broj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Ime i prezime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Godina rođenja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Zvanje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Stupanj 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stru. spreme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Radno mjesto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Godine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staža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8089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Vikica Župljanin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1965.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Dipl. up. pravnik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VŠS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Tajnik škole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9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  <a:tabLst>
                          <a:tab pos="457200" algn="l"/>
                        </a:tabLs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Helenka Rokić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1957.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Ekonomski tehničar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SSS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Računovođa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9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3"/>
                        <a:tabLst>
                          <a:tab pos="457200" algn="l"/>
                        </a:tabLs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Željko Prodanović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1968.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Elektrotehničar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KV/SSS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Domar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9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4"/>
                        <a:tabLst>
                          <a:tab pos="457200" algn="l"/>
                        </a:tabLs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Inesa Trupl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1976.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Kuharica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SSS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Kuharica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9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5"/>
                        <a:tabLst>
                          <a:tab pos="457200" algn="l"/>
                        </a:tabLs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Gordana Bojčić -zamjena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1966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Kuharica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SSS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Kuharica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9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6"/>
                        <a:tabLst>
                          <a:tab pos="457200" algn="l"/>
                        </a:tabLs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Marija Bjedov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1955.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Spremačica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NKV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Spremačica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9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7"/>
                        <a:tabLst>
                          <a:tab pos="457200" algn="l"/>
                        </a:tabLs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Gordana Torkoš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1962.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NKV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Spremačica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9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8"/>
                        <a:tabLst>
                          <a:tab pos="457200" algn="l"/>
                        </a:tabLs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Nada Trgovčević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1959.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NKV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Spremačica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9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9"/>
                        <a:tabLst>
                          <a:tab pos="457200" algn="l"/>
                        </a:tabLs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Ruža Marić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1956.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NKV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Spremačica</a:t>
                      </a:r>
                      <a:endParaRPr lang="hr-H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hr-H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78" marR="659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00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182804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dirty="0" smtClean="0"/>
              <a:t>Organizacija rada škole, upisno područje</a:t>
            </a:r>
            <a:endParaRPr lang="hr-HR" sz="40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51678" y="1268627"/>
            <a:ext cx="10178322" cy="4405019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U školi je nastava organizirana u jednoj smjeni, od 7,10 sati do 13,50, razredna nastava u Matičnoj školi (zbog autobusa) ima nastavu od 7,45 do 12, a u područnim školama nastava je organizirana od 8 do 12,15 sati. Čitav niz izvannastavnih aktivnosti, kao i neki izborni predmeti odvijaju se 7. i 8. sat. 112 učenika su putnici ili 66,27%, što znači da svaki dan dežurni nastavnici ispraćaju i dočekuju 4 autobusa, a dežurstvo počinje već u 6,30 sati. Većina učenika se hrani u kuhinjama u MŠ i PŠ Uljanik i </a:t>
            </a:r>
            <a:r>
              <a:rPr lang="hr-HR" dirty="0" err="1" smtClean="0"/>
              <a:t>Trojeglava</a:t>
            </a:r>
            <a:r>
              <a:rPr lang="hr-HR" dirty="0" smtClean="0"/>
              <a:t>, a 45 učenika se besplatno hrani u kuhinji što je omogućeno iz EU fondova.</a:t>
            </a:r>
          </a:p>
          <a:p>
            <a:r>
              <a:rPr lang="hr-HR" dirty="0" smtClean="0"/>
              <a:t>Upisno područje naše škole, osim općine Dežanovac obuhvaća i </a:t>
            </a:r>
            <a:r>
              <a:rPr lang="hr-HR" dirty="0" err="1" smtClean="0"/>
              <a:t>Imsovac</a:t>
            </a:r>
            <a:r>
              <a:rPr lang="hr-HR" dirty="0" smtClean="0"/>
              <a:t> (općina Končanica) i Uljanik i Duhove (grad Garešnica), ali tu valja istaći kako se Upisno područje ne primjenjuje dosljedno, te tako djeca iz Ivanovog Polja, koja pripadaju našem upisnom području, kao i djeca iz </a:t>
            </a:r>
            <a:r>
              <a:rPr lang="hr-HR" dirty="0" err="1" smtClean="0"/>
              <a:t>Sređana</a:t>
            </a:r>
            <a:r>
              <a:rPr lang="hr-HR" dirty="0" smtClean="0"/>
              <a:t> idu u školu u Daruvar, ranije to nije bio problem ali zbog smanjivanja djece može biti.</a:t>
            </a:r>
          </a:p>
          <a:p>
            <a:r>
              <a:rPr lang="hr-HR" dirty="0" smtClean="0"/>
              <a:t>I. polugodište završavamo 22.12. a kraj nastavne godine je 13.6.2018., predviđeno je 178 nastavnih dana, 251 radnih dana, ostalo su Blagdani i neradni dani.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75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Izborna nastava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Izborna nastava se i dalje odvija iz 5 predmeta i to: Češkog</a:t>
            </a:r>
            <a:r>
              <a:rPr lang="hr-HR" smtClean="0"/>
              <a:t>, Srpskog</a:t>
            </a:r>
            <a:r>
              <a:rPr lang="hr-HR" dirty="0" smtClean="0"/>
              <a:t>, Mađarskog, Katoličkog vjeronauka i Informatike. Ovdje valja napomenuti kako nastava srpskog jezika je spala na svega 3 učenika ili 1,77% od svih učenika škole, iako statistički broj djece srpske nacionalnosti iznosi između 13 i 14%, stoga prijeti opasnost gašenja ovog izbornog predmeta. Na nastavi mađarskog jezika je 12 učenika ili 7,1% od svih učenika škole što je nešto manje nego prošle godine, ali i dalje više od statističkih podataka za tu manjinu. Od manjinskih jezika po C modelu i dalje je najviše učenika koji pohađaju nastavu češkog jezika ili 106 učenika, odnosno 62,72%.</a:t>
            </a:r>
          </a:p>
          <a:p>
            <a:r>
              <a:rPr lang="hr-HR" dirty="0" smtClean="0"/>
              <a:t>Na nastavi informatike je 95 učenika, odnosno svi učenici od 5. do 8. razreda, čime je u toj kategoriji učenika zastupljenost ovog predmeta 100%, odnosno na istu idu svi učenici kojima je to omogućeno. Na nastavi Katoličkog vjeronauka je 141 učenik ili 83,43%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69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IZVANNASTAVNE AKTIVNOSTI, DODATNA I DOPUNSKA NASTAVA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Dopunsku nastavu organizirali smo iz Hrvatskog i Matematike u nižim razredima a u višim još i iz Geografije i Engleskog jezika.</a:t>
            </a:r>
          </a:p>
          <a:p>
            <a:r>
              <a:rPr lang="hr-HR" dirty="0" smtClean="0"/>
              <a:t>Dodatna nastava je bila organizirana iz Matematike, Engleskog, Povijesti, Geografije, Fizike i Hrvatskog.</a:t>
            </a:r>
          </a:p>
          <a:p>
            <a:r>
              <a:rPr lang="hr-HR" dirty="0" smtClean="0"/>
              <a:t>U školi je bio i čitav niz izvannastavnih aktivnosti, kao što su: Mali i veliki zbor, Dramsko-recitatorske skupine, Hrvatski i Češki folklor, Zadruga, Eko skupina, </a:t>
            </a:r>
            <a:r>
              <a:rPr lang="hr-HR" dirty="0" err="1" smtClean="0"/>
              <a:t>Pilaonica</a:t>
            </a:r>
            <a:r>
              <a:rPr lang="hr-HR" dirty="0" smtClean="0"/>
              <a:t>, Ritmika i Sportska grupa. </a:t>
            </a:r>
          </a:p>
          <a:p>
            <a:r>
              <a:rPr lang="hr-HR" dirty="0" smtClean="0"/>
              <a:t>Obuka plivanja je bila organizirana samo za one učenike koji su preko BBŽ išli u naše odmaralište u </a:t>
            </a:r>
            <a:r>
              <a:rPr lang="hr-HR" dirty="0" err="1" smtClean="0"/>
              <a:t>Tkon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8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TM10001106[[fn=Značka]]</Template>
  <TotalTime>173</TotalTime>
  <Words>2381</Words>
  <Application>Microsoft Office PowerPoint</Application>
  <PresentationFormat>Široki zaslon</PresentationFormat>
  <Paragraphs>455</Paragraphs>
  <Slides>25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2" baseType="lpstr">
      <vt:lpstr>Arial</vt:lpstr>
      <vt:lpstr>Calibri</vt:lpstr>
      <vt:lpstr>Comic Sans MS</vt:lpstr>
      <vt:lpstr>Gill Sans MT</vt:lpstr>
      <vt:lpstr>Impact</vt:lpstr>
      <vt:lpstr>Times New Roman</vt:lpstr>
      <vt:lpstr>Badge</vt:lpstr>
      <vt:lpstr>E-Spomenica</vt:lpstr>
      <vt:lpstr>Početak Školske 2017./18. godine</vt:lpstr>
      <vt:lpstr>Učiteljice razredne nastave</vt:lpstr>
      <vt:lpstr>Učitelji predmetne nastave</vt:lpstr>
      <vt:lpstr>Ravnatelj i stručni suradnici</vt:lpstr>
      <vt:lpstr>Ostali djelatnici škole</vt:lpstr>
      <vt:lpstr>Organizacija rada škole, upisno područje</vt:lpstr>
      <vt:lpstr>Izborna nastava</vt:lpstr>
      <vt:lpstr>IZVANNASTAVNE AKTIVNOSTI, DODATNA I DOPUNSKA NASTAVA</vt:lpstr>
      <vt:lpstr>Mjesec hrvatske knjige</vt:lpstr>
      <vt:lpstr>OBILJEŽEVANJE ZNAČAJNIH DATUMA</vt:lpstr>
      <vt:lpstr>MASKENBAL</vt:lpstr>
      <vt:lpstr>TERENSKA NASTAVA I IZLETI</vt:lpstr>
      <vt:lpstr>Terenska nastava</vt:lpstr>
      <vt:lpstr>PowerPointova prezentacija</vt:lpstr>
      <vt:lpstr>UČEŠĆE U PROJEKTIMA</vt:lpstr>
      <vt:lpstr>IZVORNI GOVORNIK</vt:lpstr>
      <vt:lpstr>160 GODINA ŠKOLE, 1858.-2018.</vt:lpstr>
      <vt:lpstr>1858.-2018.</vt:lpstr>
      <vt:lpstr>Družba Pere Kvržice</vt:lpstr>
      <vt:lpstr>PowerPointova prezentacija</vt:lpstr>
      <vt:lpstr>KRAJ NASTAVNE GODINE, PRAZNICI TKON….</vt:lpstr>
      <vt:lpstr>POZDRAV IZ TKONA</vt:lpstr>
      <vt:lpstr>OSVRT RAVNATELJA NA GODINU NA IZMAKU, PLANOVI ZA SLJEDEĆU</vt:lpstr>
      <vt:lpstr>Što u 2018./19.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E-Spomenica</dc:title>
  <dc:creator>Zoran</dc:creator>
  <cp:lastModifiedBy>Zoran</cp:lastModifiedBy>
  <cp:revision>17</cp:revision>
  <dcterms:created xsi:type="dcterms:W3CDTF">2018-01-02T09:20:53Z</dcterms:created>
  <dcterms:modified xsi:type="dcterms:W3CDTF">2018-09-07T06:52:55Z</dcterms:modified>
</cp:coreProperties>
</file>