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1" r:id="rId2"/>
    <p:sldId id="256" r:id="rId3"/>
    <p:sldId id="257" r:id="rId4"/>
    <p:sldId id="258" r:id="rId5"/>
    <p:sldId id="259" r:id="rId6"/>
    <p:sldId id="272" r:id="rId7"/>
    <p:sldId id="260" r:id="rId8"/>
    <p:sldId id="273" r:id="rId9"/>
    <p:sldId id="262" r:id="rId10"/>
    <p:sldId id="263" r:id="rId11"/>
    <p:sldId id="264" r:id="rId12"/>
    <p:sldId id="265" r:id="rId13"/>
    <p:sldId id="261" r:id="rId14"/>
    <p:sldId id="266" r:id="rId15"/>
    <p:sldId id="267" r:id="rId16"/>
    <p:sldId id="270" r:id="rId1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6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50F616-73B2-4BBD-828F-7D6D9FACEC72}" type="datetimeFigureOut">
              <a:rPr lang="sr-Latn-CS" smtClean="0"/>
              <a:t>26.11.2021.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49BB31-2944-425D-B242-19C0FDDDF830}" type="slidenum">
              <a:rPr lang="hr-HR" smtClean="0"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orisnik\Desktop\skola_dobri1-030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03575"/>
            <a:ext cx="6786610" cy="427509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571472" y="571480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/>
              <a:t>REALIZED ACTIVITIES - TEACHER’S MOBILITY SCHOOL DOBRI – SPLIT, CROATIA </a:t>
            </a:r>
            <a:endParaRPr lang="hr-HR" sz="2400" b="1" dirty="0"/>
          </a:p>
        </p:txBody>
      </p:sp>
      <p:pic>
        <p:nvPicPr>
          <p:cNvPr id="7" name="Picture 3" descr="C:\Users\Korisnik\Desktop\logo_erasm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643050"/>
            <a:ext cx="2148424" cy="857257"/>
          </a:xfrm>
          <a:prstGeom prst="rect">
            <a:avLst/>
          </a:prstGeom>
          <a:noFill/>
        </p:spPr>
      </p:pic>
      <p:sp>
        <p:nvSpPr>
          <p:cNvPr id="8" name="TekstniOkvir 7"/>
          <p:cNvSpPr txBox="1"/>
          <p:nvPr/>
        </p:nvSpPr>
        <p:spPr>
          <a:xfrm>
            <a:off x="2643174" y="1571613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rgbClr val="C00000"/>
                </a:solidFill>
              </a:rPr>
              <a:t>07 – 12  MAY 2018</a:t>
            </a:r>
            <a:endParaRPr lang="hr-HR" sz="2400" b="1" dirty="0">
              <a:solidFill>
                <a:srgbClr val="C00000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857224" y="3071810"/>
            <a:ext cx="75599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 smtClean="0">
                <a:latin typeface="Aharoni" pitchFamily="2" charset="-79"/>
                <a:cs typeface="Aharoni" pitchFamily="2" charset="-79"/>
              </a:rPr>
              <a:t>Future, work, home – </a:t>
            </a:r>
            <a:r>
              <a:rPr lang="hr-HR" sz="4400" b="1" dirty="0" err="1" smtClean="0">
                <a:latin typeface="Aharoni" pitchFamily="2" charset="-79"/>
                <a:cs typeface="Aharoni" pitchFamily="2" charset="-79"/>
              </a:rPr>
              <a:t>today</a:t>
            </a:r>
            <a:r>
              <a:rPr lang="hr-HR" sz="4400" b="1" dirty="0" smtClean="0">
                <a:latin typeface="Aharoni" pitchFamily="2" charset="-79"/>
                <a:cs typeface="Aharoni" pitchFamily="2" charset="-79"/>
              </a:rPr>
              <a:t>’s </a:t>
            </a:r>
            <a:r>
              <a:rPr lang="hr-HR" sz="4400" b="1" dirty="0" err="1" smtClean="0">
                <a:latin typeface="Aharoni" pitchFamily="2" charset="-79"/>
                <a:cs typeface="Aharoni" pitchFamily="2" charset="-79"/>
              </a:rPr>
              <a:t>planning</a:t>
            </a:r>
            <a:r>
              <a:rPr lang="hr-HR" sz="4400" b="1" dirty="0" smtClean="0">
                <a:latin typeface="Aharoni" pitchFamily="2" charset="-79"/>
                <a:cs typeface="Aharoni" pitchFamily="2" charset="-79"/>
              </a:rPr>
              <a:t>, </a:t>
            </a:r>
            <a:r>
              <a:rPr lang="hr-HR" sz="4400" b="1" dirty="0" err="1" smtClean="0">
                <a:latin typeface="Aharoni" pitchFamily="2" charset="-79"/>
                <a:cs typeface="Aharoni" pitchFamily="2" charset="-79"/>
              </a:rPr>
              <a:t>tomorrow</a:t>
            </a:r>
            <a:r>
              <a:rPr lang="hr-HR" sz="4400" b="1" dirty="0" smtClean="0">
                <a:latin typeface="Aharoni" pitchFamily="2" charset="-79"/>
                <a:cs typeface="Aharoni" pitchFamily="2" charset="-79"/>
              </a:rPr>
              <a:t>’</a:t>
            </a:r>
            <a:r>
              <a:rPr lang="hr-HR" sz="4400" b="1" dirty="0" err="1" smtClean="0">
                <a:latin typeface="Aharoni" pitchFamily="2" charset="-79"/>
                <a:cs typeface="Aharoni" pitchFamily="2" charset="-79"/>
              </a:rPr>
              <a:t>s</a:t>
            </a:r>
            <a:r>
              <a:rPr lang="hr-HR" sz="4400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hr-HR" sz="4400" b="1" dirty="0" err="1" smtClean="0">
                <a:latin typeface="Aharoni" pitchFamily="2" charset="-79"/>
                <a:cs typeface="Aharoni" pitchFamily="2" charset="-79"/>
              </a:rPr>
              <a:t>realization</a:t>
            </a:r>
            <a:endParaRPr lang="hr-HR" sz="4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" name="Picture 2" descr="C:\Users\Korisnik\Desktop\1024px-Flag_of_Polan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831079"/>
            <a:ext cx="1643074" cy="1026921"/>
          </a:xfrm>
          <a:prstGeom prst="rect">
            <a:avLst/>
          </a:prstGeom>
          <a:noFill/>
          <a:ln>
            <a:solidFill>
              <a:schemeClr val="tx1">
                <a:alpha val="80000"/>
              </a:schemeClr>
            </a:solidFill>
          </a:ln>
        </p:spPr>
      </p:pic>
      <p:pic>
        <p:nvPicPr>
          <p:cNvPr id="2050" name="Picture 2" descr="C:\Users\Korisnik\Desktop\rumunjs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5751198"/>
            <a:ext cx="1666870" cy="1106802"/>
          </a:xfrm>
          <a:prstGeom prst="rect">
            <a:avLst/>
          </a:prstGeom>
          <a:noFill/>
        </p:spPr>
      </p:pic>
      <p:pic>
        <p:nvPicPr>
          <p:cNvPr id="2051" name="Picture 3" descr="C:\Users\Korisnik\Desktop\croatia_flag_sticker_hrvatska_zastava_naljepnica-rbb96994a5f8f4382aaca738679f71a39_v9wxo_8byvr_3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5357826"/>
            <a:ext cx="1785950" cy="1695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5312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r-HR" sz="2400" b="1" dirty="0" err="1" smtClean="0"/>
              <a:t>Sightseeing</a:t>
            </a:r>
            <a:r>
              <a:rPr lang="hr-HR" sz="2400" b="1" dirty="0" smtClean="0"/>
              <a:t> Trogir: </a:t>
            </a:r>
            <a:r>
              <a:rPr lang="hr-HR" sz="2400" b="1" dirty="0" err="1" smtClean="0"/>
              <a:t>Kamerlengo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Castle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St. Lawrence </a:t>
            </a:r>
            <a:r>
              <a:rPr lang="hr-HR" sz="2400" b="1" dirty="0" err="1" smtClean="0"/>
              <a:t>Cathedral</a:t>
            </a:r>
            <a:endParaRPr lang="hr-HR" sz="2400" b="1" dirty="0"/>
          </a:p>
        </p:txBody>
      </p:sp>
      <p:pic>
        <p:nvPicPr>
          <p:cNvPr id="4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5626031"/>
            <a:ext cx="2148424" cy="857257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1" y="1429318"/>
            <a:ext cx="4379979" cy="32849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2" y="4005064"/>
            <a:ext cx="3515883" cy="26369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1340768"/>
            <a:ext cx="3227851" cy="24208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3" y="4149080"/>
            <a:ext cx="2747798" cy="20608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000100" y="642918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r-HR" sz="2400" b="1" dirty="0" err="1" smtClean="0"/>
              <a:t>Sightseeing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fortres</a:t>
            </a:r>
            <a:r>
              <a:rPr lang="hr-HR" sz="2400" b="1" dirty="0" smtClean="0"/>
              <a:t> Klis </a:t>
            </a:r>
            <a:r>
              <a:rPr lang="hr-HR" sz="2400" b="1" dirty="0" err="1" smtClean="0"/>
              <a:t>and</a:t>
            </a:r>
            <a:r>
              <a:rPr lang="hr-HR" sz="2400" b="1" dirty="0" smtClean="0"/>
              <a:t> Amfiteatar - Solin </a:t>
            </a:r>
            <a:endParaRPr lang="hr-HR" sz="2400" b="1" dirty="0"/>
          </a:p>
        </p:txBody>
      </p:sp>
      <p:pic>
        <p:nvPicPr>
          <p:cNvPr id="3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93604"/>
            <a:ext cx="3888432" cy="29163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18" y="1525098"/>
            <a:ext cx="4716016" cy="35370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r-HR" sz="2400" b="1" dirty="0" err="1" smtClean="0">
                <a:solidFill>
                  <a:schemeClr val="tx1"/>
                </a:solidFill>
                <a:latin typeface="+mn-lt"/>
              </a:rPr>
              <a:t>Firewell</a:t>
            </a:r>
            <a:r>
              <a:rPr lang="hr-HR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r-HR" sz="2400" b="1" dirty="0" err="1" smtClean="0">
                <a:solidFill>
                  <a:schemeClr val="tx1"/>
                </a:solidFill>
                <a:latin typeface="+mn-lt"/>
              </a:rPr>
              <a:t>Dinner</a:t>
            </a:r>
            <a:r>
              <a:rPr lang="hr-HR" sz="2400" b="1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hr-HR" sz="2400" b="1" dirty="0" err="1" smtClean="0">
                <a:solidFill>
                  <a:schemeClr val="tx1"/>
                </a:solidFill>
                <a:latin typeface="+mn-lt"/>
              </a:rPr>
              <a:t>Restaurant</a:t>
            </a:r>
            <a:r>
              <a:rPr lang="hr-HR" sz="2400" b="1" dirty="0" smtClean="0">
                <a:solidFill>
                  <a:schemeClr val="tx1"/>
                </a:solidFill>
                <a:latin typeface="+mn-lt"/>
              </a:rPr>
              <a:t> “Gusar” Split</a:t>
            </a:r>
            <a:endParaRPr lang="hr-HR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2036" y="5971173"/>
            <a:ext cx="2148424" cy="857257"/>
          </a:xfrm>
          <a:prstGeom prst="rect">
            <a:avLst/>
          </a:prstGeom>
          <a:noFill/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949593"/>
            <a:ext cx="3635896" cy="27269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5" y="857232"/>
            <a:ext cx="4139952" cy="31049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3781057" cy="28357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94698"/>
            <a:ext cx="3272615" cy="24544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214290"/>
            <a:ext cx="8472518" cy="6140635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r-HR" sz="2400" b="1" dirty="0" err="1" smtClean="0"/>
              <a:t>Visited</a:t>
            </a:r>
            <a:r>
              <a:rPr lang="hr-HR" sz="2400" b="1" dirty="0" smtClean="0"/>
              <a:t> 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Marine </a:t>
            </a:r>
            <a:r>
              <a:rPr lang="hr-HR" sz="2400" b="1" dirty="0" err="1" smtClean="0"/>
              <a:t>museum</a:t>
            </a:r>
            <a:r>
              <a:rPr lang="hr-HR" sz="2400" b="1" dirty="0" smtClean="0"/>
              <a:t> – Gripe </a:t>
            </a:r>
            <a:r>
              <a:rPr lang="hr-HR" sz="2400" b="1" dirty="0" err="1" smtClean="0"/>
              <a:t>fortress</a:t>
            </a:r>
            <a:r>
              <a:rPr lang="hr-HR" sz="2400" b="1" dirty="0" smtClean="0"/>
              <a:t> - </a:t>
            </a:r>
            <a:r>
              <a:rPr lang="hr-HR" sz="2400" b="1" dirty="0" err="1" smtClean="0"/>
              <a:t>sightseeing</a:t>
            </a:r>
            <a:endParaRPr lang="hr-HR" sz="2400" b="1" dirty="0"/>
          </a:p>
        </p:txBody>
      </p:sp>
      <p:pic>
        <p:nvPicPr>
          <p:cNvPr id="5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8" y="935727"/>
            <a:ext cx="3131840" cy="23488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9842" y="1454358"/>
            <a:ext cx="4365104" cy="32738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9249" y="1607375"/>
            <a:ext cx="3284984" cy="24637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" y="3629847"/>
            <a:ext cx="4191304" cy="31434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428628"/>
          </a:xfrm>
        </p:spPr>
        <p:txBody>
          <a:bodyPr>
            <a:noAutofit/>
          </a:bodyPr>
          <a:lstStyle/>
          <a:p>
            <a:r>
              <a:rPr lang="hr-HR" sz="2800" b="1" dirty="0" err="1" smtClean="0">
                <a:solidFill>
                  <a:schemeClr val="tx1"/>
                </a:solidFill>
              </a:rPr>
              <a:t>Friday</a:t>
            </a:r>
            <a:r>
              <a:rPr lang="hr-HR" sz="2800" b="1" dirty="0" smtClean="0">
                <a:solidFill>
                  <a:schemeClr val="tx1"/>
                </a:solidFill>
              </a:rPr>
              <a:t> 11</a:t>
            </a:r>
            <a:r>
              <a:rPr lang="hr-HR" sz="2800" b="1" baseline="30000" dirty="0" smtClean="0">
                <a:solidFill>
                  <a:schemeClr val="tx1"/>
                </a:solidFill>
              </a:rPr>
              <a:t>th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May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r-HR" sz="2400" b="1" dirty="0" err="1" smtClean="0"/>
              <a:t>Visited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the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Ethnographic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Museum</a:t>
            </a:r>
            <a:endParaRPr lang="hr-HR" sz="2400" b="1" dirty="0"/>
          </a:p>
        </p:txBody>
      </p:sp>
      <p:pic>
        <p:nvPicPr>
          <p:cNvPr id="4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0714" y="5447022"/>
            <a:ext cx="2148424" cy="1214446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39056"/>
            <a:ext cx="2304256" cy="40964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3024336" cy="537659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31087"/>
            <a:ext cx="2360861" cy="38741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214290"/>
            <a:ext cx="4038600" cy="61406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1800" b="1" dirty="0" err="1" smtClean="0"/>
              <a:t>Disemination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of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the</a:t>
            </a:r>
            <a:r>
              <a:rPr lang="hr-HR" sz="1800" b="1" dirty="0" smtClean="0"/>
              <a:t> project </a:t>
            </a:r>
            <a:r>
              <a:rPr lang="hr-HR" sz="1800" b="1" dirty="0" err="1" smtClean="0"/>
              <a:t>phase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of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the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European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Strategic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Partnership</a:t>
            </a:r>
            <a:r>
              <a:rPr lang="hr-HR" sz="1800" b="1" dirty="0" smtClean="0"/>
              <a:t> for </a:t>
            </a:r>
            <a:r>
              <a:rPr lang="hr-HR" sz="1800" b="1" dirty="0" err="1" smtClean="0"/>
              <a:t>Cooperation</a:t>
            </a:r>
            <a:r>
              <a:rPr lang="hr-HR" sz="1800" b="1" dirty="0" smtClean="0"/>
              <a:t>, ERASMUS+: “Future, work, home – </a:t>
            </a:r>
            <a:r>
              <a:rPr lang="hr-HR" sz="1800" b="1" dirty="0" err="1" smtClean="0"/>
              <a:t>today</a:t>
            </a:r>
            <a:r>
              <a:rPr lang="hr-HR" sz="1800" b="1" dirty="0" smtClean="0"/>
              <a:t>’s </a:t>
            </a:r>
            <a:r>
              <a:rPr lang="hr-HR" sz="1800" b="1" dirty="0" err="1" smtClean="0"/>
              <a:t>planning</a:t>
            </a:r>
            <a:r>
              <a:rPr lang="hr-HR" sz="1800" b="1" dirty="0" smtClean="0"/>
              <a:t>, </a:t>
            </a:r>
            <a:r>
              <a:rPr lang="hr-HR" sz="1800" b="1" dirty="0" err="1" smtClean="0"/>
              <a:t>tomorrow</a:t>
            </a:r>
            <a:r>
              <a:rPr lang="hr-HR" sz="1800" b="1" dirty="0" smtClean="0"/>
              <a:t>’</a:t>
            </a:r>
            <a:r>
              <a:rPr lang="hr-HR" sz="1800" b="1" dirty="0" err="1" smtClean="0"/>
              <a:t>s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relization</a:t>
            </a:r>
            <a:r>
              <a:rPr lang="hr-HR" sz="1800" b="1" dirty="0" smtClean="0"/>
              <a:t>”</a:t>
            </a:r>
          </a:p>
          <a:p>
            <a:pPr>
              <a:buFont typeface="Wingdings" pitchFamily="2" charset="2"/>
              <a:buChar char="Ø"/>
            </a:pPr>
            <a:r>
              <a:rPr lang="hr-HR" sz="1800" b="1" dirty="0" err="1" smtClean="0"/>
              <a:t>Award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of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participation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certifications</a:t>
            </a:r>
            <a:endParaRPr lang="hr-HR" sz="1800" b="1" dirty="0" smtClean="0"/>
          </a:p>
          <a:p>
            <a:pPr>
              <a:buFont typeface="Wingdings" pitchFamily="2" charset="2"/>
              <a:buChar char="Ø"/>
            </a:pPr>
            <a:r>
              <a:rPr lang="hr-HR" sz="1800" b="1" dirty="0" err="1" smtClean="0"/>
              <a:t>Evaluation</a:t>
            </a:r>
            <a:r>
              <a:rPr lang="hr-HR" sz="1800" b="1" dirty="0" smtClean="0"/>
              <a:t> </a:t>
            </a:r>
            <a:endParaRPr lang="hr-HR" sz="1800" b="1" dirty="0"/>
          </a:p>
        </p:txBody>
      </p:sp>
      <p:pic>
        <p:nvPicPr>
          <p:cNvPr id="5" name="Picture 3" descr="C:\Users\Korisnik\Desktop\logo_erasmu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357826"/>
            <a:ext cx="2362738" cy="1285884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91" y="194364"/>
            <a:ext cx="3323861" cy="249289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34" y="2806681"/>
            <a:ext cx="3131840" cy="234888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9" y="2909451"/>
            <a:ext cx="2994813" cy="224611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57636"/>
            <a:ext cx="3087682" cy="23157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 smtClean="0"/>
              <a:t>Life </a:t>
            </a:r>
            <a:r>
              <a:rPr lang="hr-HR" sz="3600" b="1" smtClean="0"/>
              <a:t>without </a:t>
            </a:r>
            <a:r>
              <a:rPr lang="hr-HR" sz="3600" b="1" dirty="0" err="1" smtClean="0"/>
              <a:t>friends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doesn’t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exist</a:t>
            </a:r>
            <a:endParaRPr lang="hr-HR" sz="36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r-HR" b="1" dirty="0" err="1" smtClean="0"/>
              <a:t>See</a:t>
            </a:r>
            <a:r>
              <a:rPr lang="hr-HR" b="1" dirty="0" smtClean="0"/>
              <a:t> </a:t>
            </a:r>
            <a:r>
              <a:rPr lang="hr-HR" b="1" dirty="0" err="1" smtClean="0"/>
              <a:t>you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hr-HR" b="1" dirty="0" err="1" smtClean="0"/>
              <a:t>Poland</a:t>
            </a:r>
            <a:r>
              <a:rPr lang="hr-HR" b="1" dirty="0" smtClean="0"/>
              <a:t>!</a:t>
            </a:r>
          </a:p>
          <a:p>
            <a:pPr>
              <a:buNone/>
            </a:pPr>
            <a:r>
              <a:rPr lang="hr-HR" b="1" dirty="0" err="1" smtClean="0"/>
              <a:t>la</a:t>
            </a:r>
            <a:r>
              <a:rPr lang="hr-HR" b="1" dirty="0" smtClean="0"/>
              <a:t> </a:t>
            </a:r>
            <a:r>
              <a:rPr lang="hr-HR" b="1" dirty="0" err="1" smtClean="0"/>
              <a:t>viziune</a:t>
            </a:r>
            <a:endParaRPr lang="hr-HR" b="1" dirty="0"/>
          </a:p>
        </p:txBody>
      </p:sp>
      <p:pic>
        <p:nvPicPr>
          <p:cNvPr id="1026" name="Picture 2" descr="C:\Users\Korisnik\Desktop\1024px-Flag_of_Poland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000372"/>
            <a:ext cx="2786082" cy="1741302"/>
          </a:xfrm>
          <a:prstGeom prst="rect">
            <a:avLst/>
          </a:prstGeom>
          <a:noFill/>
          <a:ln>
            <a:solidFill>
              <a:schemeClr val="tx1">
                <a:alpha val="80000"/>
              </a:schemeClr>
            </a:solidFill>
          </a:ln>
        </p:spPr>
      </p:pic>
      <p:pic>
        <p:nvPicPr>
          <p:cNvPr id="1027" name="Picture 3" descr="C:\Users\Korisnik\Desktop\logo_erasm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5214951"/>
            <a:ext cx="2148424" cy="1214446"/>
          </a:xfrm>
          <a:prstGeom prst="rect">
            <a:avLst/>
          </a:prstGeom>
          <a:noFill/>
        </p:spPr>
      </p:pic>
      <p:pic>
        <p:nvPicPr>
          <p:cNvPr id="1028" name="Picture 4" descr="C:\Users\Korisnik\Desktop\comi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143116"/>
            <a:ext cx="2863474" cy="2643206"/>
          </a:xfrm>
          <a:prstGeom prst="rect">
            <a:avLst/>
          </a:prstGeom>
          <a:noFill/>
        </p:spPr>
      </p:pic>
      <p:sp>
        <p:nvSpPr>
          <p:cNvPr id="7" name="Pravokutnik 6"/>
          <p:cNvSpPr/>
          <p:nvPr/>
        </p:nvSpPr>
        <p:spPr>
          <a:xfrm>
            <a:off x="2714612" y="4721662"/>
            <a:ext cx="2549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Aharoni" pitchFamily="2" charset="-79"/>
                <a:ea typeface="BatangChe" pitchFamily="49" charset="-127"/>
                <a:cs typeface="Aharoni" pitchFamily="2" charset="-79"/>
              </a:rPr>
              <a:t>do </a:t>
            </a:r>
            <a:r>
              <a:rPr lang="hr-HR" sz="2800" b="1" dirty="0" err="1" smtClean="0">
                <a:latin typeface="Aharoni" pitchFamily="2" charset="-79"/>
                <a:ea typeface="BatangChe" pitchFamily="49" charset="-127"/>
                <a:cs typeface="Aharoni" pitchFamily="2" charset="-79"/>
              </a:rPr>
              <a:t>widzenia</a:t>
            </a:r>
            <a:r>
              <a:rPr lang="hr-HR" sz="2800" b="1" dirty="0" smtClean="0">
                <a:latin typeface="Aharoni" pitchFamily="2" charset="-79"/>
                <a:ea typeface="BatangChe" pitchFamily="49" charset="-127"/>
                <a:cs typeface="Aharoni" pitchFamily="2" charset="-79"/>
              </a:rPr>
              <a:t> !</a:t>
            </a:r>
            <a:endParaRPr lang="hr-HR" sz="2800" b="1" dirty="0">
              <a:latin typeface="Aharoni" pitchFamily="2" charset="-79"/>
              <a:ea typeface="BatangChe" pitchFamily="49" charset="-127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>
          <a:xfrm>
            <a:off x="142844" y="214290"/>
            <a:ext cx="4352956" cy="6429420"/>
          </a:xfrm>
        </p:spPr>
        <p:txBody>
          <a:bodyPr/>
          <a:lstStyle/>
          <a:p>
            <a:pPr>
              <a:buNone/>
            </a:pPr>
            <a:r>
              <a:rPr lang="hr-HR" sz="2800" b="1" dirty="0" err="1" smtClean="0"/>
              <a:t>Monday</a:t>
            </a:r>
            <a:r>
              <a:rPr lang="hr-HR" sz="2800" b="1" dirty="0" smtClean="0"/>
              <a:t>  07</a:t>
            </a:r>
            <a:r>
              <a:rPr lang="hr-HR" sz="2800" b="1" baseline="30000" dirty="0" smtClean="0"/>
              <a:t>th</a:t>
            </a:r>
            <a:r>
              <a:rPr lang="hr-HR" sz="2800" b="1" dirty="0" smtClean="0"/>
              <a:t> May – </a:t>
            </a:r>
            <a:r>
              <a:rPr lang="hr-HR" sz="2400" b="1" dirty="0" err="1" smtClean="0"/>
              <a:t>Day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of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Split’s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birthday</a:t>
            </a:r>
            <a:endParaRPr lang="hr-HR" sz="2000" b="1" dirty="0" smtClean="0"/>
          </a:p>
          <a:p>
            <a:pPr>
              <a:buFont typeface="Wingdings" pitchFamily="2" charset="2"/>
              <a:buChar char="Ø"/>
            </a:pPr>
            <a:r>
              <a:rPr lang="hr-HR" sz="1600" b="1" dirty="0" smtClean="0"/>
              <a:t>Riviera - </a:t>
            </a:r>
            <a:r>
              <a:rPr lang="hr-HR" sz="1600" b="1" dirty="0" err="1" smtClean="0"/>
              <a:t>procession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in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honor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of</a:t>
            </a:r>
            <a:r>
              <a:rPr lang="hr-HR" sz="1600" b="1" dirty="0" smtClean="0"/>
              <a:t> city’s patron </a:t>
            </a:r>
            <a:r>
              <a:rPr lang="hr-HR" sz="1600" b="1" dirty="0" err="1" smtClean="0"/>
              <a:t>saint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Domnius</a:t>
            </a:r>
            <a:r>
              <a:rPr lang="hr-HR" sz="1600" b="1" dirty="0" smtClean="0"/>
              <a:t> at </a:t>
            </a:r>
            <a:r>
              <a:rPr lang="hr-HR" sz="1600" b="1" dirty="0" err="1" smtClean="0"/>
              <a:t>the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Peristyle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court</a:t>
            </a:r>
            <a:endParaRPr lang="hr-HR" sz="1600" b="1" dirty="0" smtClean="0"/>
          </a:p>
          <a:p>
            <a:pPr>
              <a:buFont typeface="Wingdings" pitchFamily="2" charset="2"/>
              <a:buChar char="Ø"/>
            </a:pPr>
            <a:r>
              <a:rPr lang="hr-HR" sz="1600" b="1" dirty="0" smtClean="0"/>
              <a:t>Art </a:t>
            </a:r>
            <a:r>
              <a:rPr lang="hr-HR" sz="1600" b="1" dirty="0" err="1" smtClean="0"/>
              <a:t>gallery</a:t>
            </a:r>
            <a:r>
              <a:rPr lang="hr-HR" sz="1600" b="1" dirty="0" smtClean="0"/>
              <a:t> </a:t>
            </a:r>
          </a:p>
          <a:p>
            <a:pPr>
              <a:buFont typeface="Wingdings" pitchFamily="2" charset="2"/>
              <a:buChar char="Ø"/>
            </a:pPr>
            <a:endParaRPr lang="hr-HR" sz="2000" b="1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4648200" y="642918"/>
            <a:ext cx="4281518" cy="571200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sz="2000" b="1" dirty="0" smtClean="0"/>
              <a:t>A tour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st. </a:t>
            </a:r>
            <a:r>
              <a:rPr lang="hr-HR" sz="2000" b="1" dirty="0" err="1" smtClean="0"/>
              <a:t>Domnius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cathedral</a:t>
            </a:r>
            <a:endParaRPr lang="hr-HR" sz="2000" b="1" dirty="0" smtClean="0"/>
          </a:p>
        </p:txBody>
      </p:sp>
      <p:pic>
        <p:nvPicPr>
          <p:cNvPr id="8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4" y="2427328"/>
            <a:ext cx="2053953" cy="154046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8" y="3912039"/>
            <a:ext cx="2209462" cy="165709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12" y="2571906"/>
            <a:ext cx="1611071" cy="12083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82813" y="4078806"/>
            <a:ext cx="1923678" cy="256490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4" y="5211085"/>
            <a:ext cx="1937941" cy="145345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70238"/>
            <a:ext cx="2374362" cy="42210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214290"/>
            <a:ext cx="4038600" cy="614063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Diocletian</a:t>
            </a:r>
            <a:r>
              <a:rPr lang="hr-HR" sz="2000" b="1" dirty="0" smtClean="0"/>
              <a:t>’s </a:t>
            </a:r>
            <a:r>
              <a:rPr lang="hr-HR" sz="2000" b="1" dirty="0" err="1" smtClean="0"/>
              <a:t>famous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cellar</a:t>
            </a:r>
            <a:r>
              <a:rPr lang="hr-HR" sz="2000" b="1" dirty="0" smtClean="0"/>
              <a:t> – </a:t>
            </a:r>
            <a:r>
              <a:rPr lang="hr-HR" sz="2000" b="1" dirty="0" err="1" smtClean="0"/>
              <a:t>The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annual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floral</a:t>
            </a:r>
            <a:r>
              <a:rPr lang="hr-HR" sz="2000" b="1" dirty="0" smtClean="0"/>
              <a:t> festival – </a:t>
            </a:r>
            <a:r>
              <a:rPr lang="hr-HR" sz="2000" b="1" dirty="0" err="1" smtClean="0"/>
              <a:t>sight</a:t>
            </a:r>
            <a:r>
              <a:rPr lang="hr-HR" sz="2000" b="1" dirty="0" smtClean="0"/>
              <a:t>-</a:t>
            </a:r>
            <a:r>
              <a:rPr lang="hr-HR" sz="2000" b="1" dirty="0" err="1" smtClean="0"/>
              <a:t>seeing</a:t>
            </a:r>
            <a:endParaRPr lang="hr-HR" sz="2000" b="1" dirty="0" smtClean="0"/>
          </a:p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Diocletians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cellar</a:t>
            </a:r>
            <a:r>
              <a:rPr lang="hr-HR" sz="2000" b="1" dirty="0" smtClean="0"/>
              <a:t> -</a:t>
            </a:r>
            <a:r>
              <a:rPr lang="hr-HR" sz="2000" b="1" dirty="0" err="1" smtClean="0"/>
              <a:t>Workshop</a:t>
            </a:r>
            <a:r>
              <a:rPr lang="hr-HR" sz="2000" b="1" dirty="0" smtClean="0"/>
              <a:t> “</a:t>
            </a:r>
            <a:r>
              <a:rPr lang="hr-HR" sz="2000" b="1" dirty="0" err="1" smtClean="0"/>
              <a:t>Kokedama</a:t>
            </a:r>
            <a:r>
              <a:rPr lang="hr-HR" sz="2000" b="1" dirty="0" smtClean="0"/>
              <a:t> a </a:t>
            </a:r>
            <a:r>
              <a:rPr lang="hr-HR" sz="2000" b="1" dirty="0" err="1" smtClean="0"/>
              <a:t>way</a:t>
            </a:r>
            <a:r>
              <a:rPr lang="hr-HR" sz="2000" b="1" dirty="0" smtClean="0"/>
              <a:t> to </a:t>
            </a:r>
            <a:r>
              <a:rPr lang="hr-HR" sz="2000" b="1" dirty="0" err="1" smtClean="0"/>
              <a:t>decorate</a:t>
            </a:r>
            <a:r>
              <a:rPr lang="hr-HR" sz="2000" b="1" dirty="0" smtClean="0"/>
              <a:t>”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038600" cy="63549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Concert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in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honour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Split’s </a:t>
            </a:r>
            <a:r>
              <a:rPr lang="hr-HR" sz="2000" b="1" dirty="0" err="1" smtClean="0"/>
              <a:t>birthday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fireworks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display</a:t>
            </a:r>
            <a:endParaRPr lang="hr-HR" sz="2000" dirty="0"/>
          </a:p>
        </p:txBody>
      </p:sp>
      <p:pic>
        <p:nvPicPr>
          <p:cNvPr id="5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1026" name="Picture 2" descr="Slikovni rezultat za sv duje sudamija spl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178941" y="3447449"/>
            <a:ext cx="3474586" cy="19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sv duje koncert na rivi spl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456493" cy="19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Slika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8" y="1868007"/>
            <a:ext cx="3491880" cy="2618910"/>
          </a:xfrm>
          <a:prstGeom prst="rect">
            <a:avLst/>
          </a:prstGeom>
        </p:spPr>
      </p:pic>
      <p:pic>
        <p:nvPicPr>
          <p:cNvPr id="57" name="Slika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99" y="4168076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Tuesday</a:t>
            </a:r>
            <a:r>
              <a:rPr lang="hr-HR" sz="2800" b="1" dirty="0" smtClean="0">
                <a:solidFill>
                  <a:schemeClr val="tx1"/>
                </a:solidFill>
              </a:rPr>
              <a:t> 08</a:t>
            </a:r>
            <a:r>
              <a:rPr lang="hr-HR" sz="2800" b="1" baseline="30000" dirty="0" smtClean="0">
                <a:solidFill>
                  <a:schemeClr val="tx1"/>
                </a:solidFill>
              </a:rPr>
              <a:t>th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May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785794"/>
            <a:ext cx="8543956" cy="556913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Official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reception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in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school</a:t>
            </a:r>
            <a:r>
              <a:rPr lang="hr-HR" sz="2000" b="1" dirty="0" smtClean="0"/>
              <a:t> Dobri</a:t>
            </a:r>
          </a:p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Wellcoming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delegations</a:t>
            </a:r>
            <a:r>
              <a:rPr lang="hr-HR" sz="2000" b="1" dirty="0" smtClean="0"/>
              <a:t>, a </a:t>
            </a:r>
            <a:r>
              <a:rPr lang="hr-HR" sz="2000" b="1" dirty="0" err="1" smtClean="0"/>
              <a:t>wellcome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speech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from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school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headmaster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local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autorities</a:t>
            </a:r>
            <a:endParaRPr lang="hr-HR" sz="2000" b="1" dirty="0"/>
          </a:p>
        </p:txBody>
      </p:sp>
      <p:pic>
        <p:nvPicPr>
          <p:cNvPr id="5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" y="4903915"/>
            <a:ext cx="2033975" cy="15254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36" y="5007990"/>
            <a:ext cx="1962109" cy="14715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83" y="4941168"/>
            <a:ext cx="2140303" cy="16052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58" y="1499251"/>
            <a:ext cx="3880636" cy="29104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45" y="2608585"/>
            <a:ext cx="1707654" cy="227687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69" y="3716705"/>
            <a:ext cx="2466680" cy="185001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99" y="2229785"/>
            <a:ext cx="1977684" cy="263691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8" y="2959498"/>
            <a:ext cx="2114439" cy="15858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500042"/>
            <a:ext cx="8472518" cy="58548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School’s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open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house</a:t>
            </a:r>
            <a:r>
              <a:rPr lang="hr-HR" sz="2000" b="1" dirty="0" smtClean="0"/>
              <a:t> – </a:t>
            </a:r>
            <a:r>
              <a:rPr lang="hr-HR" sz="2000" b="1" dirty="0" err="1" smtClean="0"/>
              <a:t>creative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workshops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with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teachers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students</a:t>
            </a:r>
            <a:endParaRPr lang="hr-HR" sz="2000" b="1" dirty="0" smtClean="0"/>
          </a:p>
          <a:p>
            <a:pPr marL="0" indent="0">
              <a:buNone/>
            </a:pPr>
            <a:endParaRPr lang="hr-HR" sz="2000" b="1" dirty="0" smtClean="0"/>
          </a:p>
        </p:txBody>
      </p:sp>
      <p:pic>
        <p:nvPicPr>
          <p:cNvPr id="5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44" y="919814"/>
            <a:ext cx="2555776" cy="19168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281" y="1395750"/>
            <a:ext cx="1979712" cy="14847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14" y="1052736"/>
            <a:ext cx="2747797" cy="206084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78" y="2711904"/>
            <a:ext cx="2747797" cy="206084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14" y="3113584"/>
            <a:ext cx="2651787" cy="198884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0" y="4671088"/>
            <a:ext cx="2156648" cy="161748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8" y="4449126"/>
            <a:ext cx="2640360" cy="1980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48072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Attended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to </a:t>
            </a: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evening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poetry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– </a:t>
            </a: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School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Dobri  </a:t>
            </a:r>
            <a:endParaRPr lang="hr-HR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18" y="882239"/>
            <a:ext cx="3690882" cy="276816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42" y="882239"/>
            <a:ext cx="3323861" cy="24928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20272"/>
            <a:ext cx="3958988" cy="296924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03" y="3620272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hr-HR" sz="2800" b="1" dirty="0" err="1" smtClean="0">
                <a:solidFill>
                  <a:schemeClr val="tx1"/>
                </a:solidFill>
              </a:rPr>
              <a:t>Wednesday</a:t>
            </a:r>
            <a:r>
              <a:rPr lang="hr-HR" sz="2800" b="1" dirty="0" smtClean="0">
                <a:solidFill>
                  <a:schemeClr val="tx1"/>
                </a:solidFill>
              </a:rPr>
              <a:t> 09</a:t>
            </a:r>
            <a:r>
              <a:rPr lang="hr-HR" sz="2800" b="1" baseline="30000" dirty="0" smtClean="0">
                <a:solidFill>
                  <a:schemeClr val="tx1"/>
                </a:solidFill>
              </a:rPr>
              <a:t>th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May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49769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Sightseeing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Diocletian</a:t>
            </a:r>
            <a:r>
              <a:rPr lang="hr-HR" sz="2000" b="1" dirty="0" smtClean="0"/>
              <a:t>’s </a:t>
            </a:r>
            <a:r>
              <a:rPr lang="hr-HR" sz="2000" b="1" dirty="0" err="1" smtClean="0"/>
              <a:t>palace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with</a:t>
            </a:r>
            <a:r>
              <a:rPr lang="hr-HR" sz="2000" b="1" dirty="0" smtClean="0"/>
              <a:t> a </a:t>
            </a:r>
            <a:r>
              <a:rPr lang="hr-HR" sz="2000" b="1" dirty="0" err="1" smtClean="0"/>
              <a:t>certified</a:t>
            </a:r>
            <a:r>
              <a:rPr lang="hr-HR" sz="2000" b="1" dirty="0" smtClean="0"/>
              <a:t> tour </a:t>
            </a:r>
            <a:r>
              <a:rPr lang="hr-HR" sz="2000" b="1" dirty="0" err="1" smtClean="0"/>
              <a:t>guide</a:t>
            </a:r>
            <a:endParaRPr lang="hr-HR" sz="2000" b="1" dirty="0"/>
          </a:p>
        </p:txBody>
      </p:sp>
      <p:pic>
        <p:nvPicPr>
          <p:cNvPr id="5" name="Picture 3" descr="C:\Users\Korisnik\Desktop\logo_erasmu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81262" y="5085184"/>
            <a:ext cx="2362738" cy="1000132"/>
          </a:xfrm>
          <a:prstGeom prst="rect">
            <a:avLst/>
          </a:prstGeom>
          <a:noFill/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08" y="692696"/>
            <a:ext cx="3779912" cy="21262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" y="2843495"/>
            <a:ext cx="6748242" cy="37958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Trip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to </a:t>
            </a:r>
            <a:r>
              <a:rPr lang="hr-HR" sz="2000" b="1" dirty="0" err="1" smtClean="0">
                <a:solidFill>
                  <a:schemeClr val="tx1"/>
                </a:solidFill>
                <a:latin typeface="+mn-lt"/>
              </a:rPr>
              <a:t>island</a:t>
            </a:r>
            <a:r>
              <a:rPr lang="hr-HR" sz="2000" b="1" dirty="0" smtClean="0">
                <a:solidFill>
                  <a:schemeClr val="tx1"/>
                </a:solidFill>
                <a:latin typeface="+mn-lt"/>
              </a:rPr>
              <a:t> Hvar </a:t>
            </a:r>
            <a:endParaRPr lang="hr-HR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054"/>
            <a:ext cx="3923928" cy="294294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04" y="3968298"/>
            <a:ext cx="3635896" cy="27269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71346"/>
            <a:ext cx="3816424" cy="28623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5" y="980728"/>
            <a:ext cx="3803915" cy="28529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58" y="3573015"/>
            <a:ext cx="2909561" cy="21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0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 err="1" smtClean="0">
                <a:solidFill>
                  <a:schemeClr val="tx1"/>
                </a:solidFill>
              </a:rPr>
              <a:t>Thursday</a:t>
            </a:r>
            <a:r>
              <a:rPr lang="hr-HR" sz="2800" b="1" dirty="0" smtClean="0">
                <a:solidFill>
                  <a:schemeClr val="tx1"/>
                </a:solidFill>
              </a:rPr>
              <a:t> 10</a:t>
            </a:r>
            <a:r>
              <a:rPr lang="hr-HR" sz="2800" b="1" baseline="30000" dirty="0" smtClean="0">
                <a:solidFill>
                  <a:schemeClr val="tx1"/>
                </a:solidFill>
              </a:rPr>
              <a:t>th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May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673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000" b="1" dirty="0" err="1" smtClean="0"/>
              <a:t>Visited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Arboretum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in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School</a:t>
            </a:r>
            <a:r>
              <a:rPr lang="hr-HR" sz="2000" b="1" dirty="0" smtClean="0"/>
              <a:t> “</a:t>
            </a:r>
            <a:r>
              <a:rPr lang="hr-HR" sz="2000" b="1" dirty="0" err="1" smtClean="0"/>
              <a:t>Ostrog</a:t>
            </a:r>
            <a:r>
              <a:rPr lang="hr-HR" sz="2000" b="1" dirty="0" smtClean="0"/>
              <a:t>” </a:t>
            </a:r>
            <a:r>
              <a:rPr lang="hr-HR" sz="2000" b="1" dirty="0" err="1" smtClean="0"/>
              <a:t>in</a:t>
            </a:r>
            <a:r>
              <a:rPr lang="hr-HR" sz="2000" b="1" dirty="0" smtClean="0"/>
              <a:t> Kaštel Lukšić</a:t>
            </a:r>
            <a:endParaRPr lang="hr-HR" sz="2000" b="1" dirty="0"/>
          </a:p>
        </p:txBody>
      </p:sp>
      <p:pic>
        <p:nvPicPr>
          <p:cNvPr id="4" name="Picture 3" descr="C:\Users\Korisnik\Desktop\logo_erasm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572139"/>
            <a:ext cx="2148424" cy="857257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20387"/>
            <a:ext cx="3168352" cy="23762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4" y="1367771"/>
            <a:ext cx="3827917" cy="28709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41" y="1268760"/>
            <a:ext cx="4091947" cy="306896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797</TotalTime>
  <Words>247</Words>
  <Application>Microsoft Office PowerPoint</Application>
  <PresentationFormat>Prikaz na zaslonu (4:3)</PresentationFormat>
  <Paragraphs>33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4" baseType="lpstr">
      <vt:lpstr>Aharoni</vt:lpstr>
      <vt:lpstr>Arial</vt:lpstr>
      <vt:lpstr>BatangChe</vt:lpstr>
      <vt:lpstr>Calibri</vt:lpstr>
      <vt:lpstr>Constantia</vt:lpstr>
      <vt:lpstr>Wingdings</vt:lpstr>
      <vt:lpstr>Wingdings 2</vt:lpstr>
      <vt:lpstr>Tijek</vt:lpstr>
      <vt:lpstr>PowerPoint prezentacija</vt:lpstr>
      <vt:lpstr>PowerPoint prezentacija</vt:lpstr>
      <vt:lpstr>PowerPoint prezentacija</vt:lpstr>
      <vt:lpstr> Tuesday 08th May</vt:lpstr>
      <vt:lpstr>PowerPoint prezentacija</vt:lpstr>
      <vt:lpstr>Attended to the evening of poetry – School Dobri  </vt:lpstr>
      <vt:lpstr>Wednesday 09th May</vt:lpstr>
      <vt:lpstr>Trip to island Hvar </vt:lpstr>
      <vt:lpstr>Thursday 10th May</vt:lpstr>
      <vt:lpstr>PowerPoint prezentacija</vt:lpstr>
      <vt:lpstr>PowerPoint prezentacija</vt:lpstr>
      <vt:lpstr>Firewell Dinner – Restaurant “Gusar” Split</vt:lpstr>
      <vt:lpstr>PowerPoint prezentacija</vt:lpstr>
      <vt:lpstr>Friday 11th May</vt:lpstr>
      <vt:lpstr>PowerPoint prezentacija</vt:lpstr>
      <vt:lpstr>Life without friends doesn’t exist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Korisnik</dc:creator>
  <cp:lastModifiedBy>KATE DAMJANOVIĆ</cp:lastModifiedBy>
  <cp:revision>36</cp:revision>
  <dcterms:created xsi:type="dcterms:W3CDTF">2018-05-04T10:17:29Z</dcterms:created>
  <dcterms:modified xsi:type="dcterms:W3CDTF">2021-11-26T11:44:42Z</dcterms:modified>
</cp:coreProperties>
</file>