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2"/>
  </p:notesMasterIdLst>
  <p:sldIdLst>
    <p:sldId id="256" r:id="rId2"/>
    <p:sldId id="259" r:id="rId3"/>
    <p:sldId id="258" r:id="rId4"/>
    <p:sldId id="257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85ADE-3119-4657-93E3-4759EDFAC902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8ED8E-A393-46C9-ADEA-B7320FD64D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8698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8ED8E-A393-46C9-ADEA-B7320FD64D23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5286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Jednakokračni trokut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23ED4C2-29AF-47A5-A60B-445C032BDCEF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B2EFD6D-42AF-458A-9117-13EA3DF39C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D4C2-29AF-47A5-A60B-445C032BDCEF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FD6D-42AF-458A-9117-13EA3DF39C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D4C2-29AF-47A5-A60B-445C032BDCEF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FD6D-42AF-458A-9117-13EA3DF39C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23ED4C2-29AF-47A5-A60B-445C032BDCEF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FD6D-42AF-458A-9117-13EA3DF39C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 trokut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Jednakokračni trokut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23ED4C2-29AF-47A5-A60B-445C032BDCEF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B2EFD6D-42AF-458A-9117-13EA3DF39C43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Ravni poveznik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3ED4C2-29AF-47A5-A60B-445C032BDCEF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2EFD6D-42AF-458A-9117-13EA3DF39C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23ED4C2-29AF-47A5-A60B-445C032BDCEF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B2EFD6D-42AF-458A-9117-13EA3DF39C43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ED4C2-29AF-47A5-A60B-445C032BDCEF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FD6D-42AF-458A-9117-13EA3DF39C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3ED4C2-29AF-47A5-A60B-445C032BDCEF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2EFD6D-42AF-458A-9117-13EA3DF39C4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23ED4C2-29AF-47A5-A60B-445C032BDCEF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B2EFD6D-42AF-458A-9117-13EA3DF39C43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23ED4C2-29AF-47A5-A60B-445C032BDCEF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B2EFD6D-42AF-458A-9117-13EA3DF39C43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utni trokut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avni poveznik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23ED4C2-29AF-47A5-A60B-445C032BDCEF}" type="datetimeFigureOut">
              <a:rPr lang="hr-HR" smtClean="0"/>
              <a:t>26.5.2015.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B2EFD6D-42AF-458A-9117-13EA3DF39C43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torski-registar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latin typeface="Arial Rounded MT Bold" pitchFamily="34" charset="0"/>
              </a:rPr>
              <a:t>Autorska prava</a:t>
            </a:r>
            <a:endParaRPr lang="hr-HR" dirty="0">
              <a:latin typeface="Arial Rounded MT Bold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Arial Rounded MT Bold" pitchFamily="34" charset="0"/>
              </a:rPr>
              <a:t>Luka </a:t>
            </a:r>
            <a:r>
              <a:rPr lang="hr-HR" dirty="0" err="1" smtClean="0">
                <a:latin typeface="Arial Rounded MT Bold" pitchFamily="34" charset="0"/>
              </a:rPr>
              <a:t>Ivković</a:t>
            </a:r>
            <a:r>
              <a:rPr lang="hr-HR" dirty="0" smtClean="0">
                <a:latin typeface="Arial Rounded MT Bold" pitchFamily="34" charset="0"/>
              </a:rPr>
              <a:t> i</a:t>
            </a:r>
          </a:p>
          <a:p>
            <a:r>
              <a:rPr lang="hr-HR" dirty="0" smtClean="0">
                <a:latin typeface="Arial Rounded MT Bold" pitchFamily="34" charset="0"/>
              </a:rPr>
              <a:t>Gabrijela </a:t>
            </a:r>
            <a:r>
              <a:rPr lang="hr-HR" dirty="0" err="1" smtClean="0">
                <a:latin typeface="Arial Rounded MT Bold" pitchFamily="34" charset="0"/>
              </a:rPr>
              <a:t>Strniša</a:t>
            </a:r>
            <a:endParaRPr lang="hr-HR" dirty="0" smtClean="0">
              <a:latin typeface="Arial Rounded MT Bold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57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 Rounded MT Bold" pitchFamily="34" charset="0"/>
              </a:rPr>
              <a:t>Kraj!</a:t>
            </a:r>
            <a:endParaRPr lang="hr-HR" dirty="0">
              <a:latin typeface="Arial Rounded MT Bold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Nadamo se da vam se svidjela naša prezentacija !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284984"/>
            <a:ext cx="5472608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39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 Rounded MT Bold" pitchFamily="34" charset="0"/>
              </a:rPr>
              <a:t>O autorskim pravima</a:t>
            </a:r>
            <a:endParaRPr lang="hr-HR" dirty="0">
              <a:latin typeface="Arial Rounded MT Bold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31640" y="2060848"/>
            <a:ext cx="6277312" cy="41900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dirty="0">
                <a:latin typeface="Kartika" pitchFamily="18" charset="0"/>
                <a:cs typeface="Kartika" pitchFamily="18" charset="0"/>
              </a:rPr>
              <a:t>Pohrana i registracija autorskog </a:t>
            </a:r>
            <a:r>
              <a:rPr lang="hr-HR" dirty="0" smtClean="0">
                <a:latin typeface="Kartika" pitchFamily="18" charset="0"/>
                <a:cs typeface="Kartika" pitchFamily="18" charset="0"/>
              </a:rPr>
              <a:t>djela </a:t>
            </a:r>
            <a:r>
              <a:rPr lang="hr-HR" dirty="0">
                <a:latin typeface="Kartika" pitchFamily="18" charset="0"/>
                <a:cs typeface="Kartika" pitchFamily="18" charset="0"/>
              </a:rPr>
              <a:t>predstavlja brz, efikasan te povoljan način dodatne zaštite vaših autorskih </a:t>
            </a:r>
            <a:r>
              <a:rPr lang="hr-HR" dirty="0" smtClean="0">
                <a:latin typeface="Kartika" pitchFamily="18" charset="0"/>
                <a:cs typeface="Kartika" pitchFamily="18" charset="0"/>
              </a:rPr>
              <a:t>djela.</a:t>
            </a:r>
          </a:p>
          <a:p>
            <a:pPr marL="0" indent="0">
              <a:buNone/>
            </a:pPr>
            <a:endParaRPr lang="hr-HR" dirty="0" smtClean="0">
              <a:latin typeface="Kartika" pitchFamily="18" charset="0"/>
              <a:cs typeface="Kartika" pitchFamily="18" charset="0"/>
            </a:endParaRPr>
          </a:p>
          <a:p>
            <a:pPr marL="0" indent="0">
              <a:buNone/>
            </a:pPr>
            <a:r>
              <a:rPr lang="hr-HR" smtClean="0">
                <a:latin typeface="Kartika" pitchFamily="18" charset="0"/>
                <a:cs typeface="Kartika" pitchFamily="18" charset="0"/>
              </a:rPr>
              <a:t>Svatko </a:t>
            </a:r>
            <a:r>
              <a:rPr lang="hr-HR" dirty="0" smtClean="0">
                <a:latin typeface="Kartika" pitchFamily="18" charset="0"/>
                <a:cs typeface="Kartika" pitchFamily="18" charset="0"/>
              </a:rPr>
              <a:t>treba provjeriti postojanu registraciju, zatražiti duplikat svojih djela, zatražiti naljepnice i potvrde o registraciji.</a:t>
            </a:r>
          </a:p>
          <a:p>
            <a:pPr marL="0" indent="0">
              <a:buNone/>
            </a:pPr>
            <a:endParaRPr lang="hr-HR" dirty="0">
              <a:latin typeface="Kartika" pitchFamily="18" charset="0"/>
              <a:cs typeface="Kartika" pitchFamily="18" charset="0"/>
            </a:endParaRPr>
          </a:p>
          <a:p>
            <a:pPr marL="0" indent="0">
              <a:buNone/>
            </a:pPr>
            <a:r>
              <a:rPr lang="hr-HR" dirty="0" smtClean="0">
                <a:latin typeface="Kartika" pitchFamily="18" charset="0"/>
                <a:cs typeface="Kartika" pitchFamily="18" charset="0"/>
              </a:rPr>
              <a:t>Za više informacija provjerite na </a:t>
            </a:r>
            <a:r>
              <a:rPr lang="hr-HR" dirty="0">
                <a:latin typeface="Kartika" pitchFamily="18" charset="0"/>
                <a:cs typeface="Kartika" pitchFamily="18" charset="0"/>
              </a:rPr>
              <a:t>ovoj </a:t>
            </a:r>
            <a:r>
              <a:rPr lang="hr-HR" dirty="0" smtClean="0">
                <a:latin typeface="Kartika" pitchFamily="18" charset="0"/>
                <a:cs typeface="Kartika" pitchFamily="18" charset="0"/>
              </a:rPr>
              <a:t>web-stranici </a:t>
            </a:r>
            <a:r>
              <a:rPr lang="hr-HR" dirty="0" smtClean="0">
                <a:latin typeface="Kartika" pitchFamily="18" charset="0"/>
                <a:cs typeface="Kartika" pitchFamily="18" charset="0"/>
                <a:hlinkClick r:id="rId2"/>
              </a:rPr>
              <a:t>http://www.autorski-registar.com/</a:t>
            </a:r>
            <a:endParaRPr lang="hr-HR" dirty="0">
              <a:latin typeface="Kartika" pitchFamily="18" charset="0"/>
              <a:cs typeface="Kartik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49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 Rounded MT Bold" pitchFamily="34" charset="0"/>
              </a:rPr>
              <a:t>Autorska djela</a:t>
            </a:r>
            <a:endParaRPr lang="hr-HR" dirty="0">
              <a:latin typeface="Arial Rounded MT Bold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 flipH="1">
            <a:off x="4427984" y="1918466"/>
            <a:ext cx="3672408" cy="38147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hr-HR" dirty="0">
              <a:latin typeface="Kalinga" pitchFamily="34" charset="0"/>
              <a:cs typeface="Kalinga" pitchFamily="34" charset="0"/>
            </a:endParaRPr>
          </a:p>
          <a:p>
            <a:pPr marL="0" indent="0">
              <a:buNone/>
            </a:pPr>
            <a:r>
              <a:rPr lang="hr-HR" dirty="0">
                <a:latin typeface="Kalinga" pitchFamily="34" charset="0"/>
                <a:cs typeface="Kalinga" pitchFamily="34" charset="0"/>
              </a:rPr>
              <a:t>Autorska djelo je originalno, duhovno ostvarenje iz književnog, </a:t>
            </a:r>
            <a:r>
              <a:rPr lang="hr-HR" dirty="0" smtClean="0">
                <a:latin typeface="Kalinga" pitchFamily="34" charset="0"/>
                <a:cs typeface="Kalinga" pitchFamily="34" charset="0"/>
              </a:rPr>
              <a:t>umjetničkog </a:t>
            </a:r>
            <a:r>
              <a:rPr lang="hr-HR" dirty="0">
                <a:latin typeface="Kalinga" pitchFamily="34" charset="0"/>
                <a:cs typeface="Kalinga" pitchFamily="34" charset="0"/>
              </a:rPr>
              <a:t>i znanstvenog područja, koje ima individualni karakter i koje je na neki način </a:t>
            </a:r>
            <a:r>
              <a:rPr lang="hr-HR" dirty="0" smtClean="0">
                <a:latin typeface="Kalinga" pitchFamily="34" charset="0"/>
                <a:cs typeface="Kalinga" pitchFamily="34" charset="0"/>
              </a:rPr>
              <a:t>izraženo.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18467"/>
            <a:ext cx="3384376" cy="246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95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Arial Rounded MT Bold" pitchFamily="34" charset="0"/>
              </a:rPr>
              <a:t>Sigurnost djece na </a:t>
            </a:r>
            <a:r>
              <a:rPr lang="hr-HR" dirty="0" err="1" smtClean="0">
                <a:latin typeface="Arial Rounded MT Bold" pitchFamily="34" charset="0"/>
              </a:rPr>
              <a:t>internetu</a:t>
            </a:r>
            <a:endParaRPr lang="hr-HR" dirty="0">
              <a:latin typeface="Arial Rounded MT Bold" pitchFamily="34" charset="0"/>
            </a:endParaRP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3" y="2132857"/>
            <a:ext cx="3417352" cy="2016224"/>
          </a:xfrm>
        </p:spPr>
      </p:pic>
      <p:sp>
        <p:nvSpPr>
          <p:cNvPr id="5" name="TekstniOkvir 4"/>
          <p:cNvSpPr txBox="1"/>
          <p:nvPr/>
        </p:nvSpPr>
        <p:spPr>
          <a:xfrm>
            <a:off x="4499992" y="2204864"/>
            <a:ext cx="33123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Kalinga" pitchFamily="34" charset="0"/>
                <a:cs typeface="Kalinga" pitchFamily="34" charset="0"/>
              </a:rPr>
              <a:t>D</a:t>
            </a:r>
            <a:r>
              <a:rPr lang="hr-HR" sz="2400" dirty="0" smtClean="0">
                <a:latin typeface="Kalinga" pitchFamily="34" charset="0"/>
                <a:cs typeface="Kalinga" pitchFamily="34" charset="0"/>
              </a:rPr>
              <a:t>užnost nam nalaže naučiti  djecu kako razlikovati stvarni svijet od virtualnog svijeta i stvarne prijatelje od </a:t>
            </a:r>
            <a:r>
              <a:rPr lang="hr-HR" sz="2400" dirty="0" err="1" smtClean="0">
                <a:latin typeface="Kalinga" pitchFamily="34" charset="0"/>
                <a:cs typeface="Kalinga" pitchFamily="34" charset="0"/>
              </a:rPr>
              <a:t>online</a:t>
            </a:r>
            <a:r>
              <a:rPr lang="hr-HR" sz="2400" dirty="0" smtClean="0">
                <a:latin typeface="Kalinga" pitchFamily="34" charset="0"/>
                <a:cs typeface="Kalinga" pitchFamily="34" charset="0"/>
              </a:rPr>
              <a:t> „prijatelja“.  Želimo vam skrenuti pozornost na izazove i opasnosti Interneta</a:t>
            </a:r>
            <a:r>
              <a:rPr lang="hr-HR" dirty="0" smtClean="0">
                <a:latin typeface="Kalinga" pitchFamily="34" charset="0"/>
                <a:cs typeface="Kalinga" pitchFamily="34" charset="0"/>
              </a:rPr>
              <a:t>.</a:t>
            </a:r>
            <a:endParaRPr lang="hr-HR" dirty="0">
              <a:latin typeface="Kalinga" pitchFamily="34" charset="0"/>
              <a:cs typeface="Kaling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36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 Rounded MT Bold" pitchFamily="34" charset="0"/>
              </a:rPr>
              <a:t>Zlonamjerni sadržaj</a:t>
            </a:r>
            <a:endParaRPr lang="hr-HR" dirty="0">
              <a:latin typeface="Arial Rounded MT Bold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1556792"/>
            <a:ext cx="7992888" cy="5184576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Zlonamjeri sadržaj se dijeli na četiri kategorije:</a:t>
            </a:r>
          </a:p>
          <a:p>
            <a:pPr marL="0" indent="0">
              <a:buNone/>
            </a:pPr>
            <a:r>
              <a:rPr lang="hr-HR" dirty="0" smtClean="0"/>
              <a:t>1. </a:t>
            </a:r>
            <a:r>
              <a:rPr lang="hr-HR" dirty="0" err="1" smtClean="0"/>
              <a:t>Spam</a:t>
            </a:r>
            <a:r>
              <a:rPr lang="hr-HR" dirty="0"/>
              <a:t> </a:t>
            </a:r>
            <a:r>
              <a:rPr lang="hr-HR" dirty="0" smtClean="0"/>
              <a:t>– neželjena pošta</a:t>
            </a:r>
          </a:p>
          <a:p>
            <a:pPr marL="0" indent="0">
              <a:buNone/>
            </a:pPr>
            <a:r>
              <a:rPr lang="hr-HR" dirty="0" smtClean="0"/>
              <a:t>2. </a:t>
            </a:r>
            <a:r>
              <a:rPr lang="hr-HR" dirty="0" err="1" smtClean="0"/>
              <a:t>Hoax</a:t>
            </a:r>
            <a:r>
              <a:rPr lang="hr-HR" dirty="0" smtClean="0"/>
              <a:t> – lažna obavijest</a:t>
            </a:r>
          </a:p>
          <a:p>
            <a:pPr marL="0" indent="0">
              <a:buNone/>
            </a:pPr>
            <a:r>
              <a:rPr lang="hr-HR" dirty="0" smtClean="0"/>
              <a:t>3. </a:t>
            </a:r>
            <a:r>
              <a:rPr lang="hr-HR" dirty="0" err="1" smtClean="0"/>
              <a:t>Phishing</a:t>
            </a:r>
            <a:r>
              <a:rPr lang="hr-HR" dirty="0" smtClean="0"/>
              <a:t> – mrežna krađa identiteta</a:t>
            </a:r>
          </a:p>
          <a:p>
            <a:pPr marL="0" indent="0">
              <a:buNone/>
            </a:pPr>
            <a:r>
              <a:rPr lang="hr-HR" dirty="0" smtClean="0"/>
              <a:t>4. </a:t>
            </a:r>
            <a:r>
              <a:rPr lang="hr-HR" dirty="0" err="1" smtClean="0"/>
              <a:t>Malver</a:t>
            </a:r>
            <a:r>
              <a:rPr lang="hr-HR" dirty="0" smtClean="0"/>
              <a:t> – infiltracija bez znanja vlasnika.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825458"/>
            <a:ext cx="2880320" cy="1944216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950451"/>
            <a:ext cx="2736304" cy="1819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90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>
                <a:latin typeface="Arial Rounded MT Bold" pitchFamily="34" charset="0"/>
              </a:rPr>
              <a:t>Spam</a:t>
            </a:r>
            <a:endParaRPr lang="hr-HR" dirty="0">
              <a:latin typeface="Arial Rounded MT Bold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Neželjena elektronička poruka poslana zbog namjere oglašavanja raznog propagandnog sadržaja ili u svrhu </a:t>
            </a:r>
            <a:r>
              <a:rPr lang="hr-HR" dirty="0" err="1" smtClean="0"/>
              <a:t>phishing</a:t>
            </a:r>
            <a:r>
              <a:rPr lang="hr-HR" dirty="0" smtClean="0"/>
              <a:t> napada ili ako sredstvo distribucije </a:t>
            </a:r>
            <a:r>
              <a:rPr lang="hr-HR" dirty="0" err="1" smtClean="0"/>
              <a:t>malver</a:t>
            </a:r>
            <a:r>
              <a:rPr lang="hr-HR" dirty="0" smtClean="0"/>
              <a:t> poveznica.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221088"/>
            <a:ext cx="4968552" cy="263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3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>
                <a:latin typeface="Arial Rounded MT Bold" pitchFamily="34" charset="0"/>
              </a:rPr>
              <a:t>Hoax</a:t>
            </a:r>
            <a:endParaRPr lang="hr-HR" dirty="0">
              <a:latin typeface="Arial Rounded MT Bold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Poruka elektroničke pošte neistinitog sadržaja poslana s ciljem zastrašivanja ili dezinformiranja primatelja. Želja osobe koja je poslala </a:t>
            </a:r>
            <a:r>
              <a:rPr lang="hr-HR" dirty="0" err="1" smtClean="0"/>
              <a:t>hoax</a:t>
            </a:r>
            <a:r>
              <a:rPr lang="hr-HR" dirty="0" smtClean="0"/>
              <a:t> je njegovo prosljeđivanje na što veći broj adresa.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18" y="4293096"/>
            <a:ext cx="8964488" cy="249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71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>
                <a:latin typeface="Arial Rounded MT Bold" pitchFamily="34" charset="0"/>
              </a:rPr>
              <a:t>Phishing</a:t>
            </a:r>
            <a:endParaRPr lang="hr-HR" dirty="0">
              <a:latin typeface="Arial Rounded MT Bold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Phishing</a:t>
            </a:r>
            <a:r>
              <a:rPr lang="hr-HR" dirty="0" smtClean="0"/>
              <a:t> </a:t>
            </a:r>
            <a:r>
              <a:rPr lang="hr-HR" dirty="0" smtClean="0"/>
              <a:t>je vrsta socijalnog inženjeringa koja se odnosi na prijevare kojima se služe zlonamjerni korisnici šaljući lažne poruke koristeći </a:t>
            </a:r>
            <a:r>
              <a:rPr lang="hr-HR" smtClean="0"/>
              <a:t>pritom </a:t>
            </a:r>
            <a:r>
              <a:rPr lang="hr-HR" smtClean="0"/>
              <a:t>postojeće </a:t>
            </a:r>
            <a:r>
              <a:rPr lang="hr-HR" dirty="0" smtClean="0"/>
              <a:t>Internet servise. Riječ je o kriminalnoj aktivnosti. 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437112"/>
            <a:ext cx="3184773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41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>
                <a:latin typeface="Arial Rounded MT Bold" pitchFamily="34" charset="0"/>
              </a:rPr>
              <a:t>Malver</a:t>
            </a:r>
            <a:endParaRPr lang="hr-HR" dirty="0">
              <a:latin typeface="Arial Rounded MT Bold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Malver</a:t>
            </a:r>
            <a:r>
              <a:rPr lang="hr-HR" dirty="0" smtClean="0"/>
              <a:t> je zlonamjerni softver namijenjen infiltraciji računala bez znanja njegovog vlasnika,odnosno korisnika. Softver se klasificira kao </a:t>
            </a:r>
            <a:r>
              <a:rPr lang="hr-HR" dirty="0" err="1" smtClean="0"/>
              <a:t>malver</a:t>
            </a:r>
            <a:r>
              <a:rPr lang="hr-HR" dirty="0" smtClean="0"/>
              <a:t> ovisno o njegovoj namjeni.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450" y="3861048"/>
            <a:ext cx="4381500" cy="270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85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uševlje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duševljenj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115</TotalTime>
  <Words>277</Words>
  <Application>Microsoft Office PowerPoint</Application>
  <PresentationFormat>Prikaz na zaslonu (4:3)</PresentationFormat>
  <Paragraphs>31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Oduševljenje</vt:lpstr>
      <vt:lpstr>Autorska prava</vt:lpstr>
      <vt:lpstr>O autorskim pravima</vt:lpstr>
      <vt:lpstr>Autorska djela</vt:lpstr>
      <vt:lpstr>Sigurnost djece na internetu</vt:lpstr>
      <vt:lpstr>Zlonamjerni sadržaj</vt:lpstr>
      <vt:lpstr>Spam</vt:lpstr>
      <vt:lpstr>Hoax</vt:lpstr>
      <vt:lpstr>Phishing</vt:lpstr>
      <vt:lpstr>Malver</vt:lpstr>
      <vt:lpstr>Kraj!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Autorska prava</dc:title>
  <dc:creator>Učenik</dc:creator>
  <cp:lastModifiedBy>Učenik</cp:lastModifiedBy>
  <cp:revision>15</cp:revision>
  <dcterms:created xsi:type="dcterms:W3CDTF">2015-05-08T09:48:48Z</dcterms:created>
  <dcterms:modified xsi:type="dcterms:W3CDTF">2015-05-26T12:25:35Z</dcterms:modified>
</cp:coreProperties>
</file>